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4" r:id="rId1"/>
  </p:sldMasterIdLst>
  <p:notesMasterIdLst>
    <p:notesMasterId r:id="rId45"/>
  </p:notesMasterIdLst>
  <p:handoutMasterIdLst>
    <p:handoutMasterId r:id="rId46"/>
  </p:handoutMasterIdLst>
  <p:sldIdLst>
    <p:sldId id="294" r:id="rId2"/>
    <p:sldId id="302" r:id="rId3"/>
    <p:sldId id="310" r:id="rId4"/>
    <p:sldId id="303" r:id="rId5"/>
    <p:sldId id="304" r:id="rId6"/>
    <p:sldId id="305" r:id="rId7"/>
    <p:sldId id="306" r:id="rId8"/>
    <p:sldId id="307" r:id="rId9"/>
    <p:sldId id="308" r:id="rId10"/>
    <p:sldId id="309" r:id="rId11"/>
    <p:sldId id="311" r:id="rId12"/>
    <p:sldId id="301" r:id="rId13"/>
    <p:sldId id="295" r:id="rId14"/>
    <p:sldId id="296" r:id="rId15"/>
    <p:sldId id="297" r:id="rId16"/>
    <p:sldId id="298" r:id="rId17"/>
    <p:sldId id="299" r:id="rId18"/>
    <p:sldId id="300" r:id="rId19"/>
    <p:sldId id="312" r:id="rId20"/>
    <p:sldId id="267" r:id="rId21"/>
    <p:sldId id="261" r:id="rId22"/>
    <p:sldId id="262" r:id="rId23"/>
    <p:sldId id="263" r:id="rId24"/>
    <p:sldId id="264" r:id="rId25"/>
    <p:sldId id="265" r:id="rId26"/>
    <p:sldId id="268" r:id="rId27"/>
    <p:sldId id="269" r:id="rId28"/>
    <p:sldId id="270" r:id="rId29"/>
    <p:sldId id="271" r:id="rId30"/>
    <p:sldId id="272" r:id="rId31"/>
    <p:sldId id="274" r:id="rId32"/>
    <p:sldId id="276" r:id="rId33"/>
    <p:sldId id="277" r:id="rId34"/>
    <p:sldId id="279" r:id="rId35"/>
    <p:sldId id="280" r:id="rId36"/>
    <p:sldId id="281" r:id="rId37"/>
    <p:sldId id="284" r:id="rId38"/>
    <p:sldId id="285" r:id="rId39"/>
    <p:sldId id="287" r:id="rId40"/>
    <p:sldId id="288" r:id="rId41"/>
    <p:sldId id="291" r:id="rId42"/>
    <p:sldId id="292" r:id="rId43"/>
    <p:sldId id="29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6DE5B68-0DE1-454A-87B2-03B02EE64472}">
          <p14:sldIdLst>
            <p14:sldId id="294"/>
          </p14:sldIdLst>
        </p14:section>
        <p14:section name="Introduction" id="{9749FEBC-A487-4BE7-930A-3B7209FB4DCB}">
          <p14:sldIdLst>
            <p14:sldId id="302"/>
          </p14:sldIdLst>
        </p14:section>
        <p14:section name="Structure" id="{BB596832-12E0-4E72-B38E-7C9386AAF4C5}">
          <p14:sldIdLst>
            <p14:sldId id="310"/>
            <p14:sldId id="303"/>
            <p14:sldId id="304"/>
          </p14:sldIdLst>
        </p14:section>
        <p14:section name="Mechanism" id="{E8E6B2CA-B5B0-4C2E-8C3F-C43ECCC6C656}">
          <p14:sldIdLst>
            <p14:sldId id="305"/>
            <p14:sldId id="306"/>
          </p14:sldIdLst>
        </p14:section>
        <p14:section name="MD simulation" id="{43A5BEEB-08F6-4973-8617-9A4BEAEEBB20}">
          <p14:sldIdLst>
            <p14:sldId id="307"/>
            <p14:sldId id="308"/>
            <p14:sldId id="309"/>
          </p14:sldIdLst>
        </p14:section>
        <p14:section name="Assay" id="{7DE9EFF0-9BA8-4A78-9783-72EF587AC66A}">
          <p14:sldIdLst>
            <p14:sldId id="311"/>
            <p14:sldId id="301"/>
            <p14:sldId id="295"/>
            <p14:sldId id="296"/>
            <p14:sldId id="297"/>
            <p14:sldId id="298"/>
          </p14:sldIdLst>
        </p14:section>
        <p14:section name="AK Isoforms" id="{11CBCDA6-A5BD-4318-8188-E6C0910BFBD6}">
          <p14:sldIdLst>
            <p14:sldId id="299"/>
            <p14:sldId id="300"/>
          </p14:sldIdLst>
        </p14:section>
        <p14:section name="Functions Title" id="{E356009C-8AB2-470F-A27F-31CC3B7E8966}">
          <p14:sldIdLst>
            <p14:sldId id="312"/>
          </p14:sldIdLst>
        </p14:section>
        <p14:section name="AK shuttle" id="{EBF72BA5-A503-4D87-91B8-43EDD38AF81A}">
          <p14:sldIdLst>
            <p14:sldId id="267"/>
            <p14:sldId id="261"/>
            <p14:sldId id="262"/>
            <p14:sldId id="263"/>
          </p14:sldIdLst>
        </p14:section>
        <p14:section name="NDPK" id="{F7302AB8-2219-4F53-A3E0-6A74F41AAD66}">
          <p14:sldIdLst>
            <p14:sldId id="264"/>
            <p14:sldId id="265"/>
            <p14:sldId id="268"/>
            <p14:sldId id="269"/>
            <p14:sldId id="270"/>
          </p14:sldIdLst>
        </p14:section>
        <p14:section name="Intracellular Synthesis of Purine Nucleotides" id="{9D88D5FC-D949-4E31-B0A6-AB212EA56807}">
          <p14:sldIdLst>
            <p14:sldId id="271"/>
            <p14:sldId id="272"/>
            <p14:sldId id="274"/>
            <p14:sldId id="276"/>
            <p14:sldId id="277"/>
            <p14:sldId id="279"/>
            <p14:sldId id="280"/>
          </p14:sldIdLst>
        </p14:section>
        <p14:section name="Nucleoside Analogues" id="{ABEB22BA-8C04-476E-8070-30774FAC054C}">
          <p14:sldIdLst>
            <p14:sldId id="281"/>
            <p14:sldId id="284"/>
            <p14:sldId id="285"/>
            <p14:sldId id="287"/>
            <p14:sldId id="288"/>
          </p14:sldIdLst>
        </p14:section>
        <p14:section name="Conclusion" id="{8D8B991E-51B5-4834-AE00-55663F2F60D0}">
          <p14:sldIdLst>
            <p14:sldId id="291"/>
            <p14:sldId id="29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4677" autoAdjust="0"/>
  </p:normalViewPr>
  <p:slideViewPr>
    <p:cSldViewPr snapToGrid="0" showGuides="1">
      <p:cViewPr>
        <p:scale>
          <a:sx n="66" d="100"/>
          <a:sy n="66" d="100"/>
        </p:scale>
        <p:origin x="1080" y="3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8BD7C-A403-4889-B29E-5F9F67B7B4C0}"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IN"/>
        </a:p>
      </dgm:t>
    </dgm:pt>
    <dgm:pt modelId="{6BD921C1-2798-4A23-95F9-5E0025FB8041}">
      <dgm:prSet phldrT="[Text]"/>
      <dgm:spPr/>
      <dgm:t>
        <a:bodyPr/>
        <a:lstStyle/>
        <a:p>
          <a:endParaRPr lang="en-IN" dirty="0"/>
        </a:p>
      </dgm:t>
    </dgm:pt>
    <dgm:pt modelId="{89A1D73E-8710-4D56-B114-5BA2A64A2F57}" type="parTrans" cxnId="{59333D2D-93FF-4745-AF25-9485778012DE}">
      <dgm:prSet/>
      <dgm:spPr/>
      <dgm:t>
        <a:bodyPr/>
        <a:lstStyle/>
        <a:p>
          <a:endParaRPr lang="en-IN"/>
        </a:p>
      </dgm:t>
    </dgm:pt>
    <dgm:pt modelId="{6145BCA2-7A2F-44DF-8DA2-9B72B8515D7E}" type="sibTrans" cxnId="{59333D2D-93FF-4745-AF25-9485778012DE}">
      <dgm:prSet/>
      <dgm:spPr/>
      <dgm:t>
        <a:bodyPr/>
        <a:lstStyle/>
        <a:p>
          <a:endParaRPr lang="en-IN"/>
        </a:p>
      </dgm:t>
    </dgm:pt>
    <dgm:pt modelId="{61F124E6-2717-4C6F-9B66-354E451712E1}">
      <dgm:prSet phldrT="[Text]"/>
      <dgm:spPr/>
      <dgm:t>
        <a:bodyPr/>
        <a:lstStyle/>
        <a:p>
          <a:endParaRPr lang="en-IN" dirty="0"/>
        </a:p>
      </dgm:t>
    </dgm:pt>
    <dgm:pt modelId="{24F0D881-06CF-4E32-8A74-7D57D1269084}" type="parTrans" cxnId="{10A39216-4641-46D0-A42C-033E57D69D77}">
      <dgm:prSet/>
      <dgm:spPr/>
      <dgm:t>
        <a:bodyPr/>
        <a:lstStyle/>
        <a:p>
          <a:endParaRPr lang="en-IN"/>
        </a:p>
      </dgm:t>
    </dgm:pt>
    <dgm:pt modelId="{904EFD6B-A708-4C6D-A4EF-3735EA25C2B4}" type="sibTrans" cxnId="{10A39216-4641-46D0-A42C-033E57D69D77}">
      <dgm:prSet/>
      <dgm:spPr/>
      <dgm:t>
        <a:bodyPr/>
        <a:lstStyle/>
        <a:p>
          <a:endParaRPr lang="en-IN"/>
        </a:p>
      </dgm:t>
    </dgm:pt>
    <dgm:pt modelId="{9ABED25A-9909-4504-8113-A058C73EB5C1}">
      <dgm:prSet phldrT="[Text]"/>
      <dgm:spPr/>
      <dgm:t>
        <a:bodyPr/>
        <a:lstStyle/>
        <a:p>
          <a:endParaRPr lang="en-IN" dirty="0"/>
        </a:p>
      </dgm:t>
    </dgm:pt>
    <dgm:pt modelId="{7ADFFF67-6430-4893-86DA-D7FDA775BA21}" type="parTrans" cxnId="{5ADCE5BD-8F2F-4E7E-B140-B3D8DB5402A1}">
      <dgm:prSet/>
      <dgm:spPr/>
      <dgm:t>
        <a:bodyPr/>
        <a:lstStyle/>
        <a:p>
          <a:endParaRPr lang="en-IN"/>
        </a:p>
      </dgm:t>
    </dgm:pt>
    <dgm:pt modelId="{40959968-ADF2-49A4-BDEE-F5F1863F2A5A}" type="sibTrans" cxnId="{5ADCE5BD-8F2F-4E7E-B140-B3D8DB5402A1}">
      <dgm:prSet/>
      <dgm:spPr/>
      <dgm:t>
        <a:bodyPr/>
        <a:lstStyle/>
        <a:p>
          <a:endParaRPr lang="en-IN"/>
        </a:p>
      </dgm:t>
    </dgm:pt>
    <dgm:pt modelId="{C79E9B54-3529-4112-9953-48DB7B5E7034}">
      <dgm:prSet phldrT="[Text]"/>
      <dgm:spPr/>
      <dgm:t>
        <a:bodyPr/>
        <a:lstStyle/>
        <a:p>
          <a:endParaRPr lang="en-IN" dirty="0"/>
        </a:p>
      </dgm:t>
    </dgm:pt>
    <dgm:pt modelId="{7160BDAA-638D-480E-9B40-4752453FBE75}" type="parTrans" cxnId="{BFD9B2CE-268B-448F-854C-4A43FCF1D4A9}">
      <dgm:prSet/>
      <dgm:spPr/>
      <dgm:t>
        <a:bodyPr/>
        <a:lstStyle/>
        <a:p>
          <a:endParaRPr lang="en-IN"/>
        </a:p>
      </dgm:t>
    </dgm:pt>
    <dgm:pt modelId="{B4A20B02-E9AB-43A7-AE1E-4C1DE90D739F}" type="sibTrans" cxnId="{BFD9B2CE-268B-448F-854C-4A43FCF1D4A9}">
      <dgm:prSet/>
      <dgm:spPr/>
      <dgm:t>
        <a:bodyPr/>
        <a:lstStyle/>
        <a:p>
          <a:endParaRPr lang="en-IN"/>
        </a:p>
      </dgm:t>
    </dgm:pt>
    <dgm:pt modelId="{90B7869A-5809-4FDE-9FC2-1F519C9A20E0}">
      <dgm:prSet phldrT="[Text]" custT="1"/>
      <dgm:spPr>
        <a:solidFill>
          <a:schemeClr val="bg1">
            <a:lumMod val="85000"/>
            <a:lumOff val="15000"/>
            <a:alpha val="90000"/>
          </a:schemeClr>
        </a:solidFill>
      </dgm:spPr>
      <dgm:t>
        <a:bodyPr/>
        <a:lstStyle/>
        <a:p>
          <a:pPr>
            <a:buNone/>
          </a:pPr>
          <a:r>
            <a:rPr lang="en-IN" sz="1600" dirty="0">
              <a:solidFill>
                <a:schemeClr val="tx1"/>
              </a:solidFill>
            </a:rPr>
            <a:t>AK1 </a:t>
          </a:r>
          <a:r>
            <a:rPr lang="en-IN" sz="1600" i="1" dirty="0">
              <a:solidFill>
                <a:schemeClr val="tx2"/>
              </a:solidFill>
            </a:rPr>
            <a:t>shuttles</a:t>
          </a:r>
          <a:r>
            <a:rPr lang="en-IN" sz="1600" dirty="0">
              <a:solidFill>
                <a:schemeClr val="tx1"/>
              </a:solidFill>
            </a:rPr>
            <a:t> ATP to the site of high energy consumption</a:t>
          </a:r>
        </a:p>
      </dgm:t>
    </dgm:pt>
    <dgm:pt modelId="{B9F824D9-727C-4EC0-9EAB-362E8DA09256}" type="parTrans" cxnId="{4D3B7728-AE5A-4011-9B9C-0B65AE5C2C2F}">
      <dgm:prSet/>
      <dgm:spPr/>
      <dgm:t>
        <a:bodyPr/>
        <a:lstStyle/>
        <a:p>
          <a:endParaRPr lang="en-IN"/>
        </a:p>
      </dgm:t>
    </dgm:pt>
    <dgm:pt modelId="{33C3D655-0A16-42A1-8F76-830B76628BF5}" type="sibTrans" cxnId="{4D3B7728-AE5A-4011-9B9C-0B65AE5C2C2F}">
      <dgm:prSet/>
      <dgm:spPr/>
      <dgm:t>
        <a:bodyPr/>
        <a:lstStyle/>
        <a:p>
          <a:endParaRPr lang="en-IN"/>
        </a:p>
      </dgm:t>
    </dgm:pt>
    <dgm:pt modelId="{9ECD7268-B74F-4EA6-905E-93234C83B12E}">
      <dgm:prSet phldrT="[Text]" custT="1"/>
      <dgm:spPr>
        <a:solidFill>
          <a:schemeClr val="bg1">
            <a:lumMod val="85000"/>
            <a:lumOff val="15000"/>
            <a:alpha val="90000"/>
          </a:schemeClr>
        </a:solidFill>
      </dgm:spPr>
      <dgm:t>
        <a:bodyPr/>
        <a:lstStyle/>
        <a:p>
          <a:pPr>
            <a:buNone/>
          </a:pPr>
          <a:r>
            <a:rPr lang="en-IN" sz="1600" dirty="0">
              <a:solidFill>
                <a:schemeClr val="tx1"/>
              </a:solidFill>
            </a:rPr>
            <a:t>ATPase hydrolyses ATP to produce energy and ADP as by product</a:t>
          </a:r>
        </a:p>
      </dgm:t>
    </dgm:pt>
    <dgm:pt modelId="{7D804571-6883-4639-AD44-C99929D286DC}" type="parTrans" cxnId="{FAFDDD32-73BB-4465-A433-B96915511AAC}">
      <dgm:prSet/>
      <dgm:spPr/>
      <dgm:t>
        <a:bodyPr/>
        <a:lstStyle/>
        <a:p>
          <a:endParaRPr lang="en-IN"/>
        </a:p>
      </dgm:t>
    </dgm:pt>
    <dgm:pt modelId="{64CC17DD-3B88-4C39-B18A-73C57B54D9DC}" type="sibTrans" cxnId="{FAFDDD32-73BB-4465-A433-B96915511AAC}">
      <dgm:prSet/>
      <dgm:spPr/>
      <dgm:t>
        <a:bodyPr/>
        <a:lstStyle/>
        <a:p>
          <a:endParaRPr lang="en-IN"/>
        </a:p>
      </dgm:t>
    </dgm:pt>
    <dgm:pt modelId="{7FBC0549-D532-4077-B8B6-5F6E7579586B}">
      <dgm:prSet phldrT="[Text]" custT="1"/>
      <dgm:spPr>
        <a:solidFill>
          <a:schemeClr val="bg1">
            <a:lumMod val="85000"/>
            <a:lumOff val="15000"/>
            <a:alpha val="90000"/>
          </a:schemeClr>
        </a:solidFill>
      </dgm:spPr>
      <dgm:t>
        <a:bodyPr/>
        <a:lstStyle/>
        <a:p>
          <a:pPr>
            <a:buNone/>
          </a:pPr>
          <a:r>
            <a:rPr lang="en-IN" sz="1600" dirty="0">
              <a:solidFill>
                <a:schemeClr val="tx1"/>
              </a:solidFill>
            </a:rPr>
            <a:t>AK1 in cytosol converts ADP to ATP and AMP</a:t>
          </a:r>
        </a:p>
      </dgm:t>
    </dgm:pt>
    <dgm:pt modelId="{FD621D6F-0F3C-4FBA-9DCB-046FF4C977C5}" type="parTrans" cxnId="{C838D43E-D585-46D9-AB9F-9E340E950EBB}">
      <dgm:prSet/>
      <dgm:spPr/>
      <dgm:t>
        <a:bodyPr/>
        <a:lstStyle/>
        <a:p>
          <a:endParaRPr lang="en-IN"/>
        </a:p>
      </dgm:t>
    </dgm:pt>
    <dgm:pt modelId="{9710E408-6EC9-44CE-874B-5FDEFA8E62CC}" type="sibTrans" cxnId="{C838D43E-D585-46D9-AB9F-9E340E950EBB}">
      <dgm:prSet/>
      <dgm:spPr/>
      <dgm:t>
        <a:bodyPr/>
        <a:lstStyle/>
        <a:p>
          <a:endParaRPr lang="en-IN"/>
        </a:p>
      </dgm:t>
    </dgm:pt>
    <dgm:pt modelId="{EA4EF731-E0E8-4485-ADE1-0501F065B1B6}">
      <dgm:prSet phldrT="[Text]" custT="1"/>
      <dgm:spPr>
        <a:solidFill>
          <a:schemeClr val="bg1">
            <a:lumMod val="85000"/>
            <a:lumOff val="15000"/>
            <a:alpha val="90000"/>
          </a:schemeClr>
        </a:solidFill>
      </dgm:spPr>
      <dgm:t>
        <a:bodyPr/>
        <a:lstStyle/>
        <a:p>
          <a:pPr>
            <a:buNone/>
          </a:pPr>
          <a:r>
            <a:rPr lang="en-IN" sz="1600" dirty="0">
              <a:solidFill>
                <a:schemeClr val="tx1"/>
              </a:solidFill>
            </a:rPr>
            <a:t>AMP signals</a:t>
          </a:r>
          <a:r>
            <a:rPr lang="en-IN" sz="1600" i="1" dirty="0">
              <a:solidFill>
                <a:schemeClr val="tx1"/>
              </a:solidFill>
            </a:rPr>
            <a:t> </a:t>
          </a:r>
          <a:r>
            <a:rPr lang="en-IN" sz="1600" dirty="0">
              <a:solidFill>
                <a:schemeClr val="tx1"/>
              </a:solidFill>
            </a:rPr>
            <a:t>AK2 to produce ADP </a:t>
          </a:r>
          <a:r>
            <a:rPr lang="en-US" sz="1600" dirty="0">
              <a:solidFill>
                <a:schemeClr val="tx1"/>
              </a:solidFill>
            </a:rPr>
            <a:t>at the inner membrane (i.m) of mitochondria</a:t>
          </a:r>
          <a:endParaRPr lang="en-IN" sz="1600" dirty="0">
            <a:solidFill>
              <a:schemeClr val="tx1"/>
            </a:solidFill>
          </a:endParaRPr>
        </a:p>
      </dgm:t>
    </dgm:pt>
    <dgm:pt modelId="{76430666-909C-43A2-ADEB-B925F134F3E6}" type="parTrans" cxnId="{E2DB2E08-DE2E-4A7F-8C8C-2C82E34CFCD9}">
      <dgm:prSet/>
      <dgm:spPr/>
      <dgm:t>
        <a:bodyPr/>
        <a:lstStyle/>
        <a:p>
          <a:endParaRPr lang="en-IN"/>
        </a:p>
      </dgm:t>
    </dgm:pt>
    <dgm:pt modelId="{4D652ACC-5769-4301-A7D9-7ABDB398738A}" type="sibTrans" cxnId="{E2DB2E08-DE2E-4A7F-8C8C-2C82E34CFCD9}">
      <dgm:prSet/>
      <dgm:spPr/>
      <dgm:t>
        <a:bodyPr/>
        <a:lstStyle/>
        <a:p>
          <a:endParaRPr lang="en-IN"/>
        </a:p>
      </dgm:t>
    </dgm:pt>
    <dgm:pt modelId="{13E46EC9-9C16-4EAD-ACC6-A23262017A12}">
      <dgm:prSet phldrT="[Text]" custT="1"/>
      <dgm:spPr>
        <a:solidFill>
          <a:schemeClr val="bg1">
            <a:lumMod val="85000"/>
            <a:lumOff val="15000"/>
            <a:alpha val="90000"/>
          </a:schemeClr>
        </a:solidFill>
      </dgm:spPr>
      <dgm:t>
        <a:bodyPr/>
        <a:lstStyle/>
        <a:p>
          <a:pPr>
            <a:buNone/>
          </a:pPr>
          <a:r>
            <a:rPr lang="en-US" sz="1600" dirty="0">
              <a:solidFill>
                <a:schemeClr val="tx1"/>
              </a:solidFill>
            </a:rPr>
            <a:t>ATP-synthase in mitochondria uses ADP to produce ATP at inner membrane</a:t>
          </a:r>
          <a:endParaRPr lang="en-IN" sz="1600" dirty="0">
            <a:solidFill>
              <a:schemeClr val="tx1"/>
            </a:solidFill>
          </a:endParaRPr>
        </a:p>
      </dgm:t>
    </dgm:pt>
    <dgm:pt modelId="{E317ADD4-D8D1-4856-94AB-1D088CB1BC1A}" type="parTrans" cxnId="{6DB87A31-3756-4777-B09B-61B960041945}">
      <dgm:prSet/>
      <dgm:spPr/>
      <dgm:t>
        <a:bodyPr/>
        <a:lstStyle/>
        <a:p>
          <a:endParaRPr lang="en-IN"/>
        </a:p>
      </dgm:t>
    </dgm:pt>
    <dgm:pt modelId="{666A9BC8-EF90-4B8D-AA46-F4F0E4F829F3}" type="sibTrans" cxnId="{6DB87A31-3756-4777-B09B-61B960041945}">
      <dgm:prSet/>
      <dgm:spPr/>
      <dgm:t>
        <a:bodyPr/>
        <a:lstStyle/>
        <a:p>
          <a:endParaRPr lang="en-IN"/>
        </a:p>
      </dgm:t>
    </dgm:pt>
    <dgm:pt modelId="{EB619FC3-46FE-44E0-8F35-0FD1937DD2B1}">
      <dgm:prSet phldrT="[Text]"/>
      <dgm:spPr/>
      <dgm:t>
        <a:bodyPr/>
        <a:lstStyle/>
        <a:p>
          <a:endParaRPr lang="en-IN" dirty="0"/>
        </a:p>
      </dgm:t>
    </dgm:pt>
    <dgm:pt modelId="{AE211B3F-9590-4055-B9FC-6266559DBD9F}" type="sibTrans" cxnId="{C8B570B4-7A93-479C-B8A2-6E6C8BC9732F}">
      <dgm:prSet/>
      <dgm:spPr/>
      <dgm:t>
        <a:bodyPr/>
        <a:lstStyle/>
        <a:p>
          <a:endParaRPr lang="en-IN"/>
        </a:p>
      </dgm:t>
    </dgm:pt>
    <dgm:pt modelId="{C07D323E-388D-4D53-BF73-557B7967932A}" type="parTrans" cxnId="{C8B570B4-7A93-479C-B8A2-6E6C8BC9732F}">
      <dgm:prSet/>
      <dgm:spPr/>
      <dgm:t>
        <a:bodyPr/>
        <a:lstStyle/>
        <a:p>
          <a:endParaRPr lang="en-IN"/>
        </a:p>
      </dgm:t>
    </dgm:pt>
    <dgm:pt modelId="{784E9785-A4B3-4530-9BB7-03BB41898DD3}" type="pres">
      <dgm:prSet presAssocID="{DDB8BD7C-A403-4889-B29E-5F9F67B7B4C0}" presName="linearFlow" presStyleCnt="0">
        <dgm:presLayoutVars>
          <dgm:dir/>
          <dgm:animLvl val="lvl"/>
          <dgm:resizeHandles val="exact"/>
        </dgm:presLayoutVars>
      </dgm:prSet>
      <dgm:spPr/>
    </dgm:pt>
    <dgm:pt modelId="{0B3D7850-1D5F-4DE0-9520-743ADDE304E9}" type="pres">
      <dgm:prSet presAssocID="{6BD921C1-2798-4A23-95F9-5E0025FB8041}" presName="composite" presStyleCnt="0"/>
      <dgm:spPr/>
    </dgm:pt>
    <dgm:pt modelId="{1C507352-B549-4473-8757-A54AF0B7C286}" type="pres">
      <dgm:prSet presAssocID="{6BD921C1-2798-4A23-95F9-5E0025FB8041}" presName="parentText" presStyleLbl="alignNode1" presStyleIdx="0" presStyleCnt="5">
        <dgm:presLayoutVars>
          <dgm:chMax val="1"/>
          <dgm:bulletEnabled val="1"/>
        </dgm:presLayoutVars>
      </dgm:prSet>
      <dgm:spPr/>
    </dgm:pt>
    <dgm:pt modelId="{36FCCB7F-AA60-474B-8C08-2E4C347000A3}" type="pres">
      <dgm:prSet presAssocID="{6BD921C1-2798-4A23-95F9-5E0025FB8041}" presName="descendantText" presStyleLbl="alignAcc1" presStyleIdx="0" presStyleCnt="5">
        <dgm:presLayoutVars>
          <dgm:bulletEnabled val="1"/>
        </dgm:presLayoutVars>
      </dgm:prSet>
      <dgm:spPr/>
    </dgm:pt>
    <dgm:pt modelId="{C343FB1F-3B09-4266-81E4-D204077598E7}" type="pres">
      <dgm:prSet presAssocID="{6145BCA2-7A2F-44DF-8DA2-9B72B8515D7E}" presName="sp" presStyleCnt="0"/>
      <dgm:spPr/>
    </dgm:pt>
    <dgm:pt modelId="{6C4CEC95-5ECF-43AB-94DD-7833C05039AC}" type="pres">
      <dgm:prSet presAssocID="{EB619FC3-46FE-44E0-8F35-0FD1937DD2B1}" presName="composite" presStyleCnt="0"/>
      <dgm:spPr/>
    </dgm:pt>
    <dgm:pt modelId="{51E1677A-2D1E-4D57-9D25-1EC3020ED980}" type="pres">
      <dgm:prSet presAssocID="{EB619FC3-46FE-44E0-8F35-0FD1937DD2B1}" presName="parentText" presStyleLbl="alignNode1" presStyleIdx="1" presStyleCnt="5">
        <dgm:presLayoutVars>
          <dgm:chMax val="1"/>
          <dgm:bulletEnabled val="1"/>
        </dgm:presLayoutVars>
      </dgm:prSet>
      <dgm:spPr/>
    </dgm:pt>
    <dgm:pt modelId="{14D0C756-4344-4398-9B55-EB609B3C2C37}" type="pres">
      <dgm:prSet presAssocID="{EB619FC3-46FE-44E0-8F35-0FD1937DD2B1}" presName="descendantText" presStyleLbl="alignAcc1" presStyleIdx="1" presStyleCnt="5">
        <dgm:presLayoutVars>
          <dgm:bulletEnabled val="1"/>
        </dgm:presLayoutVars>
      </dgm:prSet>
      <dgm:spPr/>
    </dgm:pt>
    <dgm:pt modelId="{5EA6D947-3FC0-446E-A4B5-15B8DBE10CDB}" type="pres">
      <dgm:prSet presAssocID="{AE211B3F-9590-4055-B9FC-6266559DBD9F}" presName="sp" presStyleCnt="0"/>
      <dgm:spPr/>
    </dgm:pt>
    <dgm:pt modelId="{EC37D126-AF60-4E9A-8D62-3ED4F3E8FFDF}" type="pres">
      <dgm:prSet presAssocID="{61F124E6-2717-4C6F-9B66-354E451712E1}" presName="composite" presStyleCnt="0"/>
      <dgm:spPr/>
    </dgm:pt>
    <dgm:pt modelId="{6C33AE78-389E-4FF5-9CC4-3C396CC05230}" type="pres">
      <dgm:prSet presAssocID="{61F124E6-2717-4C6F-9B66-354E451712E1}" presName="parentText" presStyleLbl="alignNode1" presStyleIdx="2" presStyleCnt="5">
        <dgm:presLayoutVars>
          <dgm:chMax val="1"/>
          <dgm:bulletEnabled val="1"/>
        </dgm:presLayoutVars>
      </dgm:prSet>
      <dgm:spPr/>
    </dgm:pt>
    <dgm:pt modelId="{5BE83BE5-2F79-47A4-865E-D96551066525}" type="pres">
      <dgm:prSet presAssocID="{61F124E6-2717-4C6F-9B66-354E451712E1}" presName="descendantText" presStyleLbl="alignAcc1" presStyleIdx="2" presStyleCnt="5">
        <dgm:presLayoutVars>
          <dgm:bulletEnabled val="1"/>
        </dgm:presLayoutVars>
      </dgm:prSet>
      <dgm:spPr/>
    </dgm:pt>
    <dgm:pt modelId="{68296EDB-47DD-4D2C-B882-4DBB9711C0D7}" type="pres">
      <dgm:prSet presAssocID="{904EFD6B-A708-4C6D-A4EF-3735EA25C2B4}" presName="sp" presStyleCnt="0"/>
      <dgm:spPr/>
    </dgm:pt>
    <dgm:pt modelId="{3A0C518E-FCA7-4F11-888C-E5FC18442FAF}" type="pres">
      <dgm:prSet presAssocID="{9ABED25A-9909-4504-8113-A058C73EB5C1}" presName="composite" presStyleCnt="0"/>
      <dgm:spPr/>
    </dgm:pt>
    <dgm:pt modelId="{6DFFD06F-FC9A-4B69-A545-26B72F3476D5}" type="pres">
      <dgm:prSet presAssocID="{9ABED25A-9909-4504-8113-A058C73EB5C1}" presName="parentText" presStyleLbl="alignNode1" presStyleIdx="3" presStyleCnt="5">
        <dgm:presLayoutVars>
          <dgm:chMax val="1"/>
          <dgm:bulletEnabled val="1"/>
        </dgm:presLayoutVars>
      </dgm:prSet>
      <dgm:spPr/>
    </dgm:pt>
    <dgm:pt modelId="{92E7197D-61FE-4F4B-A399-2930B0B5D2B4}" type="pres">
      <dgm:prSet presAssocID="{9ABED25A-9909-4504-8113-A058C73EB5C1}" presName="descendantText" presStyleLbl="alignAcc1" presStyleIdx="3" presStyleCnt="5">
        <dgm:presLayoutVars>
          <dgm:bulletEnabled val="1"/>
        </dgm:presLayoutVars>
      </dgm:prSet>
      <dgm:spPr/>
    </dgm:pt>
    <dgm:pt modelId="{373952C5-3CD3-4CDA-BB16-05A1E4692A5A}" type="pres">
      <dgm:prSet presAssocID="{40959968-ADF2-49A4-BDEE-F5F1863F2A5A}" presName="sp" presStyleCnt="0"/>
      <dgm:spPr/>
    </dgm:pt>
    <dgm:pt modelId="{D53B22AF-43DB-469C-AD85-975DF9CD0973}" type="pres">
      <dgm:prSet presAssocID="{C79E9B54-3529-4112-9953-48DB7B5E7034}" presName="composite" presStyleCnt="0"/>
      <dgm:spPr/>
    </dgm:pt>
    <dgm:pt modelId="{5ABCF6BD-8146-4319-BA7A-B023AC4808B0}" type="pres">
      <dgm:prSet presAssocID="{C79E9B54-3529-4112-9953-48DB7B5E7034}" presName="parentText" presStyleLbl="alignNode1" presStyleIdx="4" presStyleCnt="5">
        <dgm:presLayoutVars>
          <dgm:chMax val="1"/>
          <dgm:bulletEnabled val="1"/>
        </dgm:presLayoutVars>
      </dgm:prSet>
      <dgm:spPr/>
    </dgm:pt>
    <dgm:pt modelId="{5AA9AAF5-A893-436B-AACA-F61F72A2F5DA}" type="pres">
      <dgm:prSet presAssocID="{C79E9B54-3529-4112-9953-48DB7B5E7034}" presName="descendantText" presStyleLbl="alignAcc1" presStyleIdx="4" presStyleCnt="5">
        <dgm:presLayoutVars>
          <dgm:bulletEnabled val="1"/>
        </dgm:presLayoutVars>
      </dgm:prSet>
      <dgm:spPr/>
    </dgm:pt>
  </dgm:ptLst>
  <dgm:cxnLst>
    <dgm:cxn modelId="{E2DB2E08-DE2E-4A7F-8C8C-2C82E34CFCD9}" srcId="{9ABED25A-9909-4504-8113-A058C73EB5C1}" destId="{EA4EF731-E0E8-4485-ADE1-0501F065B1B6}" srcOrd="0" destOrd="0" parTransId="{76430666-909C-43A2-ADEB-B925F134F3E6}" sibTransId="{4D652ACC-5769-4301-A7D9-7ABDB398738A}"/>
    <dgm:cxn modelId="{487D9B0F-95AF-45CB-A6CB-080CD2828C92}" type="presOf" srcId="{6BD921C1-2798-4A23-95F9-5E0025FB8041}" destId="{1C507352-B549-4473-8757-A54AF0B7C286}" srcOrd="0" destOrd="0" presId="urn:microsoft.com/office/officeart/2005/8/layout/chevron2"/>
    <dgm:cxn modelId="{E334B411-D828-4B39-AA6D-3E74ABF5DA2A}" type="presOf" srcId="{7FBC0549-D532-4077-B8B6-5F6E7579586B}" destId="{5BE83BE5-2F79-47A4-865E-D96551066525}" srcOrd="0" destOrd="0" presId="urn:microsoft.com/office/officeart/2005/8/layout/chevron2"/>
    <dgm:cxn modelId="{10A39216-4641-46D0-A42C-033E57D69D77}" srcId="{DDB8BD7C-A403-4889-B29E-5F9F67B7B4C0}" destId="{61F124E6-2717-4C6F-9B66-354E451712E1}" srcOrd="2" destOrd="0" parTransId="{24F0D881-06CF-4E32-8A74-7D57D1269084}" sibTransId="{904EFD6B-A708-4C6D-A4EF-3735EA25C2B4}"/>
    <dgm:cxn modelId="{14B79427-DAB1-4980-BD62-6C2837F1C6D9}" type="presOf" srcId="{EA4EF731-E0E8-4485-ADE1-0501F065B1B6}" destId="{92E7197D-61FE-4F4B-A399-2930B0B5D2B4}" srcOrd="0" destOrd="0" presId="urn:microsoft.com/office/officeart/2005/8/layout/chevron2"/>
    <dgm:cxn modelId="{4D3B7728-AE5A-4011-9B9C-0B65AE5C2C2F}" srcId="{6BD921C1-2798-4A23-95F9-5E0025FB8041}" destId="{90B7869A-5809-4FDE-9FC2-1F519C9A20E0}" srcOrd="0" destOrd="0" parTransId="{B9F824D9-727C-4EC0-9EAB-362E8DA09256}" sibTransId="{33C3D655-0A16-42A1-8F76-830B76628BF5}"/>
    <dgm:cxn modelId="{59333D2D-93FF-4745-AF25-9485778012DE}" srcId="{DDB8BD7C-A403-4889-B29E-5F9F67B7B4C0}" destId="{6BD921C1-2798-4A23-95F9-5E0025FB8041}" srcOrd="0" destOrd="0" parTransId="{89A1D73E-8710-4D56-B114-5BA2A64A2F57}" sibTransId="{6145BCA2-7A2F-44DF-8DA2-9B72B8515D7E}"/>
    <dgm:cxn modelId="{6DB87A31-3756-4777-B09B-61B960041945}" srcId="{C79E9B54-3529-4112-9953-48DB7B5E7034}" destId="{13E46EC9-9C16-4EAD-ACC6-A23262017A12}" srcOrd="0" destOrd="0" parTransId="{E317ADD4-D8D1-4856-94AB-1D088CB1BC1A}" sibTransId="{666A9BC8-EF90-4B8D-AA46-F4F0E4F829F3}"/>
    <dgm:cxn modelId="{FAFDDD32-73BB-4465-A433-B96915511AAC}" srcId="{EB619FC3-46FE-44E0-8F35-0FD1937DD2B1}" destId="{9ECD7268-B74F-4EA6-905E-93234C83B12E}" srcOrd="0" destOrd="0" parTransId="{7D804571-6883-4639-AD44-C99929D286DC}" sibTransId="{64CC17DD-3B88-4C39-B18A-73C57B54D9DC}"/>
    <dgm:cxn modelId="{C838D43E-D585-46D9-AB9F-9E340E950EBB}" srcId="{61F124E6-2717-4C6F-9B66-354E451712E1}" destId="{7FBC0549-D532-4077-B8B6-5F6E7579586B}" srcOrd="0" destOrd="0" parTransId="{FD621D6F-0F3C-4FBA-9DCB-046FF4C977C5}" sibTransId="{9710E408-6EC9-44CE-874B-5FDEFA8E62CC}"/>
    <dgm:cxn modelId="{9B90B05B-0B78-4CCB-9ED3-ED0508BF902D}" type="presOf" srcId="{EB619FC3-46FE-44E0-8F35-0FD1937DD2B1}" destId="{51E1677A-2D1E-4D57-9D25-1EC3020ED980}" srcOrd="0" destOrd="0" presId="urn:microsoft.com/office/officeart/2005/8/layout/chevron2"/>
    <dgm:cxn modelId="{E1D9324B-C503-4C0B-9C51-59DFDC14855B}" type="presOf" srcId="{9ABED25A-9909-4504-8113-A058C73EB5C1}" destId="{6DFFD06F-FC9A-4B69-A545-26B72F3476D5}" srcOrd="0" destOrd="0" presId="urn:microsoft.com/office/officeart/2005/8/layout/chevron2"/>
    <dgm:cxn modelId="{EB4FFE74-CC36-453E-AA2E-63885B53C989}" type="presOf" srcId="{DDB8BD7C-A403-4889-B29E-5F9F67B7B4C0}" destId="{784E9785-A4B3-4530-9BB7-03BB41898DD3}" srcOrd="0" destOrd="0" presId="urn:microsoft.com/office/officeart/2005/8/layout/chevron2"/>
    <dgm:cxn modelId="{F757D158-6096-47C8-A6AF-76ED24E6297C}" type="presOf" srcId="{90B7869A-5809-4FDE-9FC2-1F519C9A20E0}" destId="{36FCCB7F-AA60-474B-8C08-2E4C347000A3}" srcOrd="0" destOrd="0" presId="urn:microsoft.com/office/officeart/2005/8/layout/chevron2"/>
    <dgm:cxn modelId="{BDC5288A-ADC9-4FB7-B237-D4A4179B855B}" type="presOf" srcId="{61F124E6-2717-4C6F-9B66-354E451712E1}" destId="{6C33AE78-389E-4FF5-9CC4-3C396CC05230}" srcOrd="0" destOrd="0" presId="urn:microsoft.com/office/officeart/2005/8/layout/chevron2"/>
    <dgm:cxn modelId="{C8B570B4-7A93-479C-B8A2-6E6C8BC9732F}" srcId="{DDB8BD7C-A403-4889-B29E-5F9F67B7B4C0}" destId="{EB619FC3-46FE-44E0-8F35-0FD1937DD2B1}" srcOrd="1" destOrd="0" parTransId="{C07D323E-388D-4D53-BF73-557B7967932A}" sibTransId="{AE211B3F-9590-4055-B9FC-6266559DBD9F}"/>
    <dgm:cxn modelId="{B6ABA0B5-1CFF-46F2-B173-620DF6382C6D}" type="presOf" srcId="{9ECD7268-B74F-4EA6-905E-93234C83B12E}" destId="{14D0C756-4344-4398-9B55-EB609B3C2C37}" srcOrd="0" destOrd="0" presId="urn:microsoft.com/office/officeart/2005/8/layout/chevron2"/>
    <dgm:cxn modelId="{5ADCE5BD-8F2F-4E7E-B140-B3D8DB5402A1}" srcId="{DDB8BD7C-A403-4889-B29E-5F9F67B7B4C0}" destId="{9ABED25A-9909-4504-8113-A058C73EB5C1}" srcOrd="3" destOrd="0" parTransId="{7ADFFF67-6430-4893-86DA-D7FDA775BA21}" sibTransId="{40959968-ADF2-49A4-BDEE-F5F1863F2A5A}"/>
    <dgm:cxn modelId="{BFD9B2CE-268B-448F-854C-4A43FCF1D4A9}" srcId="{DDB8BD7C-A403-4889-B29E-5F9F67B7B4C0}" destId="{C79E9B54-3529-4112-9953-48DB7B5E7034}" srcOrd="4" destOrd="0" parTransId="{7160BDAA-638D-480E-9B40-4752453FBE75}" sibTransId="{B4A20B02-E9AB-43A7-AE1E-4C1DE90D739F}"/>
    <dgm:cxn modelId="{16484FD4-8FCF-4400-8439-C2B9F864B206}" type="presOf" srcId="{13E46EC9-9C16-4EAD-ACC6-A23262017A12}" destId="{5AA9AAF5-A893-436B-AACA-F61F72A2F5DA}" srcOrd="0" destOrd="0" presId="urn:microsoft.com/office/officeart/2005/8/layout/chevron2"/>
    <dgm:cxn modelId="{15BA75F2-6374-4F5F-A296-9857B38F5C3D}" type="presOf" srcId="{C79E9B54-3529-4112-9953-48DB7B5E7034}" destId="{5ABCF6BD-8146-4319-BA7A-B023AC4808B0}" srcOrd="0" destOrd="0" presId="urn:microsoft.com/office/officeart/2005/8/layout/chevron2"/>
    <dgm:cxn modelId="{9AC710E6-B392-4104-ABB6-9B08EE27CED3}" type="presParOf" srcId="{784E9785-A4B3-4530-9BB7-03BB41898DD3}" destId="{0B3D7850-1D5F-4DE0-9520-743ADDE304E9}" srcOrd="0" destOrd="0" presId="urn:microsoft.com/office/officeart/2005/8/layout/chevron2"/>
    <dgm:cxn modelId="{5FFCC2D3-A41B-40D7-8E94-29B46DB99045}" type="presParOf" srcId="{0B3D7850-1D5F-4DE0-9520-743ADDE304E9}" destId="{1C507352-B549-4473-8757-A54AF0B7C286}" srcOrd="0" destOrd="0" presId="urn:microsoft.com/office/officeart/2005/8/layout/chevron2"/>
    <dgm:cxn modelId="{1E6A0F4B-845F-4C31-9E7C-C5F246F5571F}" type="presParOf" srcId="{0B3D7850-1D5F-4DE0-9520-743ADDE304E9}" destId="{36FCCB7F-AA60-474B-8C08-2E4C347000A3}" srcOrd="1" destOrd="0" presId="urn:microsoft.com/office/officeart/2005/8/layout/chevron2"/>
    <dgm:cxn modelId="{D25F2E6E-57DD-4B21-BF5E-E7A633750C36}" type="presParOf" srcId="{784E9785-A4B3-4530-9BB7-03BB41898DD3}" destId="{C343FB1F-3B09-4266-81E4-D204077598E7}" srcOrd="1" destOrd="0" presId="urn:microsoft.com/office/officeart/2005/8/layout/chevron2"/>
    <dgm:cxn modelId="{8F79EEA8-6042-42B1-A6EA-DE82173371D4}" type="presParOf" srcId="{784E9785-A4B3-4530-9BB7-03BB41898DD3}" destId="{6C4CEC95-5ECF-43AB-94DD-7833C05039AC}" srcOrd="2" destOrd="0" presId="urn:microsoft.com/office/officeart/2005/8/layout/chevron2"/>
    <dgm:cxn modelId="{F84EF2C8-A33C-400A-9340-DA029937BE7C}" type="presParOf" srcId="{6C4CEC95-5ECF-43AB-94DD-7833C05039AC}" destId="{51E1677A-2D1E-4D57-9D25-1EC3020ED980}" srcOrd="0" destOrd="0" presId="urn:microsoft.com/office/officeart/2005/8/layout/chevron2"/>
    <dgm:cxn modelId="{E796BCB4-60B0-4E5A-8872-9DF4F8A4D5AB}" type="presParOf" srcId="{6C4CEC95-5ECF-43AB-94DD-7833C05039AC}" destId="{14D0C756-4344-4398-9B55-EB609B3C2C37}" srcOrd="1" destOrd="0" presId="urn:microsoft.com/office/officeart/2005/8/layout/chevron2"/>
    <dgm:cxn modelId="{48F27E08-A781-410B-B319-66C0835DD25D}" type="presParOf" srcId="{784E9785-A4B3-4530-9BB7-03BB41898DD3}" destId="{5EA6D947-3FC0-446E-A4B5-15B8DBE10CDB}" srcOrd="3" destOrd="0" presId="urn:microsoft.com/office/officeart/2005/8/layout/chevron2"/>
    <dgm:cxn modelId="{6D5CC396-5DD2-47E0-A6AD-1A1DF0A719AD}" type="presParOf" srcId="{784E9785-A4B3-4530-9BB7-03BB41898DD3}" destId="{EC37D126-AF60-4E9A-8D62-3ED4F3E8FFDF}" srcOrd="4" destOrd="0" presId="urn:microsoft.com/office/officeart/2005/8/layout/chevron2"/>
    <dgm:cxn modelId="{D6C42CF1-CB85-47F8-8F7F-E027C915F56C}" type="presParOf" srcId="{EC37D126-AF60-4E9A-8D62-3ED4F3E8FFDF}" destId="{6C33AE78-389E-4FF5-9CC4-3C396CC05230}" srcOrd="0" destOrd="0" presId="urn:microsoft.com/office/officeart/2005/8/layout/chevron2"/>
    <dgm:cxn modelId="{C2A37675-3E61-428F-87B2-449E2A355397}" type="presParOf" srcId="{EC37D126-AF60-4E9A-8D62-3ED4F3E8FFDF}" destId="{5BE83BE5-2F79-47A4-865E-D96551066525}" srcOrd="1" destOrd="0" presId="urn:microsoft.com/office/officeart/2005/8/layout/chevron2"/>
    <dgm:cxn modelId="{5A24121C-9CC0-4F9C-A138-BCF438CA7FE0}" type="presParOf" srcId="{784E9785-A4B3-4530-9BB7-03BB41898DD3}" destId="{68296EDB-47DD-4D2C-B882-4DBB9711C0D7}" srcOrd="5" destOrd="0" presId="urn:microsoft.com/office/officeart/2005/8/layout/chevron2"/>
    <dgm:cxn modelId="{E3BD2D56-A967-455C-93D7-2C9121E3E6D9}" type="presParOf" srcId="{784E9785-A4B3-4530-9BB7-03BB41898DD3}" destId="{3A0C518E-FCA7-4F11-888C-E5FC18442FAF}" srcOrd="6" destOrd="0" presId="urn:microsoft.com/office/officeart/2005/8/layout/chevron2"/>
    <dgm:cxn modelId="{ACD18135-91B4-44DC-993C-5FDB169B6E59}" type="presParOf" srcId="{3A0C518E-FCA7-4F11-888C-E5FC18442FAF}" destId="{6DFFD06F-FC9A-4B69-A545-26B72F3476D5}" srcOrd="0" destOrd="0" presId="urn:microsoft.com/office/officeart/2005/8/layout/chevron2"/>
    <dgm:cxn modelId="{E30A86D8-C9FA-4C83-8D45-AAF3BB3B61B3}" type="presParOf" srcId="{3A0C518E-FCA7-4F11-888C-E5FC18442FAF}" destId="{92E7197D-61FE-4F4B-A399-2930B0B5D2B4}" srcOrd="1" destOrd="0" presId="urn:microsoft.com/office/officeart/2005/8/layout/chevron2"/>
    <dgm:cxn modelId="{C6C7E099-5EA4-4272-8A07-279B8036E3ED}" type="presParOf" srcId="{784E9785-A4B3-4530-9BB7-03BB41898DD3}" destId="{373952C5-3CD3-4CDA-BB16-05A1E4692A5A}" srcOrd="7" destOrd="0" presId="urn:microsoft.com/office/officeart/2005/8/layout/chevron2"/>
    <dgm:cxn modelId="{51AE1666-C067-489F-AAA5-8548FEF3B6F1}" type="presParOf" srcId="{784E9785-A4B3-4530-9BB7-03BB41898DD3}" destId="{D53B22AF-43DB-469C-AD85-975DF9CD0973}" srcOrd="8" destOrd="0" presId="urn:microsoft.com/office/officeart/2005/8/layout/chevron2"/>
    <dgm:cxn modelId="{E3F603DF-05EA-47B5-AF2D-6C6BAA7A3447}" type="presParOf" srcId="{D53B22AF-43DB-469C-AD85-975DF9CD0973}" destId="{5ABCF6BD-8146-4319-BA7A-B023AC4808B0}" srcOrd="0" destOrd="0" presId="urn:microsoft.com/office/officeart/2005/8/layout/chevron2"/>
    <dgm:cxn modelId="{ADF1BE5A-DB4C-4FE0-8D13-1FA4A74E807A}" type="presParOf" srcId="{D53B22AF-43DB-469C-AD85-975DF9CD0973}" destId="{5AA9AAF5-A893-436B-AACA-F61F72A2F5D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C87E30-C109-4FC0-97CD-6DE06514329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E3D18B47-674E-4146-91F8-9A99BD6202B0}">
      <dgm:prSet phldrT="[Text]" custT="1"/>
      <dgm:spPr/>
      <dgm:t>
        <a:bodyPr/>
        <a:lstStyle/>
        <a:p>
          <a:r>
            <a:rPr lang="en-IN" sz="1600" dirty="0"/>
            <a:t>Administration</a:t>
          </a:r>
          <a:endParaRPr lang="en-IN" sz="2000" dirty="0"/>
        </a:p>
      </dgm:t>
    </dgm:pt>
    <dgm:pt modelId="{034CDCEC-1AC4-46AA-9EC9-CA070963FFF6}" type="parTrans" cxnId="{48C2DC83-BE95-4A75-80A0-C41A37753BC8}">
      <dgm:prSet/>
      <dgm:spPr/>
      <dgm:t>
        <a:bodyPr/>
        <a:lstStyle/>
        <a:p>
          <a:endParaRPr lang="en-IN"/>
        </a:p>
      </dgm:t>
    </dgm:pt>
    <dgm:pt modelId="{FB7D5224-B8E3-45A8-B668-8063FAFE1166}" type="sibTrans" cxnId="{48C2DC83-BE95-4A75-80A0-C41A37753BC8}">
      <dgm:prSet/>
      <dgm:spPr/>
      <dgm:t>
        <a:bodyPr/>
        <a:lstStyle/>
        <a:p>
          <a:endParaRPr lang="en-IN"/>
        </a:p>
      </dgm:t>
    </dgm:pt>
    <dgm:pt modelId="{02E899D7-7D7A-473E-886F-4B510AD80A39}">
      <dgm:prSet phldrT="[Text]" custT="1"/>
      <dgm:spPr>
        <a:solidFill>
          <a:schemeClr val="bg1">
            <a:lumMod val="85000"/>
            <a:lumOff val="15000"/>
            <a:alpha val="90000"/>
          </a:schemeClr>
        </a:solidFill>
        <a:ln>
          <a:solidFill>
            <a:schemeClr val="tx2"/>
          </a:solidFill>
        </a:ln>
      </dgm:spPr>
      <dgm:t>
        <a:bodyPr/>
        <a:lstStyle/>
        <a:p>
          <a:r>
            <a:rPr lang="en-US" sz="1600" dirty="0">
              <a:solidFill>
                <a:schemeClr val="tx1"/>
              </a:solidFill>
            </a:rPr>
            <a:t>NAs are administered as monophosphates to increase their solubility.</a:t>
          </a:r>
          <a:endParaRPr lang="en-IN" sz="1600" dirty="0">
            <a:solidFill>
              <a:schemeClr val="tx1"/>
            </a:solidFill>
          </a:endParaRPr>
        </a:p>
      </dgm:t>
    </dgm:pt>
    <dgm:pt modelId="{2CE96CCF-E87D-484E-A024-68D31867433D}" type="parTrans" cxnId="{63FCF4B3-B3B9-4E50-9FDF-C50EDD666916}">
      <dgm:prSet/>
      <dgm:spPr/>
      <dgm:t>
        <a:bodyPr/>
        <a:lstStyle/>
        <a:p>
          <a:endParaRPr lang="en-IN"/>
        </a:p>
      </dgm:t>
    </dgm:pt>
    <dgm:pt modelId="{BF517C87-3D62-48D5-8B74-76F3E5BA6012}" type="sibTrans" cxnId="{63FCF4B3-B3B9-4E50-9FDF-C50EDD666916}">
      <dgm:prSet/>
      <dgm:spPr/>
      <dgm:t>
        <a:bodyPr/>
        <a:lstStyle/>
        <a:p>
          <a:endParaRPr lang="en-IN"/>
        </a:p>
      </dgm:t>
    </dgm:pt>
    <dgm:pt modelId="{91195F6D-4C47-4701-A1AA-61D46B90B3B4}">
      <dgm:prSet phldrT="[Text]" custT="1"/>
      <dgm:spPr/>
      <dgm:t>
        <a:bodyPr/>
        <a:lstStyle/>
        <a:p>
          <a:r>
            <a:rPr lang="en-IN" sz="1600" dirty="0"/>
            <a:t>Transport into cell</a:t>
          </a:r>
        </a:p>
      </dgm:t>
    </dgm:pt>
    <dgm:pt modelId="{1D1C79DD-9808-43C3-B705-9D4F84F76FEB}" type="parTrans" cxnId="{1DC38CC7-DC05-463E-BF32-8789A894AC8A}">
      <dgm:prSet/>
      <dgm:spPr/>
      <dgm:t>
        <a:bodyPr/>
        <a:lstStyle/>
        <a:p>
          <a:endParaRPr lang="en-IN"/>
        </a:p>
      </dgm:t>
    </dgm:pt>
    <dgm:pt modelId="{CF62DB6A-04FB-4FCE-8CF8-5A05B7996CD8}" type="sibTrans" cxnId="{1DC38CC7-DC05-463E-BF32-8789A894AC8A}">
      <dgm:prSet/>
      <dgm:spPr/>
      <dgm:t>
        <a:bodyPr/>
        <a:lstStyle/>
        <a:p>
          <a:endParaRPr lang="en-IN"/>
        </a:p>
      </dgm:t>
    </dgm:pt>
    <dgm:pt modelId="{F276F14C-DA19-478A-8FAD-30FE703935D1}">
      <dgm:prSet custT="1"/>
      <dgm:spPr>
        <a:solidFill>
          <a:schemeClr val="bg1">
            <a:lumMod val="85000"/>
            <a:lumOff val="15000"/>
            <a:alpha val="90000"/>
          </a:schemeClr>
        </a:solidFill>
        <a:ln>
          <a:solidFill>
            <a:schemeClr val="tx2"/>
          </a:solidFill>
        </a:ln>
      </dgm:spPr>
      <dgm:t>
        <a:bodyPr/>
        <a:lstStyle/>
        <a:p>
          <a:r>
            <a:rPr lang="en-US" sz="1600" dirty="0">
              <a:solidFill>
                <a:schemeClr val="tx1"/>
              </a:solidFill>
            </a:rPr>
            <a:t>Before entering the cell, they are dephosphorylated back to nucleoside by nucleotidases.</a:t>
          </a:r>
        </a:p>
      </dgm:t>
    </dgm:pt>
    <dgm:pt modelId="{64491E04-1249-4B8D-B065-688829B3FB3F}" type="parTrans" cxnId="{A28F3562-B0F2-497C-ADE7-7C21A09C7715}">
      <dgm:prSet/>
      <dgm:spPr/>
      <dgm:t>
        <a:bodyPr/>
        <a:lstStyle/>
        <a:p>
          <a:endParaRPr lang="en-IN"/>
        </a:p>
      </dgm:t>
    </dgm:pt>
    <dgm:pt modelId="{E545884E-1B9E-4202-972F-E25A61B2CFCC}" type="sibTrans" cxnId="{A28F3562-B0F2-497C-ADE7-7C21A09C7715}">
      <dgm:prSet/>
      <dgm:spPr/>
      <dgm:t>
        <a:bodyPr/>
        <a:lstStyle/>
        <a:p>
          <a:endParaRPr lang="en-IN"/>
        </a:p>
      </dgm:t>
    </dgm:pt>
    <dgm:pt modelId="{10507705-29FA-41C6-BAB2-0D4A0DF2DADA}">
      <dgm:prSet custT="1"/>
      <dgm:spPr>
        <a:solidFill>
          <a:schemeClr val="bg1">
            <a:lumMod val="85000"/>
            <a:lumOff val="15000"/>
            <a:alpha val="90000"/>
          </a:schemeClr>
        </a:solidFill>
        <a:ln>
          <a:solidFill>
            <a:schemeClr val="tx2"/>
          </a:solidFill>
        </a:ln>
      </dgm:spPr>
      <dgm:t>
        <a:bodyPr/>
        <a:lstStyle/>
        <a:p>
          <a:r>
            <a:rPr lang="en-US" sz="1600" dirty="0">
              <a:solidFill>
                <a:schemeClr val="tx1"/>
              </a:solidFill>
            </a:rPr>
            <a:t>NAs are usually hydrophilic, and require special Nucleoside Carrier Proteins (</a:t>
          </a:r>
          <a:r>
            <a:rPr lang="en-US" sz="1600" dirty="0">
              <a:solidFill>
                <a:schemeClr val="tx2"/>
              </a:solidFill>
            </a:rPr>
            <a:t>NCPs</a:t>
          </a:r>
          <a:r>
            <a:rPr lang="en-US" sz="1600" dirty="0">
              <a:solidFill>
                <a:schemeClr val="tx1"/>
              </a:solidFill>
            </a:rPr>
            <a:t>)</a:t>
          </a:r>
        </a:p>
      </dgm:t>
    </dgm:pt>
    <dgm:pt modelId="{A957A3C0-1DD5-4F05-903F-D3DE0852AFC2}" type="parTrans" cxnId="{2DFE2B08-C1F8-4722-BEDD-DBA7980C9CB2}">
      <dgm:prSet/>
      <dgm:spPr/>
      <dgm:t>
        <a:bodyPr/>
        <a:lstStyle/>
        <a:p>
          <a:endParaRPr lang="en-IN"/>
        </a:p>
      </dgm:t>
    </dgm:pt>
    <dgm:pt modelId="{E004BC75-92CE-44C5-A731-B0CCA5F00D46}" type="sibTrans" cxnId="{2DFE2B08-C1F8-4722-BEDD-DBA7980C9CB2}">
      <dgm:prSet/>
      <dgm:spPr/>
      <dgm:t>
        <a:bodyPr/>
        <a:lstStyle/>
        <a:p>
          <a:endParaRPr lang="en-IN"/>
        </a:p>
      </dgm:t>
    </dgm:pt>
    <dgm:pt modelId="{6FC2BCBF-0FC1-431E-A128-CFB08A3EBD19}">
      <dgm:prSet custT="1"/>
      <dgm:spPr>
        <a:solidFill>
          <a:schemeClr val="bg1">
            <a:lumMod val="85000"/>
            <a:lumOff val="15000"/>
            <a:alpha val="90000"/>
          </a:schemeClr>
        </a:solidFill>
        <a:ln>
          <a:solidFill>
            <a:schemeClr val="tx2"/>
          </a:solidFill>
        </a:ln>
      </dgm:spPr>
      <dgm:t>
        <a:bodyPr/>
        <a:lstStyle/>
        <a:p>
          <a:r>
            <a:rPr lang="en-IN" sz="1600" dirty="0">
              <a:solidFill>
                <a:schemeClr val="tx1"/>
              </a:solidFill>
            </a:rPr>
            <a:t>Intramembrane concentration and tissue distribution of NCPs </a:t>
          </a:r>
          <a:r>
            <a:rPr lang="en-US" sz="1600" dirty="0">
              <a:solidFill>
                <a:schemeClr val="tx1"/>
              </a:solidFill>
            </a:rPr>
            <a:t>controls sensitivity towards NAs.</a:t>
          </a:r>
          <a:endParaRPr lang="en-IN" sz="1600" dirty="0">
            <a:solidFill>
              <a:schemeClr val="tx1"/>
            </a:solidFill>
          </a:endParaRPr>
        </a:p>
      </dgm:t>
    </dgm:pt>
    <dgm:pt modelId="{AB35453B-E49F-4A2B-B104-934D8A4AFC19}" type="parTrans" cxnId="{755E5393-F1B8-42AB-A6F5-CA506C9CB80B}">
      <dgm:prSet/>
      <dgm:spPr/>
      <dgm:t>
        <a:bodyPr/>
        <a:lstStyle/>
        <a:p>
          <a:endParaRPr lang="en-IN"/>
        </a:p>
      </dgm:t>
    </dgm:pt>
    <dgm:pt modelId="{B10EDD7F-DA78-4D2F-9657-8848F7EBFF91}" type="sibTrans" cxnId="{755E5393-F1B8-42AB-A6F5-CA506C9CB80B}">
      <dgm:prSet/>
      <dgm:spPr/>
      <dgm:t>
        <a:bodyPr/>
        <a:lstStyle/>
        <a:p>
          <a:endParaRPr lang="en-IN"/>
        </a:p>
      </dgm:t>
    </dgm:pt>
    <dgm:pt modelId="{B9AB4E6C-2749-4894-80AE-A34736D41826}">
      <dgm:prSet custT="1"/>
      <dgm:spPr/>
      <dgm:t>
        <a:bodyPr/>
        <a:lstStyle/>
        <a:p>
          <a:r>
            <a:rPr lang="en-US" sz="1600" dirty="0"/>
            <a:t>Incorporation into DNA</a:t>
          </a:r>
          <a:endParaRPr lang="en-IN" sz="1600" dirty="0"/>
        </a:p>
      </dgm:t>
    </dgm:pt>
    <dgm:pt modelId="{4366CEC2-8F10-4F8B-A54D-2218F595D030}" type="parTrans" cxnId="{E70A54E1-0786-4C56-98B3-BEB8E5D22FAD}">
      <dgm:prSet/>
      <dgm:spPr/>
      <dgm:t>
        <a:bodyPr/>
        <a:lstStyle/>
        <a:p>
          <a:endParaRPr lang="en-IN"/>
        </a:p>
      </dgm:t>
    </dgm:pt>
    <dgm:pt modelId="{0CA4CC87-FDEE-4A83-BA5E-7C264052D289}" type="sibTrans" cxnId="{E70A54E1-0786-4C56-98B3-BEB8E5D22FAD}">
      <dgm:prSet/>
      <dgm:spPr/>
      <dgm:t>
        <a:bodyPr/>
        <a:lstStyle/>
        <a:p>
          <a:endParaRPr lang="en-IN"/>
        </a:p>
      </dgm:t>
    </dgm:pt>
    <dgm:pt modelId="{E57232BA-D09A-4E48-9DDF-2ABB67A26E37}">
      <dgm:prSet custT="1"/>
      <dgm:spPr>
        <a:solidFill>
          <a:schemeClr val="bg1">
            <a:lumMod val="85000"/>
            <a:lumOff val="15000"/>
            <a:alpha val="90000"/>
          </a:schemeClr>
        </a:solidFill>
        <a:ln>
          <a:solidFill>
            <a:schemeClr val="tx2"/>
          </a:solidFill>
        </a:ln>
      </dgm:spPr>
      <dgm:t>
        <a:bodyPr/>
        <a:lstStyle/>
        <a:p>
          <a:r>
            <a:rPr lang="en-US" sz="1600" dirty="0">
              <a:solidFill>
                <a:schemeClr val="tx1"/>
              </a:solidFill>
            </a:rPr>
            <a:t>After activation to NTPs, NAs are incorporated into DNA and RNA of the viral or malignant cells.</a:t>
          </a:r>
        </a:p>
      </dgm:t>
    </dgm:pt>
    <dgm:pt modelId="{30AC10A3-CCDA-4BAD-840A-A9CD884F620C}" type="parTrans" cxnId="{3A195678-0EC3-433D-91EB-3C6C2B1964F0}">
      <dgm:prSet/>
      <dgm:spPr/>
      <dgm:t>
        <a:bodyPr/>
        <a:lstStyle/>
        <a:p>
          <a:endParaRPr lang="en-IN"/>
        </a:p>
      </dgm:t>
    </dgm:pt>
    <dgm:pt modelId="{5651B70F-419D-465A-8388-889AC51635BE}" type="sibTrans" cxnId="{3A195678-0EC3-433D-91EB-3C6C2B1964F0}">
      <dgm:prSet/>
      <dgm:spPr/>
      <dgm:t>
        <a:bodyPr/>
        <a:lstStyle/>
        <a:p>
          <a:endParaRPr lang="en-IN"/>
        </a:p>
      </dgm:t>
    </dgm:pt>
    <dgm:pt modelId="{9B33B2D8-2C54-4413-8EE2-533784441374}">
      <dgm:prSet custT="1"/>
      <dgm:spPr/>
      <dgm:t>
        <a:bodyPr/>
        <a:lstStyle/>
        <a:p>
          <a:r>
            <a:rPr lang="en-IN" sz="1600" dirty="0"/>
            <a:t>Intracellular Activation to NTPs</a:t>
          </a:r>
        </a:p>
      </dgm:t>
    </dgm:pt>
    <dgm:pt modelId="{02D1D385-DA47-423F-A789-E9E5137F09D2}" type="parTrans" cxnId="{CF2A1EF7-D405-4692-B5AA-820C6BE1436F}">
      <dgm:prSet/>
      <dgm:spPr/>
      <dgm:t>
        <a:bodyPr/>
        <a:lstStyle/>
        <a:p>
          <a:endParaRPr lang="en-IN"/>
        </a:p>
      </dgm:t>
    </dgm:pt>
    <dgm:pt modelId="{3C292133-BD66-4464-A4C6-B05E6034D24F}" type="sibTrans" cxnId="{CF2A1EF7-D405-4692-B5AA-820C6BE1436F}">
      <dgm:prSet/>
      <dgm:spPr/>
      <dgm:t>
        <a:bodyPr/>
        <a:lstStyle/>
        <a:p>
          <a:endParaRPr lang="en-IN"/>
        </a:p>
      </dgm:t>
    </dgm:pt>
    <dgm:pt modelId="{9E9028F5-7F5D-47E6-9C76-DC2F84AB7D21}">
      <dgm:prSet custT="1"/>
      <dgm:spPr>
        <a:solidFill>
          <a:schemeClr val="bg1">
            <a:lumMod val="85000"/>
            <a:lumOff val="15000"/>
            <a:alpha val="90000"/>
          </a:schemeClr>
        </a:solidFill>
        <a:ln>
          <a:solidFill>
            <a:schemeClr val="tx2"/>
          </a:solidFill>
        </a:ln>
      </dgm:spPr>
      <dgm:t>
        <a:bodyPr/>
        <a:lstStyle/>
        <a:p>
          <a:r>
            <a:rPr lang="en-IN" sz="1600" dirty="0">
              <a:solidFill>
                <a:schemeClr val="tx1"/>
              </a:solidFill>
            </a:rPr>
            <a:t>Sequential action of NKs, NMPKs and NDPKs. First step is rate-limiting.</a:t>
          </a:r>
        </a:p>
      </dgm:t>
    </dgm:pt>
    <dgm:pt modelId="{92E4D177-8925-4E3B-98D4-655B66DD8F0F}" type="parTrans" cxnId="{67B49B4B-79E0-46EE-AF82-15FEA359A3CB}">
      <dgm:prSet/>
      <dgm:spPr/>
      <dgm:t>
        <a:bodyPr/>
        <a:lstStyle/>
        <a:p>
          <a:endParaRPr lang="en-IN"/>
        </a:p>
      </dgm:t>
    </dgm:pt>
    <dgm:pt modelId="{4EBE211F-7A94-49E2-AA63-D5C1DC2C788C}" type="sibTrans" cxnId="{67B49B4B-79E0-46EE-AF82-15FEA359A3CB}">
      <dgm:prSet/>
      <dgm:spPr/>
      <dgm:t>
        <a:bodyPr/>
        <a:lstStyle/>
        <a:p>
          <a:endParaRPr lang="en-IN"/>
        </a:p>
      </dgm:t>
    </dgm:pt>
    <dgm:pt modelId="{8094F598-0B6A-45AC-970B-22F863DA96C3}">
      <dgm:prSet custT="1"/>
      <dgm:spPr>
        <a:solidFill>
          <a:schemeClr val="bg1">
            <a:lumMod val="85000"/>
            <a:lumOff val="15000"/>
            <a:alpha val="90000"/>
          </a:schemeClr>
        </a:solidFill>
        <a:ln>
          <a:solidFill>
            <a:schemeClr val="tx2"/>
          </a:solidFill>
        </a:ln>
      </dgm:spPr>
      <dgm:t>
        <a:bodyPr/>
        <a:lstStyle/>
        <a:p>
          <a:r>
            <a:rPr lang="en-US" sz="1600" dirty="0">
              <a:solidFill>
                <a:schemeClr val="tx1"/>
              </a:solidFill>
            </a:rPr>
            <a:t>Driven by the action of nucleic acid synthesis, replication and repair mechanisms</a:t>
          </a:r>
        </a:p>
      </dgm:t>
    </dgm:pt>
    <dgm:pt modelId="{0D3D86D8-E8E9-4F42-84F5-F4A6154D5420}" type="parTrans" cxnId="{7A8E553C-9501-4EA8-A2C7-7201D6E9488A}">
      <dgm:prSet/>
      <dgm:spPr/>
      <dgm:t>
        <a:bodyPr/>
        <a:lstStyle/>
        <a:p>
          <a:endParaRPr lang="en-IN"/>
        </a:p>
      </dgm:t>
    </dgm:pt>
    <dgm:pt modelId="{A56762CD-0A5D-49F6-88C6-A6C85A860E35}" type="sibTrans" cxnId="{7A8E553C-9501-4EA8-A2C7-7201D6E9488A}">
      <dgm:prSet/>
      <dgm:spPr/>
      <dgm:t>
        <a:bodyPr/>
        <a:lstStyle/>
        <a:p>
          <a:endParaRPr lang="en-IN"/>
        </a:p>
      </dgm:t>
    </dgm:pt>
    <dgm:pt modelId="{B3FC1976-D071-4593-9F4E-227508A7267C}">
      <dgm:prSet custT="1"/>
      <dgm:spPr>
        <a:solidFill>
          <a:schemeClr val="bg1">
            <a:lumMod val="85000"/>
            <a:lumOff val="15000"/>
            <a:alpha val="90000"/>
          </a:schemeClr>
        </a:solidFill>
        <a:ln>
          <a:solidFill>
            <a:schemeClr val="tx2"/>
          </a:solidFill>
        </a:ln>
      </dgm:spPr>
      <dgm:t>
        <a:bodyPr/>
        <a:lstStyle/>
        <a:p>
          <a:r>
            <a:rPr lang="en-US" sz="1600" dirty="0">
              <a:solidFill>
                <a:schemeClr val="tx1"/>
              </a:solidFill>
            </a:rPr>
            <a:t>Irreparable DNA mutation causes cell apoptosis</a:t>
          </a:r>
        </a:p>
      </dgm:t>
    </dgm:pt>
    <dgm:pt modelId="{81DE5DEC-FE0E-4942-A244-0B9BC710753C}" type="parTrans" cxnId="{E7F13D01-2433-4151-92A0-AD7080AEBD2B}">
      <dgm:prSet/>
      <dgm:spPr/>
      <dgm:t>
        <a:bodyPr/>
        <a:lstStyle/>
        <a:p>
          <a:endParaRPr lang="en-IN"/>
        </a:p>
      </dgm:t>
    </dgm:pt>
    <dgm:pt modelId="{06640790-7515-4B70-9AE0-7D52ADA6157E}" type="sibTrans" cxnId="{E7F13D01-2433-4151-92A0-AD7080AEBD2B}">
      <dgm:prSet/>
      <dgm:spPr/>
      <dgm:t>
        <a:bodyPr/>
        <a:lstStyle/>
        <a:p>
          <a:endParaRPr lang="en-IN"/>
        </a:p>
      </dgm:t>
    </dgm:pt>
    <dgm:pt modelId="{A9E86CE5-EB5C-49B7-BB0F-C728DFA78E71}" type="pres">
      <dgm:prSet presAssocID="{BFC87E30-C109-4FC0-97CD-6DE06514329F}" presName="linear" presStyleCnt="0">
        <dgm:presLayoutVars>
          <dgm:dir/>
          <dgm:animLvl val="lvl"/>
          <dgm:resizeHandles val="exact"/>
        </dgm:presLayoutVars>
      </dgm:prSet>
      <dgm:spPr/>
    </dgm:pt>
    <dgm:pt modelId="{1BD40783-B845-43DA-9BB3-464014C18B4C}" type="pres">
      <dgm:prSet presAssocID="{E3D18B47-674E-4146-91F8-9A99BD6202B0}" presName="parentLin" presStyleCnt="0"/>
      <dgm:spPr/>
    </dgm:pt>
    <dgm:pt modelId="{FF7BD8BE-3088-4F77-A648-5A668E1F75F5}" type="pres">
      <dgm:prSet presAssocID="{E3D18B47-674E-4146-91F8-9A99BD6202B0}" presName="parentLeftMargin" presStyleLbl="node1" presStyleIdx="0" presStyleCnt="4"/>
      <dgm:spPr/>
    </dgm:pt>
    <dgm:pt modelId="{CC2ACDFB-387A-40BD-8F77-AB560476C401}" type="pres">
      <dgm:prSet presAssocID="{E3D18B47-674E-4146-91F8-9A99BD6202B0}" presName="parentText" presStyleLbl="node1" presStyleIdx="0" presStyleCnt="4">
        <dgm:presLayoutVars>
          <dgm:chMax val="0"/>
          <dgm:bulletEnabled val="1"/>
        </dgm:presLayoutVars>
      </dgm:prSet>
      <dgm:spPr/>
    </dgm:pt>
    <dgm:pt modelId="{C219F062-4B4A-436B-8C69-A7DC3F112D90}" type="pres">
      <dgm:prSet presAssocID="{E3D18B47-674E-4146-91F8-9A99BD6202B0}" presName="negativeSpace" presStyleCnt="0"/>
      <dgm:spPr/>
    </dgm:pt>
    <dgm:pt modelId="{3B52242A-377C-4D90-8EEF-882949C5E57E}" type="pres">
      <dgm:prSet presAssocID="{E3D18B47-674E-4146-91F8-9A99BD6202B0}" presName="childText" presStyleLbl="conFgAcc1" presStyleIdx="0" presStyleCnt="4" custLinFactNeighborY="93062">
        <dgm:presLayoutVars>
          <dgm:bulletEnabled val="1"/>
        </dgm:presLayoutVars>
      </dgm:prSet>
      <dgm:spPr/>
    </dgm:pt>
    <dgm:pt modelId="{2D14915F-1A85-4DF5-A49A-5F09A421730A}" type="pres">
      <dgm:prSet presAssocID="{FB7D5224-B8E3-45A8-B668-8063FAFE1166}" presName="spaceBetweenRectangles" presStyleCnt="0"/>
      <dgm:spPr/>
    </dgm:pt>
    <dgm:pt modelId="{62936142-1A06-4A82-9BC3-1245B3747E43}" type="pres">
      <dgm:prSet presAssocID="{91195F6D-4C47-4701-A1AA-61D46B90B3B4}" presName="parentLin" presStyleCnt="0"/>
      <dgm:spPr/>
    </dgm:pt>
    <dgm:pt modelId="{F7B186F6-5A5F-4D4D-8655-8703C64689D6}" type="pres">
      <dgm:prSet presAssocID="{91195F6D-4C47-4701-A1AA-61D46B90B3B4}" presName="parentLeftMargin" presStyleLbl="node1" presStyleIdx="0" presStyleCnt="4"/>
      <dgm:spPr/>
    </dgm:pt>
    <dgm:pt modelId="{6C587D7A-DD3F-40FF-8425-3C1D1D9BCD36}" type="pres">
      <dgm:prSet presAssocID="{91195F6D-4C47-4701-A1AA-61D46B90B3B4}" presName="parentText" presStyleLbl="node1" presStyleIdx="1" presStyleCnt="4">
        <dgm:presLayoutVars>
          <dgm:chMax val="0"/>
          <dgm:bulletEnabled val="1"/>
        </dgm:presLayoutVars>
      </dgm:prSet>
      <dgm:spPr/>
    </dgm:pt>
    <dgm:pt modelId="{88B7F13A-6F04-4DBF-995E-20340CBAD60E}" type="pres">
      <dgm:prSet presAssocID="{91195F6D-4C47-4701-A1AA-61D46B90B3B4}" presName="negativeSpace" presStyleCnt="0"/>
      <dgm:spPr/>
    </dgm:pt>
    <dgm:pt modelId="{2084D817-7BD5-42D1-8F90-3245BA60FDDD}" type="pres">
      <dgm:prSet presAssocID="{91195F6D-4C47-4701-A1AA-61D46B90B3B4}" presName="childText" presStyleLbl="conFgAcc1" presStyleIdx="1" presStyleCnt="4" custLinFactNeighborY="93062">
        <dgm:presLayoutVars>
          <dgm:bulletEnabled val="1"/>
        </dgm:presLayoutVars>
      </dgm:prSet>
      <dgm:spPr/>
    </dgm:pt>
    <dgm:pt modelId="{23863996-81D0-47AD-AA04-817EEC6F1D07}" type="pres">
      <dgm:prSet presAssocID="{CF62DB6A-04FB-4FCE-8CF8-5A05B7996CD8}" presName="spaceBetweenRectangles" presStyleCnt="0"/>
      <dgm:spPr/>
    </dgm:pt>
    <dgm:pt modelId="{62C7E91E-2D60-473D-B407-7BEECA4675E6}" type="pres">
      <dgm:prSet presAssocID="{9B33B2D8-2C54-4413-8EE2-533784441374}" presName="parentLin" presStyleCnt="0"/>
      <dgm:spPr/>
    </dgm:pt>
    <dgm:pt modelId="{E90DF3D3-DD19-49DF-8923-E18B85B2A233}" type="pres">
      <dgm:prSet presAssocID="{9B33B2D8-2C54-4413-8EE2-533784441374}" presName="parentLeftMargin" presStyleLbl="node1" presStyleIdx="1" presStyleCnt="4"/>
      <dgm:spPr/>
    </dgm:pt>
    <dgm:pt modelId="{5B9CBDBD-50A2-45D9-BC56-675591055EF9}" type="pres">
      <dgm:prSet presAssocID="{9B33B2D8-2C54-4413-8EE2-533784441374}" presName="parentText" presStyleLbl="node1" presStyleIdx="2" presStyleCnt="4">
        <dgm:presLayoutVars>
          <dgm:chMax val="0"/>
          <dgm:bulletEnabled val="1"/>
        </dgm:presLayoutVars>
      </dgm:prSet>
      <dgm:spPr/>
    </dgm:pt>
    <dgm:pt modelId="{B000A7F5-9210-420E-A44E-E5FD781A3F51}" type="pres">
      <dgm:prSet presAssocID="{9B33B2D8-2C54-4413-8EE2-533784441374}" presName="negativeSpace" presStyleCnt="0"/>
      <dgm:spPr/>
    </dgm:pt>
    <dgm:pt modelId="{3CD1A42B-E39A-4326-B6C9-3C8910499059}" type="pres">
      <dgm:prSet presAssocID="{9B33B2D8-2C54-4413-8EE2-533784441374}" presName="childText" presStyleLbl="conFgAcc1" presStyleIdx="2" presStyleCnt="4" custLinFactNeighborY="93062">
        <dgm:presLayoutVars>
          <dgm:bulletEnabled val="1"/>
        </dgm:presLayoutVars>
      </dgm:prSet>
      <dgm:spPr/>
    </dgm:pt>
    <dgm:pt modelId="{9FD3B7E0-9E2A-4D9C-85CC-BAD0413A4472}" type="pres">
      <dgm:prSet presAssocID="{3C292133-BD66-4464-A4C6-B05E6034D24F}" presName="spaceBetweenRectangles" presStyleCnt="0"/>
      <dgm:spPr/>
    </dgm:pt>
    <dgm:pt modelId="{446C4C9D-9698-419E-99AA-F1BE51EC4251}" type="pres">
      <dgm:prSet presAssocID="{B9AB4E6C-2749-4894-80AE-A34736D41826}" presName="parentLin" presStyleCnt="0"/>
      <dgm:spPr/>
    </dgm:pt>
    <dgm:pt modelId="{CCDA6B9F-C60E-438A-847E-88701A68D0D0}" type="pres">
      <dgm:prSet presAssocID="{B9AB4E6C-2749-4894-80AE-A34736D41826}" presName="parentLeftMargin" presStyleLbl="node1" presStyleIdx="2" presStyleCnt="4"/>
      <dgm:spPr/>
    </dgm:pt>
    <dgm:pt modelId="{ACBADBE1-21A3-437F-9EA9-A989CB2111B6}" type="pres">
      <dgm:prSet presAssocID="{B9AB4E6C-2749-4894-80AE-A34736D41826}" presName="parentText" presStyleLbl="node1" presStyleIdx="3" presStyleCnt="4">
        <dgm:presLayoutVars>
          <dgm:chMax val="0"/>
          <dgm:bulletEnabled val="1"/>
        </dgm:presLayoutVars>
      </dgm:prSet>
      <dgm:spPr/>
    </dgm:pt>
    <dgm:pt modelId="{F88C2065-29EA-48BD-89FB-14BA6C54CD31}" type="pres">
      <dgm:prSet presAssocID="{B9AB4E6C-2749-4894-80AE-A34736D41826}" presName="negativeSpace" presStyleCnt="0"/>
      <dgm:spPr/>
    </dgm:pt>
    <dgm:pt modelId="{16E03B15-7314-45D6-90D0-7645C89906FE}" type="pres">
      <dgm:prSet presAssocID="{B9AB4E6C-2749-4894-80AE-A34736D41826}" presName="childText" presStyleLbl="conFgAcc1" presStyleIdx="3" presStyleCnt="4" custLinFactNeighborY="34047">
        <dgm:presLayoutVars>
          <dgm:bulletEnabled val="1"/>
        </dgm:presLayoutVars>
      </dgm:prSet>
      <dgm:spPr/>
    </dgm:pt>
  </dgm:ptLst>
  <dgm:cxnLst>
    <dgm:cxn modelId="{E7F13D01-2433-4151-92A0-AD7080AEBD2B}" srcId="{B9AB4E6C-2749-4894-80AE-A34736D41826}" destId="{B3FC1976-D071-4593-9F4E-227508A7267C}" srcOrd="2" destOrd="0" parTransId="{81DE5DEC-FE0E-4942-A244-0B9BC710753C}" sibTransId="{06640790-7515-4B70-9AE0-7D52ADA6157E}"/>
    <dgm:cxn modelId="{2DFE2B08-C1F8-4722-BEDD-DBA7980C9CB2}" srcId="{91195F6D-4C47-4701-A1AA-61D46B90B3B4}" destId="{10507705-29FA-41C6-BAB2-0D4A0DF2DADA}" srcOrd="0" destOrd="0" parTransId="{A957A3C0-1DD5-4F05-903F-D3DE0852AFC2}" sibTransId="{E004BC75-92CE-44C5-A731-B0CCA5F00D46}"/>
    <dgm:cxn modelId="{64DE451D-214A-46B6-BDC2-C094B0FF1155}" type="presOf" srcId="{E3D18B47-674E-4146-91F8-9A99BD6202B0}" destId="{CC2ACDFB-387A-40BD-8F77-AB560476C401}" srcOrd="1" destOrd="0" presId="urn:microsoft.com/office/officeart/2005/8/layout/list1"/>
    <dgm:cxn modelId="{BA53291F-B51B-4DF8-B9AA-1C53294E4972}" type="presOf" srcId="{8094F598-0B6A-45AC-970B-22F863DA96C3}" destId="{16E03B15-7314-45D6-90D0-7645C89906FE}" srcOrd="0" destOrd="1" presId="urn:microsoft.com/office/officeart/2005/8/layout/list1"/>
    <dgm:cxn modelId="{66E8F231-8B5F-4F6E-B2CA-791CE4354969}" type="presOf" srcId="{BFC87E30-C109-4FC0-97CD-6DE06514329F}" destId="{A9E86CE5-EB5C-49B7-BB0F-C728DFA78E71}" srcOrd="0" destOrd="0" presId="urn:microsoft.com/office/officeart/2005/8/layout/list1"/>
    <dgm:cxn modelId="{7A8E553C-9501-4EA8-A2C7-7201D6E9488A}" srcId="{B9AB4E6C-2749-4894-80AE-A34736D41826}" destId="{8094F598-0B6A-45AC-970B-22F863DA96C3}" srcOrd="1" destOrd="0" parTransId="{0D3D86D8-E8E9-4F42-84F5-F4A6154D5420}" sibTransId="{A56762CD-0A5D-49F6-88C6-A6C85A860E35}"/>
    <dgm:cxn modelId="{F29D6440-BD82-4371-9F7F-5ED5B7AA936B}" type="presOf" srcId="{B9AB4E6C-2749-4894-80AE-A34736D41826}" destId="{ACBADBE1-21A3-437F-9EA9-A989CB2111B6}" srcOrd="1" destOrd="0" presId="urn:microsoft.com/office/officeart/2005/8/layout/list1"/>
    <dgm:cxn modelId="{7E978360-1131-43C9-B710-EE41CAFAF370}" type="presOf" srcId="{E3D18B47-674E-4146-91F8-9A99BD6202B0}" destId="{FF7BD8BE-3088-4F77-A648-5A668E1F75F5}" srcOrd="0" destOrd="0" presId="urn:microsoft.com/office/officeart/2005/8/layout/list1"/>
    <dgm:cxn modelId="{A28F3562-B0F2-497C-ADE7-7C21A09C7715}" srcId="{E3D18B47-674E-4146-91F8-9A99BD6202B0}" destId="{F276F14C-DA19-478A-8FAD-30FE703935D1}" srcOrd="1" destOrd="0" parTransId="{64491E04-1249-4B8D-B065-688829B3FB3F}" sibTransId="{E545884E-1B9E-4202-972F-E25A61B2CFCC}"/>
    <dgm:cxn modelId="{1D967262-3118-4376-9868-8949E60A70AA}" type="presOf" srcId="{9B33B2D8-2C54-4413-8EE2-533784441374}" destId="{E90DF3D3-DD19-49DF-8923-E18B85B2A233}" srcOrd="0" destOrd="0" presId="urn:microsoft.com/office/officeart/2005/8/layout/list1"/>
    <dgm:cxn modelId="{2F99EC44-4A96-4DEF-8874-B59D3911AB2B}" type="presOf" srcId="{10507705-29FA-41C6-BAB2-0D4A0DF2DADA}" destId="{2084D817-7BD5-42D1-8F90-3245BA60FDDD}" srcOrd="0" destOrd="0" presId="urn:microsoft.com/office/officeart/2005/8/layout/list1"/>
    <dgm:cxn modelId="{3E44AE49-1D63-4B87-9F87-B339405F5A04}" type="presOf" srcId="{91195F6D-4C47-4701-A1AA-61D46B90B3B4}" destId="{F7B186F6-5A5F-4D4D-8655-8703C64689D6}" srcOrd="0" destOrd="0" presId="urn:microsoft.com/office/officeart/2005/8/layout/list1"/>
    <dgm:cxn modelId="{67B49B4B-79E0-46EE-AF82-15FEA359A3CB}" srcId="{9B33B2D8-2C54-4413-8EE2-533784441374}" destId="{9E9028F5-7F5D-47E6-9C76-DC2F84AB7D21}" srcOrd="0" destOrd="0" parTransId="{92E4D177-8925-4E3B-98D4-655B66DD8F0F}" sibTransId="{4EBE211F-7A94-49E2-AA63-D5C1DC2C788C}"/>
    <dgm:cxn modelId="{B0980156-6147-4CED-8E6F-4F95C4E29672}" type="presOf" srcId="{B9AB4E6C-2749-4894-80AE-A34736D41826}" destId="{CCDA6B9F-C60E-438A-847E-88701A68D0D0}" srcOrd="0" destOrd="0" presId="urn:microsoft.com/office/officeart/2005/8/layout/list1"/>
    <dgm:cxn modelId="{3A195678-0EC3-433D-91EB-3C6C2B1964F0}" srcId="{B9AB4E6C-2749-4894-80AE-A34736D41826}" destId="{E57232BA-D09A-4E48-9DDF-2ABB67A26E37}" srcOrd="0" destOrd="0" parTransId="{30AC10A3-CCDA-4BAD-840A-A9CD884F620C}" sibTransId="{5651B70F-419D-465A-8388-889AC51635BE}"/>
    <dgm:cxn modelId="{F8CE5B59-24AB-447E-9201-8D68CD7C250F}" type="presOf" srcId="{91195F6D-4C47-4701-A1AA-61D46B90B3B4}" destId="{6C587D7A-DD3F-40FF-8425-3C1D1D9BCD36}" srcOrd="1" destOrd="0" presId="urn:microsoft.com/office/officeart/2005/8/layout/list1"/>
    <dgm:cxn modelId="{3033995A-A3EC-4FAC-B053-47B35CDC8EC4}" type="presOf" srcId="{E57232BA-D09A-4E48-9DDF-2ABB67A26E37}" destId="{16E03B15-7314-45D6-90D0-7645C89906FE}" srcOrd="0" destOrd="0" presId="urn:microsoft.com/office/officeart/2005/8/layout/list1"/>
    <dgm:cxn modelId="{48C2DC83-BE95-4A75-80A0-C41A37753BC8}" srcId="{BFC87E30-C109-4FC0-97CD-6DE06514329F}" destId="{E3D18B47-674E-4146-91F8-9A99BD6202B0}" srcOrd="0" destOrd="0" parTransId="{034CDCEC-1AC4-46AA-9EC9-CA070963FFF6}" sibTransId="{FB7D5224-B8E3-45A8-B668-8063FAFE1166}"/>
    <dgm:cxn modelId="{755E5393-F1B8-42AB-A6F5-CA506C9CB80B}" srcId="{91195F6D-4C47-4701-A1AA-61D46B90B3B4}" destId="{6FC2BCBF-0FC1-431E-A128-CFB08A3EBD19}" srcOrd="1" destOrd="0" parTransId="{AB35453B-E49F-4A2B-B104-934D8A4AFC19}" sibTransId="{B10EDD7F-DA78-4D2F-9657-8848F7EBFF91}"/>
    <dgm:cxn modelId="{BDBF64A2-8556-483E-9581-C36745CFD8DC}" type="presOf" srcId="{F276F14C-DA19-478A-8FAD-30FE703935D1}" destId="{3B52242A-377C-4D90-8EEF-882949C5E57E}" srcOrd="0" destOrd="1" presId="urn:microsoft.com/office/officeart/2005/8/layout/list1"/>
    <dgm:cxn modelId="{63FCF4B3-B3B9-4E50-9FDF-C50EDD666916}" srcId="{E3D18B47-674E-4146-91F8-9A99BD6202B0}" destId="{02E899D7-7D7A-473E-886F-4B510AD80A39}" srcOrd="0" destOrd="0" parTransId="{2CE96CCF-E87D-484E-A024-68D31867433D}" sibTransId="{BF517C87-3D62-48D5-8B74-76F3E5BA6012}"/>
    <dgm:cxn modelId="{8FC5B0B7-057B-452E-A033-E6A6ACA3B83A}" type="presOf" srcId="{02E899D7-7D7A-473E-886F-4B510AD80A39}" destId="{3B52242A-377C-4D90-8EEF-882949C5E57E}" srcOrd="0" destOrd="0" presId="urn:microsoft.com/office/officeart/2005/8/layout/list1"/>
    <dgm:cxn modelId="{75CBC6BE-83E2-4688-B51D-0A95547E319E}" type="presOf" srcId="{9B33B2D8-2C54-4413-8EE2-533784441374}" destId="{5B9CBDBD-50A2-45D9-BC56-675591055EF9}" srcOrd="1" destOrd="0" presId="urn:microsoft.com/office/officeart/2005/8/layout/list1"/>
    <dgm:cxn modelId="{1DC38CC7-DC05-463E-BF32-8789A894AC8A}" srcId="{BFC87E30-C109-4FC0-97CD-6DE06514329F}" destId="{91195F6D-4C47-4701-A1AA-61D46B90B3B4}" srcOrd="1" destOrd="0" parTransId="{1D1C79DD-9808-43C3-B705-9D4F84F76FEB}" sibTransId="{CF62DB6A-04FB-4FCE-8CF8-5A05B7996CD8}"/>
    <dgm:cxn modelId="{40EFBDCB-ABD0-4643-9248-BE23B0D490BD}" type="presOf" srcId="{9E9028F5-7F5D-47E6-9C76-DC2F84AB7D21}" destId="{3CD1A42B-E39A-4326-B6C9-3C8910499059}" srcOrd="0" destOrd="0" presId="urn:microsoft.com/office/officeart/2005/8/layout/list1"/>
    <dgm:cxn modelId="{20D714CE-F79C-4A48-B239-5FCD92F2DDEB}" type="presOf" srcId="{6FC2BCBF-0FC1-431E-A128-CFB08A3EBD19}" destId="{2084D817-7BD5-42D1-8F90-3245BA60FDDD}" srcOrd="0" destOrd="1" presId="urn:microsoft.com/office/officeart/2005/8/layout/list1"/>
    <dgm:cxn modelId="{7B9396DE-8F8C-4AFD-BF81-C0EA3E5B5F9B}" type="presOf" srcId="{B3FC1976-D071-4593-9F4E-227508A7267C}" destId="{16E03B15-7314-45D6-90D0-7645C89906FE}" srcOrd="0" destOrd="2" presId="urn:microsoft.com/office/officeart/2005/8/layout/list1"/>
    <dgm:cxn modelId="{E70A54E1-0786-4C56-98B3-BEB8E5D22FAD}" srcId="{BFC87E30-C109-4FC0-97CD-6DE06514329F}" destId="{B9AB4E6C-2749-4894-80AE-A34736D41826}" srcOrd="3" destOrd="0" parTransId="{4366CEC2-8F10-4F8B-A54D-2218F595D030}" sibTransId="{0CA4CC87-FDEE-4A83-BA5E-7C264052D289}"/>
    <dgm:cxn modelId="{CF2A1EF7-D405-4692-B5AA-820C6BE1436F}" srcId="{BFC87E30-C109-4FC0-97CD-6DE06514329F}" destId="{9B33B2D8-2C54-4413-8EE2-533784441374}" srcOrd="2" destOrd="0" parTransId="{02D1D385-DA47-423F-A789-E9E5137F09D2}" sibTransId="{3C292133-BD66-4464-A4C6-B05E6034D24F}"/>
    <dgm:cxn modelId="{27A95174-73BC-4F65-84D3-FA1F93C11BFB}" type="presParOf" srcId="{A9E86CE5-EB5C-49B7-BB0F-C728DFA78E71}" destId="{1BD40783-B845-43DA-9BB3-464014C18B4C}" srcOrd="0" destOrd="0" presId="urn:microsoft.com/office/officeart/2005/8/layout/list1"/>
    <dgm:cxn modelId="{70129EE2-63FD-4D40-ABF2-F1DD68097A2A}" type="presParOf" srcId="{1BD40783-B845-43DA-9BB3-464014C18B4C}" destId="{FF7BD8BE-3088-4F77-A648-5A668E1F75F5}" srcOrd="0" destOrd="0" presId="urn:microsoft.com/office/officeart/2005/8/layout/list1"/>
    <dgm:cxn modelId="{262F577A-5226-4E84-8ABF-CBDBD165BC21}" type="presParOf" srcId="{1BD40783-B845-43DA-9BB3-464014C18B4C}" destId="{CC2ACDFB-387A-40BD-8F77-AB560476C401}" srcOrd="1" destOrd="0" presId="urn:microsoft.com/office/officeart/2005/8/layout/list1"/>
    <dgm:cxn modelId="{1E09AD5C-6BA5-46B6-8C19-4FE0E34C15BC}" type="presParOf" srcId="{A9E86CE5-EB5C-49B7-BB0F-C728DFA78E71}" destId="{C219F062-4B4A-436B-8C69-A7DC3F112D90}" srcOrd="1" destOrd="0" presId="urn:microsoft.com/office/officeart/2005/8/layout/list1"/>
    <dgm:cxn modelId="{EABAACFE-ACA1-4872-8D0D-8A02DD00CB29}" type="presParOf" srcId="{A9E86CE5-EB5C-49B7-BB0F-C728DFA78E71}" destId="{3B52242A-377C-4D90-8EEF-882949C5E57E}" srcOrd="2" destOrd="0" presId="urn:microsoft.com/office/officeart/2005/8/layout/list1"/>
    <dgm:cxn modelId="{72EC77B9-58E7-4CE0-8B0B-62FAD9876DD9}" type="presParOf" srcId="{A9E86CE5-EB5C-49B7-BB0F-C728DFA78E71}" destId="{2D14915F-1A85-4DF5-A49A-5F09A421730A}" srcOrd="3" destOrd="0" presId="urn:microsoft.com/office/officeart/2005/8/layout/list1"/>
    <dgm:cxn modelId="{EFD3C9D6-E888-4C43-89AF-73177D661273}" type="presParOf" srcId="{A9E86CE5-EB5C-49B7-BB0F-C728DFA78E71}" destId="{62936142-1A06-4A82-9BC3-1245B3747E43}" srcOrd="4" destOrd="0" presId="urn:microsoft.com/office/officeart/2005/8/layout/list1"/>
    <dgm:cxn modelId="{EBC7F85D-0010-4C30-82AE-E7A04D5E9F6A}" type="presParOf" srcId="{62936142-1A06-4A82-9BC3-1245B3747E43}" destId="{F7B186F6-5A5F-4D4D-8655-8703C64689D6}" srcOrd="0" destOrd="0" presId="urn:microsoft.com/office/officeart/2005/8/layout/list1"/>
    <dgm:cxn modelId="{1D6A1307-D1CE-4E84-B503-0FD380531298}" type="presParOf" srcId="{62936142-1A06-4A82-9BC3-1245B3747E43}" destId="{6C587D7A-DD3F-40FF-8425-3C1D1D9BCD36}" srcOrd="1" destOrd="0" presId="urn:microsoft.com/office/officeart/2005/8/layout/list1"/>
    <dgm:cxn modelId="{9EE6970B-18CA-4BEF-A661-DCCD29BBBCB7}" type="presParOf" srcId="{A9E86CE5-EB5C-49B7-BB0F-C728DFA78E71}" destId="{88B7F13A-6F04-4DBF-995E-20340CBAD60E}" srcOrd="5" destOrd="0" presId="urn:microsoft.com/office/officeart/2005/8/layout/list1"/>
    <dgm:cxn modelId="{97C07C15-FBD9-4B12-A593-3740A7AA0828}" type="presParOf" srcId="{A9E86CE5-EB5C-49B7-BB0F-C728DFA78E71}" destId="{2084D817-7BD5-42D1-8F90-3245BA60FDDD}" srcOrd="6" destOrd="0" presId="urn:microsoft.com/office/officeart/2005/8/layout/list1"/>
    <dgm:cxn modelId="{C9D21F0E-9CD1-4C5B-9C15-85A0F87F453A}" type="presParOf" srcId="{A9E86CE5-EB5C-49B7-BB0F-C728DFA78E71}" destId="{23863996-81D0-47AD-AA04-817EEC6F1D07}" srcOrd="7" destOrd="0" presId="urn:microsoft.com/office/officeart/2005/8/layout/list1"/>
    <dgm:cxn modelId="{20C6137E-65AA-4B3D-99EF-22050E740229}" type="presParOf" srcId="{A9E86CE5-EB5C-49B7-BB0F-C728DFA78E71}" destId="{62C7E91E-2D60-473D-B407-7BEECA4675E6}" srcOrd="8" destOrd="0" presId="urn:microsoft.com/office/officeart/2005/8/layout/list1"/>
    <dgm:cxn modelId="{6DDB30D2-F5A5-455A-9939-2EBEF6254AD1}" type="presParOf" srcId="{62C7E91E-2D60-473D-B407-7BEECA4675E6}" destId="{E90DF3D3-DD19-49DF-8923-E18B85B2A233}" srcOrd="0" destOrd="0" presId="urn:microsoft.com/office/officeart/2005/8/layout/list1"/>
    <dgm:cxn modelId="{F0B6D3D9-964E-48E2-B74D-F08F46B2899B}" type="presParOf" srcId="{62C7E91E-2D60-473D-B407-7BEECA4675E6}" destId="{5B9CBDBD-50A2-45D9-BC56-675591055EF9}" srcOrd="1" destOrd="0" presId="urn:microsoft.com/office/officeart/2005/8/layout/list1"/>
    <dgm:cxn modelId="{37A4AA90-6D75-4BB4-9062-7D0A950629AC}" type="presParOf" srcId="{A9E86CE5-EB5C-49B7-BB0F-C728DFA78E71}" destId="{B000A7F5-9210-420E-A44E-E5FD781A3F51}" srcOrd="9" destOrd="0" presId="urn:microsoft.com/office/officeart/2005/8/layout/list1"/>
    <dgm:cxn modelId="{80B7F928-218C-428E-BE9B-C4CF3BF36F9F}" type="presParOf" srcId="{A9E86CE5-EB5C-49B7-BB0F-C728DFA78E71}" destId="{3CD1A42B-E39A-4326-B6C9-3C8910499059}" srcOrd="10" destOrd="0" presId="urn:microsoft.com/office/officeart/2005/8/layout/list1"/>
    <dgm:cxn modelId="{9523D8F5-F1D1-4E60-ACB5-826E6E6784AC}" type="presParOf" srcId="{A9E86CE5-EB5C-49B7-BB0F-C728DFA78E71}" destId="{9FD3B7E0-9E2A-4D9C-85CC-BAD0413A4472}" srcOrd="11" destOrd="0" presId="urn:microsoft.com/office/officeart/2005/8/layout/list1"/>
    <dgm:cxn modelId="{B4C52639-4D4C-40EF-9134-C080A2B12D68}" type="presParOf" srcId="{A9E86CE5-EB5C-49B7-BB0F-C728DFA78E71}" destId="{446C4C9D-9698-419E-99AA-F1BE51EC4251}" srcOrd="12" destOrd="0" presId="urn:microsoft.com/office/officeart/2005/8/layout/list1"/>
    <dgm:cxn modelId="{AB410FDB-A238-4993-99E3-D898F56AF65A}" type="presParOf" srcId="{446C4C9D-9698-419E-99AA-F1BE51EC4251}" destId="{CCDA6B9F-C60E-438A-847E-88701A68D0D0}" srcOrd="0" destOrd="0" presId="urn:microsoft.com/office/officeart/2005/8/layout/list1"/>
    <dgm:cxn modelId="{3202254C-C7C9-40D8-A5DE-3830763A9E43}" type="presParOf" srcId="{446C4C9D-9698-419E-99AA-F1BE51EC4251}" destId="{ACBADBE1-21A3-437F-9EA9-A989CB2111B6}" srcOrd="1" destOrd="0" presId="urn:microsoft.com/office/officeart/2005/8/layout/list1"/>
    <dgm:cxn modelId="{12C00F84-58FF-4AFC-A4BA-F6082A82F5B1}" type="presParOf" srcId="{A9E86CE5-EB5C-49B7-BB0F-C728DFA78E71}" destId="{F88C2065-29EA-48BD-89FB-14BA6C54CD31}" srcOrd="13" destOrd="0" presId="urn:microsoft.com/office/officeart/2005/8/layout/list1"/>
    <dgm:cxn modelId="{6D45F33F-00F1-4AB6-8372-CB135DEDEB20}" type="presParOf" srcId="{A9E86CE5-EB5C-49B7-BB0F-C728DFA78E71}" destId="{16E03B15-7314-45D6-90D0-7645C89906FE}"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32486D-0D39-46A7-9A91-2531B66B2454}"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59DBF0B0-C653-40CA-B40D-731417E0EA11}">
      <dgm:prSet phldrT="[Text]" custT="1"/>
      <dgm:spPr/>
      <dgm:t>
        <a:bodyPr/>
        <a:lstStyle/>
        <a:p>
          <a:pPr algn="ctr"/>
          <a:r>
            <a:rPr lang="en-US" sz="1600" dirty="0"/>
            <a:t>Structure</a:t>
          </a:r>
          <a:endParaRPr lang="en-IN" sz="1500" dirty="0"/>
        </a:p>
      </dgm:t>
    </dgm:pt>
    <dgm:pt modelId="{77ED3087-7AD2-46A5-9AD7-1601BCD7B6C9}" type="parTrans" cxnId="{19F211B1-A6C8-40F6-9E93-D014FE67C5BE}">
      <dgm:prSet/>
      <dgm:spPr/>
      <dgm:t>
        <a:bodyPr/>
        <a:lstStyle/>
        <a:p>
          <a:endParaRPr lang="en-IN"/>
        </a:p>
      </dgm:t>
    </dgm:pt>
    <dgm:pt modelId="{454A0E5B-FEC9-4A84-9103-7DF1077148D3}" type="sibTrans" cxnId="{19F211B1-A6C8-40F6-9E93-D014FE67C5BE}">
      <dgm:prSet/>
      <dgm:spPr/>
      <dgm:t>
        <a:bodyPr/>
        <a:lstStyle/>
        <a:p>
          <a:endParaRPr lang="en-IN"/>
        </a:p>
      </dgm:t>
    </dgm:pt>
    <dgm:pt modelId="{E178F552-DDB6-40A2-BD9F-E8774E0C6F4E}">
      <dgm:prSet custT="1"/>
      <dgm:spPr>
        <a:solidFill>
          <a:schemeClr val="bg1">
            <a:lumMod val="85000"/>
            <a:lumOff val="15000"/>
            <a:alpha val="90000"/>
          </a:schemeClr>
        </a:solidFill>
      </dgm:spPr>
      <dgm:t>
        <a:bodyPr/>
        <a:lstStyle/>
        <a:p>
          <a:r>
            <a:rPr lang="en-US" sz="1600" dirty="0">
              <a:solidFill>
                <a:schemeClr val="tx1"/>
              </a:solidFill>
            </a:rPr>
            <a:t>AK is composed of 3 domains: CORE, LID and NMP</a:t>
          </a:r>
        </a:p>
      </dgm:t>
    </dgm:pt>
    <dgm:pt modelId="{5DC51AB1-5640-4088-B089-BDEFFAD60C94}" type="parTrans" cxnId="{89A46F39-3D56-4FF9-B7C1-2BE1467AA501}">
      <dgm:prSet/>
      <dgm:spPr/>
      <dgm:t>
        <a:bodyPr/>
        <a:lstStyle/>
        <a:p>
          <a:endParaRPr lang="en-IN"/>
        </a:p>
      </dgm:t>
    </dgm:pt>
    <dgm:pt modelId="{9FAAA618-F194-4B5A-8116-E7422A019C47}" type="sibTrans" cxnId="{89A46F39-3D56-4FF9-B7C1-2BE1467AA501}">
      <dgm:prSet/>
      <dgm:spPr/>
      <dgm:t>
        <a:bodyPr/>
        <a:lstStyle/>
        <a:p>
          <a:endParaRPr lang="en-IN"/>
        </a:p>
      </dgm:t>
    </dgm:pt>
    <dgm:pt modelId="{A16E7B69-7E47-4472-A93C-FF773F8130D3}">
      <dgm:prSet custT="1"/>
      <dgm:spPr>
        <a:solidFill>
          <a:schemeClr val="bg1">
            <a:lumMod val="85000"/>
            <a:lumOff val="15000"/>
            <a:alpha val="90000"/>
          </a:schemeClr>
        </a:solidFill>
      </dgm:spPr>
      <dgm:t>
        <a:bodyPr/>
        <a:lstStyle/>
        <a:p>
          <a:r>
            <a:rPr lang="en-US" sz="1600" dirty="0">
              <a:solidFill>
                <a:schemeClr val="tx2"/>
              </a:solidFill>
            </a:rPr>
            <a:t>CORE</a:t>
          </a:r>
          <a:r>
            <a:rPr lang="en-US" sz="1600" dirty="0">
              <a:solidFill>
                <a:schemeClr val="tx1"/>
              </a:solidFill>
            </a:rPr>
            <a:t>: contains the active site, highly conserved, conformationally stable</a:t>
          </a:r>
        </a:p>
      </dgm:t>
    </dgm:pt>
    <dgm:pt modelId="{0561C362-028E-46DD-A04B-F720F7ED7372}" type="parTrans" cxnId="{D6ED2C7E-DB30-443A-BAC1-E877D067B571}">
      <dgm:prSet/>
      <dgm:spPr/>
      <dgm:t>
        <a:bodyPr/>
        <a:lstStyle/>
        <a:p>
          <a:endParaRPr lang="en-IN"/>
        </a:p>
      </dgm:t>
    </dgm:pt>
    <dgm:pt modelId="{11F7AD07-B388-4A21-83DE-C12D9397DE43}" type="sibTrans" cxnId="{D6ED2C7E-DB30-443A-BAC1-E877D067B571}">
      <dgm:prSet/>
      <dgm:spPr/>
      <dgm:t>
        <a:bodyPr/>
        <a:lstStyle/>
        <a:p>
          <a:endParaRPr lang="en-IN"/>
        </a:p>
      </dgm:t>
    </dgm:pt>
    <dgm:pt modelId="{07F06D25-A1A6-4CD1-8F27-8E3BD9E132DE}">
      <dgm:prSet custT="1"/>
      <dgm:spPr>
        <a:solidFill>
          <a:schemeClr val="bg1">
            <a:lumMod val="85000"/>
            <a:lumOff val="15000"/>
            <a:alpha val="90000"/>
          </a:schemeClr>
        </a:solidFill>
      </dgm:spPr>
      <dgm:t>
        <a:bodyPr/>
        <a:lstStyle/>
        <a:p>
          <a:r>
            <a:rPr lang="en-US" sz="1600" dirty="0">
              <a:solidFill>
                <a:schemeClr val="tx2"/>
              </a:solidFill>
            </a:rPr>
            <a:t>LID</a:t>
          </a:r>
          <a:r>
            <a:rPr lang="en-US" sz="1600" dirty="0">
              <a:solidFill>
                <a:schemeClr val="tx1"/>
              </a:solidFill>
            </a:rPr>
            <a:t> and </a:t>
          </a:r>
          <a:r>
            <a:rPr lang="en-US" sz="1600" dirty="0">
              <a:solidFill>
                <a:schemeClr val="tx2"/>
              </a:solidFill>
            </a:rPr>
            <a:t>NMP</a:t>
          </a:r>
          <a:r>
            <a:rPr lang="en-US" sz="1600" dirty="0">
              <a:solidFill>
                <a:schemeClr val="tx1"/>
              </a:solidFill>
            </a:rPr>
            <a:t>: binding sites for phosphate donor and substrate, highly flexible, significant conformation changes</a:t>
          </a:r>
        </a:p>
      </dgm:t>
    </dgm:pt>
    <dgm:pt modelId="{AD6ECC89-10B7-4A7B-B9E3-0360BD4A8F7E}" type="parTrans" cxnId="{25B1AE47-D764-4927-B8DB-B7A2C18F39FF}">
      <dgm:prSet/>
      <dgm:spPr/>
      <dgm:t>
        <a:bodyPr/>
        <a:lstStyle/>
        <a:p>
          <a:endParaRPr lang="en-IN"/>
        </a:p>
      </dgm:t>
    </dgm:pt>
    <dgm:pt modelId="{D99B47C6-11F6-41D2-A7DE-3656CFE046FF}" type="sibTrans" cxnId="{25B1AE47-D764-4927-B8DB-B7A2C18F39FF}">
      <dgm:prSet/>
      <dgm:spPr/>
      <dgm:t>
        <a:bodyPr/>
        <a:lstStyle/>
        <a:p>
          <a:endParaRPr lang="en-IN"/>
        </a:p>
      </dgm:t>
    </dgm:pt>
    <dgm:pt modelId="{6CB7F8B1-BCEC-4CBD-834C-6AA1CB2DE96E}">
      <dgm:prSet custT="1"/>
      <dgm:spPr>
        <a:solidFill>
          <a:schemeClr val="bg1">
            <a:lumMod val="85000"/>
            <a:lumOff val="15000"/>
            <a:alpha val="90000"/>
          </a:schemeClr>
        </a:solidFill>
      </dgm:spPr>
      <dgm:t>
        <a:bodyPr/>
        <a:lstStyle/>
        <a:p>
          <a:r>
            <a:rPr lang="en-US" sz="1600" dirty="0">
              <a:solidFill>
                <a:schemeClr val="tx1"/>
              </a:solidFill>
            </a:rPr>
            <a:t>MD simulations are useful in tracking the structure and thermodynamics of various conformations acquired by AK during the phosphoryl transfer</a:t>
          </a:r>
        </a:p>
      </dgm:t>
    </dgm:pt>
    <dgm:pt modelId="{E555764A-0EDE-47B5-A776-4B0A4A4848F9}" type="parTrans" cxnId="{A85489CE-4197-4771-B0FC-66C3034580DD}">
      <dgm:prSet/>
      <dgm:spPr/>
      <dgm:t>
        <a:bodyPr/>
        <a:lstStyle/>
        <a:p>
          <a:endParaRPr lang="en-IN"/>
        </a:p>
      </dgm:t>
    </dgm:pt>
    <dgm:pt modelId="{5D96B7E4-4A3A-42D3-9A6C-06CA4AF87041}" type="sibTrans" cxnId="{A85489CE-4197-4771-B0FC-66C3034580DD}">
      <dgm:prSet/>
      <dgm:spPr/>
      <dgm:t>
        <a:bodyPr/>
        <a:lstStyle/>
        <a:p>
          <a:endParaRPr lang="en-IN"/>
        </a:p>
      </dgm:t>
    </dgm:pt>
    <dgm:pt modelId="{F4CAB410-3DF4-4DE3-A0B3-97A6A5E57582}">
      <dgm:prSet/>
      <dgm:spPr/>
      <dgm:t>
        <a:bodyPr/>
        <a:lstStyle/>
        <a:p>
          <a:pPr algn="ctr"/>
          <a:r>
            <a:rPr lang="en-US" dirty="0"/>
            <a:t>Assays</a:t>
          </a:r>
        </a:p>
      </dgm:t>
    </dgm:pt>
    <dgm:pt modelId="{E72990A4-F442-4A5F-92A6-AFFC2BE73D9F}" type="parTrans" cxnId="{4D86A9BA-F3BE-44C3-BCEC-532F5B323C9C}">
      <dgm:prSet/>
      <dgm:spPr/>
      <dgm:t>
        <a:bodyPr/>
        <a:lstStyle/>
        <a:p>
          <a:endParaRPr lang="en-IN"/>
        </a:p>
      </dgm:t>
    </dgm:pt>
    <dgm:pt modelId="{E4C2E22E-918F-4688-AF74-CD4CBA9A7932}" type="sibTrans" cxnId="{4D86A9BA-F3BE-44C3-BCEC-532F5B323C9C}">
      <dgm:prSet/>
      <dgm:spPr/>
      <dgm:t>
        <a:bodyPr/>
        <a:lstStyle/>
        <a:p>
          <a:endParaRPr lang="en-IN"/>
        </a:p>
      </dgm:t>
    </dgm:pt>
    <dgm:pt modelId="{7F6EF981-329C-4EB5-A995-0DA0A3ACE546}">
      <dgm:prSet/>
      <dgm:spPr>
        <a:solidFill>
          <a:schemeClr val="bg1">
            <a:lumMod val="85000"/>
            <a:lumOff val="15000"/>
            <a:alpha val="90000"/>
          </a:schemeClr>
        </a:solidFill>
      </dgm:spPr>
      <dgm:t>
        <a:bodyPr/>
        <a:lstStyle/>
        <a:p>
          <a:r>
            <a:rPr lang="en-US" dirty="0">
              <a:solidFill>
                <a:schemeClr val="tx1"/>
              </a:solidFill>
            </a:rPr>
            <a:t>Various assays have been developed to measure AK activity. Conventional assays use coupled enzymatic reactions. </a:t>
          </a:r>
        </a:p>
      </dgm:t>
    </dgm:pt>
    <dgm:pt modelId="{64AC3610-35C8-4BD3-9BD5-652516FE5F3E}" type="parTrans" cxnId="{12A5D9A9-B483-4B6D-B7BA-F6B638FF59A2}">
      <dgm:prSet/>
      <dgm:spPr/>
      <dgm:t>
        <a:bodyPr/>
        <a:lstStyle/>
        <a:p>
          <a:endParaRPr lang="en-IN"/>
        </a:p>
      </dgm:t>
    </dgm:pt>
    <dgm:pt modelId="{B1D10BEA-40BA-4A2A-BD09-762C1C774F03}" type="sibTrans" cxnId="{12A5D9A9-B483-4B6D-B7BA-F6B638FF59A2}">
      <dgm:prSet/>
      <dgm:spPr/>
      <dgm:t>
        <a:bodyPr/>
        <a:lstStyle/>
        <a:p>
          <a:endParaRPr lang="en-IN"/>
        </a:p>
      </dgm:t>
    </dgm:pt>
    <dgm:pt modelId="{C19CD7B2-28C9-4116-9CBC-5D3208FC94BA}">
      <dgm:prSet/>
      <dgm:spPr>
        <a:solidFill>
          <a:schemeClr val="bg1">
            <a:lumMod val="85000"/>
            <a:lumOff val="15000"/>
            <a:alpha val="90000"/>
          </a:schemeClr>
        </a:solidFill>
      </dgm:spPr>
      <dgm:t>
        <a:bodyPr/>
        <a:lstStyle/>
        <a:p>
          <a:r>
            <a:rPr lang="en-US" dirty="0">
              <a:solidFill>
                <a:schemeClr val="tx2"/>
              </a:solidFill>
            </a:rPr>
            <a:t>Spectrophotometric assays</a:t>
          </a:r>
          <a:r>
            <a:rPr lang="en-US" dirty="0">
              <a:solidFill>
                <a:schemeClr val="tx1"/>
              </a:solidFill>
            </a:rPr>
            <a:t> employing pH based indicators provide one-step method for sensitive, continuous and real time monitoring of AK activity</a:t>
          </a:r>
          <a:endParaRPr lang="en-IN" dirty="0">
            <a:solidFill>
              <a:schemeClr val="tx1"/>
            </a:solidFill>
          </a:endParaRPr>
        </a:p>
      </dgm:t>
    </dgm:pt>
    <dgm:pt modelId="{087E4AAF-5990-4444-BBC3-C6BDE111CD8B}" type="parTrans" cxnId="{D52A3621-74B0-419F-A6D0-F3178E9049CB}">
      <dgm:prSet/>
      <dgm:spPr/>
      <dgm:t>
        <a:bodyPr/>
        <a:lstStyle/>
        <a:p>
          <a:endParaRPr lang="en-IN"/>
        </a:p>
      </dgm:t>
    </dgm:pt>
    <dgm:pt modelId="{81E239E4-9E7C-47A5-88EC-1A8C25AFA9DB}" type="sibTrans" cxnId="{D52A3621-74B0-419F-A6D0-F3178E9049CB}">
      <dgm:prSet/>
      <dgm:spPr/>
      <dgm:t>
        <a:bodyPr/>
        <a:lstStyle/>
        <a:p>
          <a:endParaRPr lang="en-IN"/>
        </a:p>
      </dgm:t>
    </dgm:pt>
    <dgm:pt modelId="{E5178BB7-DC95-42E9-BE77-35FB94BDE0E4}" type="pres">
      <dgm:prSet presAssocID="{D332486D-0D39-46A7-9A91-2531B66B2454}" presName="linear" presStyleCnt="0">
        <dgm:presLayoutVars>
          <dgm:dir/>
          <dgm:animLvl val="lvl"/>
          <dgm:resizeHandles val="exact"/>
        </dgm:presLayoutVars>
      </dgm:prSet>
      <dgm:spPr/>
    </dgm:pt>
    <dgm:pt modelId="{35CEFE60-6A06-492C-8E89-83C31DF07821}" type="pres">
      <dgm:prSet presAssocID="{59DBF0B0-C653-40CA-B40D-731417E0EA11}" presName="parentLin" presStyleCnt="0"/>
      <dgm:spPr/>
    </dgm:pt>
    <dgm:pt modelId="{13BF80B8-177C-4FFB-9885-DAD2BE2CD83D}" type="pres">
      <dgm:prSet presAssocID="{59DBF0B0-C653-40CA-B40D-731417E0EA11}" presName="parentLeftMargin" presStyleLbl="node1" presStyleIdx="0" presStyleCnt="2"/>
      <dgm:spPr/>
    </dgm:pt>
    <dgm:pt modelId="{17ABEE48-D1B0-4812-8159-48957210A1C7}" type="pres">
      <dgm:prSet presAssocID="{59DBF0B0-C653-40CA-B40D-731417E0EA11}" presName="parentText" presStyleLbl="node1" presStyleIdx="0" presStyleCnt="2" custScaleX="18764" custScaleY="87579">
        <dgm:presLayoutVars>
          <dgm:chMax val="0"/>
          <dgm:bulletEnabled val="1"/>
        </dgm:presLayoutVars>
      </dgm:prSet>
      <dgm:spPr/>
    </dgm:pt>
    <dgm:pt modelId="{0B0D3246-5926-404F-A846-8A596183A18A}" type="pres">
      <dgm:prSet presAssocID="{59DBF0B0-C653-40CA-B40D-731417E0EA11}" presName="negativeSpace" presStyleCnt="0"/>
      <dgm:spPr/>
    </dgm:pt>
    <dgm:pt modelId="{2DE59A75-1F67-4873-9130-71496D807F27}" type="pres">
      <dgm:prSet presAssocID="{59DBF0B0-C653-40CA-B40D-731417E0EA11}" presName="childText" presStyleLbl="conFgAcc1" presStyleIdx="0" presStyleCnt="2">
        <dgm:presLayoutVars>
          <dgm:bulletEnabled val="1"/>
        </dgm:presLayoutVars>
      </dgm:prSet>
      <dgm:spPr/>
    </dgm:pt>
    <dgm:pt modelId="{8487330E-6518-47B1-B5E7-6F170F7365CC}" type="pres">
      <dgm:prSet presAssocID="{454A0E5B-FEC9-4A84-9103-7DF1077148D3}" presName="spaceBetweenRectangles" presStyleCnt="0"/>
      <dgm:spPr/>
    </dgm:pt>
    <dgm:pt modelId="{CADDCACE-CD74-4FE8-A510-B503026C757B}" type="pres">
      <dgm:prSet presAssocID="{F4CAB410-3DF4-4DE3-A0B3-97A6A5E57582}" presName="parentLin" presStyleCnt="0"/>
      <dgm:spPr/>
    </dgm:pt>
    <dgm:pt modelId="{9C4A266A-8937-4F48-B9F7-3453E444D3BE}" type="pres">
      <dgm:prSet presAssocID="{F4CAB410-3DF4-4DE3-A0B3-97A6A5E57582}" presName="parentLeftMargin" presStyleLbl="node1" presStyleIdx="0" presStyleCnt="2"/>
      <dgm:spPr/>
    </dgm:pt>
    <dgm:pt modelId="{DF4CC1DF-1F60-4EE7-B678-C36558105539}" type="pres">
      <dgm:prSet presAssocID="{F4CAB410-3DF4-4DE3-A0B3-97A6A5E57582}" presName="parentText" presStyleLbl="node1" presStyleIdx="1" presStyleCnt="2" custScaleX="17707" custScaleY="83523">
        <dgm:presLayoutVars>
          <dgm:chMax val="0"/>
          <dgm:bulletEnabled val="1"/>
        </dgm:presLayoutVars>
      </dgm:prSet>
      <dgm:spPr/>
    </dgm:pt>
    <dgm:pt modelId="{E8A0AA2C-10CA-4C89-8500-0C08B5A4227E}" type="pres">
      <dgm:prSet presAssocID="{F4CAB410-3DF4-4DE3-A0B3-97A6A5E57582}" presName="negativeSpace" presStyleCnt="0"/>
      <dgm:spPr/>
    </dgm:pt>
    <dgm:pt modelId="{7CAA7E1A-AEAC-4320-BDDE-333BA57D4FB8}" type="pres">
      <dgm:prSet presAssocID="{F4CAB410-3DF4-4DE3-A0B3-97A6A5E57582}" presName="childText" presStyleLbl="conFgAcc1" presStyleIdx="1" presStyleCnt="2" custScaleY="82892">
        <dgm:presLayoutVars>
          <dgm:bulletEnabled val="1"/>
        </dgm:presLayoutVars>
      </dgm:prSet>
      <dgm:spPr/>
    </dgm:pt>
  </dgm:ptLst>
  <dgm:cxnLst>
    <dgm:cxn modelId="{11947504-0629-4906-B68B-2D18D0034C74}" type="presOf" srcId="{D332486D-0D39-46A7-9A91-2531B66B2454}" destId="{E5178BB7-DC95-42E9-BE77-35FB94BDE0E4}" srcOrd="0" destOrd="0" presId="urn:microsoft.com/office/officeart/2005/8/layout/list1"/>
    <dgm:cxn modelId="{D52A3621-74B0-419F-A6D0-F3178E9049CB}" srcId="{F4CAB410-3DF4-4DE3-A0B3-97A6A5E57582}" destId="{C19CD7B2-28C9-4116-9CBC-5D3208FC94BA}" srcOrd="1" destOrd="0" parTransId="{087E4AAF-5990-4444-BBC3-C6BDE111CD8B}" sibTransId="{81E239E4-9E7C-47A5-88EC-1A8C25AFA9DB}"/>
    <dgm:cxn modelId="{4D5EE927-3CF4-4502-8AF6-134CF3924247}" type="presOf" srcId="{07F06D25-A1A6-4CD1-8F27-8E3BD9E132DE}" destId="{2DE59A75-1F67-4873-9130-71496D807F27}" srcOrd="0" destOrd="2" presId="urn:microsoft.com/office/officeart/2005/8/layout/list1"/>
    <dgm:cxn modelId="{E8C14B2C-567E-4207-AB4B-13E2ED9BD740}" type="presOf" srcId="{6CB7F8B1-BCEC-4CBD-834C-6AA1CB2DE96E}" destId="{2DE59A75-1F67-4873-9130-71496D807F27}" srcOrd="0" destOrd="3" presId="urn:microsoft.com/office/officeart/2005/8/layout/list1"/>
    <dgm:cxn modelId="{89A46F39-3D56-4FF9-B7C1-2BE1467AA501}" srcId="{59DBF0B0-C653-40CA-B40D-731417E0EA11}" destId="{E178F552-DDB6-40A2-BD9F-E8774E0C6F4E}" srcOrd="0" destOrd="0" parTransId="{5DC51AB1-5640-4088-B089-BDEFFAD60C94}" sibTransId="{9FAAA618-F194-4B5A-8116-E7422A019C47}"/>
    <dgm:cxn modelId="{DFCDFC5B-05A0-4B8B-99CB-6EBCF0BFC61A}" type="presOf" srcId="{F4CAB410-3DF4-4DE3-A0B3-97A6A5E57582}" destId="{DF4CC1DF-1F60-4EE7-B678-C36558105539}" srcOrd="1" destOrd="0" presId="urn:microsoft.com/office/officeart/2005/8/layout/list1"/>
    <dgm:cxn modelId="{3A228241-BE4B-4773-BA37-7837868BDE76}" type="presOf" srcId="{A16E7B69-7E47-4472-A93C-FF773F8130D3}" destId="{2DE59A75-1F67-4873-9130-71496D807F27}" srcOrd="0" destOrd="1" presId="urn:microsoft.com/office/officeart/2005/8/layout/list1"/>
    <dgm:cxn modelId="{25B1AE47-D764-4927-B8DB-B7A2C18F39FF}" srcId="{E178F552-DDB6-40A2-BD9F-E8774E0C6F4E}" destId="{07F06D25-A1A6-4CD1-8F27-8E3BD9E132DE}" srcOrd="1" destOrd="0" parTransId="{AD6ECC89-10B7-4A7B-B9E3-0360BD4A8F7E}" sibTransId="{D99B47C6-11F6-41D2-A7DE-3656CFE046FF}"/>
    <dgm:cxn modelId="{1A6BC04F-06BA-4490-91B5-AA28B560A4A5}" type="presOf" srcId="{C19CD7B2-28C9-4116-9CBC-5D3208FC94BA}" destId="{7CAA7E1A-AEAC-4320-BDDE-333BA57D4FB8}" srcOrd="0" destOrd="1" presId="urn:microsoft.com/office/officeart/2005/8/layout/list1"/>
    <dgm:cxn modelId="{D6ED2C7E-DB30-443A-BAC1-E877D067B571}" srcId="{E178F552-DDB6-40A2-BD9F-E8774E0C6F4E}" destId="{A16E7B69-7E47-4472-A93C-FF773F8130D3}" srcOrd="0" destOrd="0" parTransId="{0561C362-028E-46DD-A04B-F720F7ED7372}" sibTransId="{11F7AD07-B388-4A21-83DE-C12D9397DE43}"/>
    <dgm:cxn modelId="{145DC581-3E03-48CA-BBDD-666E08713C70}" type="presOf" srcId="{59DBF0B0-C653-40CA-B40D-731417E0EA11}" destId="{13BF80B8-177C-4FFB-9885-DAD2BE2CD83D}" srcOrd="0" destOrd="0" presId="urn:microsoft.com/office/officeart/2005/8/layout/list1"/>
    <dgm:cxn modelId="{12A5D9A9-B483-4B6D-B7BA-F6B638FF59A2}" srcId="{F4CAB410-3DF4-4DE3-A0B3-97A6A5E57582}" destId="{7F6EF981-329C-4EB5-A995-0DA0A3ACE546}" srcOrd="0" destOrd="0" parTransId="{64AC3610-35C8-4BD3-9BD5-652516FE5F3E}" sibTransId="{B1D10BEA-40BA-4A2A-BD09-762C1C774F03}"/>
    <dgm:cxn modelId="{19F211B1-A6C8-40F6-9E93-D014FE67C5BE}" srcId="{D332486D-0D39-46A7-9A91-2531B66B2454}" destId="{59DBF0B0-C653-40CA-B40D-731417E0EA11}" srcOrd="0" destOrd="0" parTransId="{77ED3087-7AD2-46A5-9AD7-1601BCD7B6C9}" sibTransId="{454A0E5B-FEC9-4A84-9103-7DF1077148D3}"/>
    <dgm:cxn modelId="{4D86A9BA-F3BE-44C3-BCEC-532F5B323C9C}" srcId="{D332486D-0D39-46A7-9A91-2531B66B2454}" destId="{F4CAB410-3DF4-4DE3-A0B3-97A6A5E57582}" srcOrd="1" destOrd="0" parTransId="{E72990A4-F442-4A5F-92A6-AFFC2BE73D9F}" sibTransId="{E4C2E22E-918F-4688-AF74-CD4CBA9A7932}"/>
    <dgm:cxn modelId="{A85489CE-4197-4771-B0FC-66C3034580DD}" srcId="{59DBF0B0-C653-40CA-B40D-731417E0EA11}" destId="{6CB7F8B1-BCEC-4CBD-834C-6AA1CB2DE96E}" srcOrd="1" destOrd="0" parTransId="{E555764A-0EDE-47B5-A776-4B0A4A4848F9}" sibTransId="{5D96B7E4-4A3A-42D3-9A6C-06CA4AF87041}"/>
    <dgm:cxn modelId="{F76DE9E2-EA60-460C-B6FA-5CBB9B9FA088}" type="presOf" srcId="{E178F552-DDB6-40A2-BD9F-E8774E0C6F4E}" destId="{2DE59A75-1F67-4873-9130-71496D807F27}" srcOrd="0" destOrd="0" presId="urn:microsoft.com/office/officeart/2005/8/layout/list1"/>
    <dgm:cxn modelId="{3244A6E3-0E73-456E-A41F-86490A57BAAC}" type="presOf" srcId="{F4CAB410-3DF4-4DE3-A0B3-97A6A5E57582}" destId="{9C4A266A-8937-4F48-B9F7-3453E444D3BE}" srcOrd="0" destOrd="0" presId="urn:microsoft.com/office/officeart/2005/8/layout/list1"/>
    <dgm:cxn modelId="{4F04D1E7-25E9-40B6-AAD7-EF3F03ED3E9B}" type="presOf" srcId="{59DBF0B0-C653-40CA-B40D-731417E0EA11}" destId="{17ABEE48-D1B0-4812-8159-48957210A1C7}" srcOrd="1" destOrd="0" presId="urn:microsoft.com/office/officeart/2005/8/layout/list1"/>
    <dgm:cxn modelId="{6D4DB2FE-3CFC-4786-BB27-67742927E795}" type="presOf" srcId="{7F6EF981-329C-4EB5-A995-0DA0A3ACE546}" destId="{7CAA7E1A-AEAC-4320-BDDE-333BA57D4FB8}" srcOrd="0" destOrd="0" presId="urn:microsoft.com/office/officeart/2005/8/layout/list1"/>
    <dgm:cxn modelId="{DA828C63-47BA-4867-A593-0490AB06B173}" type="presParOf" srcId="{E5178BB7-DC95-42E9-BE77-35FB94BDE0E4}" destId="{35CEFE60-6A06-492C-8E89-83C31DF07821}" srcOrd="0" destOrd="0" presId="urn:microsoft.com/office/officeart/2005/8/layout/list1"/>
    <dgm:cxn modelId="{FC1EFFCA-FF07-4E25-B565-E7BEA910B18A}" type="presParOf" srcId="{35CEFE60-6A06-492C-8E89-83C31DF07821}" destId="{13BF80B8-177C-4FFB-9885-DAD2BE2CD83D}" srcOrd="0" destOrd="0" presId="urn:microsoft.com/office/officeart/2005/8/layout/list1"/>
    <dgm:cxn modelId="{23CD4AF9-6CBF-4DFD-AD66-309A8C669E18}" type="presParOf" srcId="{35CEFE60-6A06-492C-8E89-83C31DF07821}" destId="{17ABEE48-D1B0-4812-8159-48957210A1C7}" srcOrd="1" destOrd="0" presId="urn:microsoft.com/office/officeart/2005/8/layout/list1"/>
    <dgm:cxn modelId="{941C8F48-B9DF-436F-966C-954C435A64A9}" type="presParOf" srcId="{E5178BB7-DC95-42E9-BE77-35FB94BDE0E4}" destId="{0B0D3246-5926-404F-A846-8A596183A18A}" srcOrd="1" destOrd="0" presId="urn:microsoft.com/office/officeart/2005/8/layout/list1"/>
    <dgm:cxn modelId="{105A6C47-C2CA-4E3E-9A1E-779419C4F3D6}" type="presParOf" srcId="{E5178BB7-DC95-42E9-BE77-35FB94BDE0E4}" destId="{2DE59A75-1F67-4873-9130-71496D807F27}" srcOrd="2" destOrd="0" presId="urn:microsoft.com/office/officeart/2005/8/layout/list1"/>
    <dgm:cxn modelId="{CAC67646-358E-4A8D-A52D-CFFB248AD5CC}" type="presParOf" srcId="{E5178BB7-DC95-42E9-BE77-35FB94BDE0E4}" destId="{8487330E-6518-47B1-B5E7-6F170F7365CC}" srcOrd="3" destOrd="0" presId="urn:microsoft.com/office/officeart/2005/8/layout/list1"/>
    <dgm:cxn modelId="{376039AE-65C1-4AA9-9D9B-26181989DE42}" type="presParOf" srcId="{E5178BB7-DC95-42E9-BE77-35FB94BDE0E4}" destId="{CADDCACE-CD74-4FE8-A510-B503026C757B}" srcOrd="4" destOrd="0" presId="urn:microsoft.com/office/officeart/2005/8/layout/list1"/>
    <dgm:cxn modelId="{20F46393-4EB1-4C62-B251-F27F96A649B7}" type="presParOf" srcId="{CADDCACE-CD74-4FE8-A510-B503026C757B}" destId="{9C4A266A-8937-4F48-B9F7-3453E444D3BE}" srcOrd="0" destOrd="0" presId="urn:microsoft.com/office/officeart/2005/8/layout/list1"/>
    <dgm:cxn modelId="{497B5620-D631-424F-B4E8-FB57BB5595CD}" type="presParOf" srcId="{CADDCACE-CD74-4FE8-A510-B503026C757B}" destId="{DF4CC1DF-1F60-4EE7-B678-C36558105539}" srcOrd="1" destOrd="0" presId="urn:microsoft.com/office/officeart/2005/8/layout/list1"/>
    <dgm:cxn modelId="{D6D992F6-C423-4AD8-B658-D87C2879B4B0}" type="presParOf" srcId="{E5178BB7-DC95-42E9-BE77-35FB94BDE0E4}" destId="{E8A0AA2C-10CA-4C89-8500-0C08B5A4227E}" srcOrd="5" destOrd="0" presId="urn:microsoft.com/office/officeart/2005/8/layout/list1"/>
    <dgm:cxn modelId="{9B53853A-C2A3-4444-861B-3C469CD34D74}" type="presParOf" srcId="{E5178BB7-DC95-42E9-BE77-35FB94BDE0E4}" destId="{7CAA7E1A-AEAC-4320-BDDE-333BA57D4FB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649135-DAF7-406B-BDF9-AFF73C27F0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BB7A0048-4650-41D1-8F9B-1E85A7CBDFA9}">
      <dgm:prSet phldrT="[Text]" custT="1"/>
      <dgm:spPr/>
      <dgm:t>
        <a:bodyPr/>
        <a:lstStyle/>
        <a:p>
          <a:pPr algn="ctr"/>
          <a:r>
            <a:rPr lang="en-US" sz="1600" dirty="0"/>
            <a:t>Isoforms</a:t>
          </a:r>
          <a:endParaRPr lang="en-IN" sz="1600" dirty="0"/>
        </a:p>
      </dgm:t>
    </dgm:pt>
    <dgm:pt modelId="{792C1A68-1974-48D8-9F52-9AC7C0F21A13}" type="parTrans" cxnId="{A300A765-C5DA-44BC-BCE4-CF8D5E299F97}">
      <dgm:prSet/>
      <dgm:spPr/>
      <dgm:t>
        <a:bodyPr/>
        <a:lstStyle/>
        <a:p>
          <a:endParaRPr lang="en-IN"/>
        </a:p>
      </dgm:t>
    </dgm:pt>
    <dgm:pt modelId="{D5A26B40-01C2-4C73-9163-349082BD2D29}" type="sibTrans" cxnId="{A300A765-C5DA-44BC-BCE4-CF8D5E299F97}">
      <dgm:prSet/>
      <dgm:spPr/>
      <dgm:t>
        <a:bodyPr/>
        <a:lstStyle/>
        <a:p>
          <a:endParaRPr lang="en-IN"/>
        </a:p>
      </dgm:t>
    </dgm:pt>
    <dgm:pt modelId="{D4CC7704-A1C5-4019-8BA4-71DCB8812258}">
      <dgm:prSet custT="1"/>
      <dgm:spPr>
        <a:solidFill>
          <a:schemeClr val="bg1">
            <a:lumMod val="85000"/>
            <a:lumOff val="15000"/>
            <a:alpha val="90000"/>
          </a:schemeClr>
        </a:solidFill>
      </dgm:spPr>
      <dgm:t>
        <a:bodyPr/>
        <a:lstStyle/>
        <a:p>
          <a:r>
            <a:rPr lang="en-US" sz="1600" dirty="0">
              <a:solidFill>
                <a:schemeClr val="tx1"/>
              </a:solidFill>
            </a:rPr>
            <a:t>Nine human AK isoforms have been identified so far, which differ in substrate and phosphate donor specificity, enzyme kinetics, subcellular localization, tissue distribution, physiological functions and therapeutic impact</a:t>
          </a:r>
        </a:p>
      </dgm:t>
    </dgm:pt>
    <dgm:pt modelId="{FE66F0E3-00EE-427A-86D0-4287300706DE}" type="parTrans" cxnId="{A81FB612-D512-47D9-80BF-F5CFAAEEF12B}">
      <dgm:prSet/>
      <dgm:spPr/>
      <dgm:t>
        <a:bodyPr/>
        <a:lstStyle/>
        <a:p>
          <a:endParaRPr lang="en-IN"/>
        </a:p>
      </dgm:t>
    </dgm:pt>
    <dgm:pt modelId="{2A19A2BE-B99F-4A7A-B3CA-321E9C4408C1}" type="sibTrans" cxnId="{A81FB612-D512-47D9-80BF-F5CFAAEEF12B}">
      <dgm:prSet/>
      <dgm:spPr/>
      <dgm:t>
        <a:bodyPr/>
        <a:lstStyle/>
        <a:p>
          <a:endParaRPr lang="en-IN"/>
        </a:p>
      </dgm:t>
    </dgm:pt>
    <dgm:pt modelId="{BDBE0B3D-1949-4790-8BD4-7B8F94A6186F}">
      <dgm:prSet custT="1"/>
      <dgm:spPr>
        <a:solidFill>
          <a:schemeClr val="bg1">
            <a:lumMod val="85000"/>
            <a:lumOff val="15000"/>
            <a:alpha val="90000"/>
          </a:schemeClr>
        </a:solidFill>
      </dgm:spPr>
      <dgm:t>
        <a:bodyPr/>
        <a:lstStyle/>
        <a:p>
          <a:r>
            <a:rPr lang="en-US" sz="1600" dirty="0">
              <a:solidFill>
                <a:schemeClr val="tx1"/>
              </a:solidFill>
            </a:rPr>
            <a:t>Many AK isoforms indicate its important role in diverse array of cellular processes</a:t>
          </a:r>
        </a:p>
      </dgm:t>
    </dgm:pt>
    <dgm:pt modelId="{F9A1CA1D-B6CF-40D3-AC71-7219100FEB97}" type="parTrans" cxnId="{B823D8F7-28EA-4F43-B805-3148D574263C}">
      <dgm:prSet/>
      <dgm:spPr/>
      <dgm:t>
        <a:bodyPr/>
        <a:lstStyle/>
        <a:p>
          <a:endParaRPr lang="en-IN"/>
        </a:p>
      </dgm:t>
    </dgm:pt>
    <dgm:pt modelId="{585425F4-49D1-4516-8188-178D1E40FFA6}" type="sibTrans" cxnId="{B823D8F7-28EA-4F43-B805-3148D574263C}">
      <dgm:prSet/>
      <dgm:spPr/>
      <dgm:t>
        <a:bodyPr/>
        <a:lstStyle/>
        <a:p>
          <a:endParaRPr lang="en-IN"/>
        </a:p>
      </dgm:t>
    </dgm:pt>
    <dgm:pt modelId="{413D0C36-DCF9-40AF-95AE-884BBB317761}">
      <dgm:prSet custT="1"/>
      <dgm:spPr/>
      <dgm:t>
        <a:bodyPr/>
        <a:lstStyle/>
        <a:p>
          <a:pPr algn="ctr"/>
          <a:r>
            <a:rPr lang="en-US" sz="1600"/>
            <a:t>Function</a:t>
          </a:r>
          <a:endParaRPr lang="en-US" sz="1600" dirty="0"/>
        </a:p>
      </dgm:t>
    </dgm:pt>
    <dgm:pt modelId="{F03615FB-BC0C-4AAF-A185-AAFB88F6FD4A}" type="parTrans" cxnId="{42C26C85-7803-429C-BA04-9B45507777EE}">
      <dgm:prSet/>
      <dgm:spPr/>
      <dgm:t>
        <a:bodyPr/>
        <a:lstStyle/>
        <a:p>
          <a:endParaRPr lang="en-IN"/>
        </a:p>
      </dgm:t>
    </dgm:pt>
    <dgm:pt modelId="{38518CBA-3470-40AA-A754-B508AFA2A5C4}" type="sibTrans" cxnId="{42C26C85-7803-429C-BA04-9B45507777EE}">
      <dgm:prSet/>
      <dgm:spPr/>
      <dgm:t>
        <a:bodyPr/>
        <a:lstStyle/>
        <a:p>
          <a:endParaRPr lang="en-IN"/>
        </a:p>
      </dgm:t>
    </dgm:pt>
    <dgm:pt modelId="{104FD17B-6F2E-4DCB-92DF-E3BC52778206}">
      <dgm:prSet custT="1"/>
      <dgm:spPr>
        <a:solidFill>
          <a:schemeClr val="bg1">
            <a:lumMod val="85000"/>
            <a:lumOff val="15000"/>
            <a:alpha val="90000"/>
          </a:schemeClr>
        </a:solidFill>
      </dgm:spPr>
      <dgm:t>
        <a:bodyPr/>
        <a:lstStyle/>
        <a:p>
          <a:r>
            <a:rPr lang="en-US" sz="1600" dirty="0">
              <a:solidFill>
                <a:schemeClr val="tx2"/>
              </a:solidFill>
            </a:rPr>
            <a:t>AK shuttle</a:t>
          </a:r>
          <a:r>
            <a:rPr lang="en-US" sz="1600" dirty="0">
              <a:solidFill>
                <a:schemeClr val="tx1"/>
              </a:solidFill>
            </a:rPr>
            <a:t>: necessary for cellular metabolism and energy homeostasis</a:t>
          </a:r>
        </a:p>
      </dgm:t>
    </dgm:pt>
    <dgm:pt modelId="{7C43C3A6-EE76-4905-901E-E53F383282D8}" type="parTrans" cxnId="{92574159-739F-4E71-8574-C1DF4669EF96}">
      <dgm:prSet/>
      <dgm:spPr/>
      <dgm:t>
        <a:bodyPr/>
        <a:lstStyle/>
        <a:p>
          <a:endParaRPr lang="en-IN"/>
        </a:p>
      </dgm:t>
    </dgm:pt>
    <dgm:pt modelId="{8871111B-E722-41CD-954A-EC221E5EDCC4}" type="sibTrans" cxnId="{92574159-739F-4E71-8574-C1DF4669EF96}">
      <dgm:prSet/>
      <dgm:spPr/>
      <dgm:t>
        <a:bodyPr/>
        <a:lstStyle/>
        <a:p>
          <a:endParaRPr lang="en-IN"/>
        </a:p>
      </dgm:t>
    </dgm:pt>
    <dgm:pt modelId="{B7D122AE-5D42-4847-ACB5-7C195ACE1593}">
      <dgm:prSet custT="1"/>
      <dgm:spPr>
        <a:solidFill>
          <a:schemeClr val="bg1">
            <a:lumMod val="85000"/>
            <a:lumOff val="15000"/>
            <a:alpha val="90000"/>
          </a:schemeClr>
        </a:solidFill>
      </dgm:spPr>
      <dgm:t>
        <a:bodyPr/>
        <a:lstStyle/>
        <a:p>
          <a:r>
            <a:rPr lang="en-US" sz="1600" dirty="0">
              <a:solidFill>
                <a:schemeClr val="tx1"/>
              </a:solidFill>
            </a:rPr>
            <a:t>Nucleoside mono and di-phosphate kinases (</a:t>
          </a:r>
          <a:r>
            <a:rPr lang="en-US" sz="1600" dirty="0">
              <a:solidFill>
                <a:schemeClr val="tx2"/>
              </a:solidFill>
            </a:rPr>
            <a:t>NMPKs</a:t>
          </a:r>
          <a:r>
            <a:rPr lang="en-US" sz="1600" dirty="0">
              <a:solidFill>
                <a:schemeClr val="tx1"/>
              </a:solidFill>
            </a:rPr>
            <a:t> and </a:t>
          </a:r>
          <a:r>
            <a:rPr lang="en-US" sz="1600" dirty="0">
              <a:solidFill>
                <a:schemeClr val="tx2"/>
              </a:solidFill>
            </a:rPr>
            <a:t>NDPKs</a:t>
          </a:r>
          <a:r>
            <a:rPr lang="en-US" sz="1600" dirty="0">
              <a:solidFill>
                <a:schemeClr val="tx1"/>
              </a:solidFill>
            </a:rPr>
            <a:t>)</a:t>
          </a:r>
        </a:p>
      </dgm:t>
    </dgm:pt>
    <dgm:pt modelId="{E1436A9B-D07E-4CBA-89D7-24A7058FD963}" type="parTrans" cxnId="{DA397D64-8591-4B99-ACAF-D76B62170A04}">
      <dgm:prSet/>
      <dgm:spPr/>
      <dgm:t>
        <a:bodyPr/>
        <a:lstStyle/>
        <a:p>
          <a:endParaRPr lang="en-IN"/>
        </a:p>
      </dgm:t>
    </dgm:pt>
    <dgm:pt modelId="{4CF96AC4-2942-4872-B52E-6B6EFF328080}" type="sibTrans" cxnId="{DA397D64-8591-4B99-ACAF-D76B62170A04}">
      <dgm:prSet/>
      <dgm:spPr/>
      <dgm:t>
        <a:bodyPr/>
        <a:lstStyle/>
        <a:p>
          <a:endParaRPr lang="en-IN"/>
        </a:p>
      </dgm:t>
    </dgm:pt>
    <dgm:pt modelId="{681B458C-A9DB-4504-AC3F-8E12381E14BB}">
      <dgm:prSet custT="1"/>
      <dgm:spPr>
        <a:solidFill>
          <a:schemeClr val="bg1">
            <a:lumMod val="85000"/>
            <a:lumOff val="15000"/>
            <a:alpha val="90000"/>
          </a:schemeClr>
        </a:solidFill>
      </dgm:spPr>
      <dgm:t>
        <a:bodyPr/>
        <a:lstStyle/>
        <a:p>
          <a:r>
            <a:rPr lang="en-US" sz="1600" dirty="0">
              <a:solidFill>
                <a:schemeClr val="tx1"/>
              </a:solidFill>
            </a:rPr>
            <a:t>Intracellular synthesis of purine nucleotides</a:t>
          </a:r>
        </a:p>
      </dgm:t>
    </dgm:pt>
    <dgm:pt modelId="{BED267F3-582F-48A7-AD61-70034BD677B7}" type="parTrans" cxnId="{3149670E-8007-4FE3-B434-CD3B8126B55F}">
      <dgm:prSet/>
      <dgm:spPr/>
      <dgm:t>
        <a:bodyPr/>
        <a:lstStyle/>
        <a:p>
          <a:endParaRPr lang="en-IN"/>
        </a:p>
      </dgm:t>
    </dgm:pt>
    <dgm:pt modelId="{517A75FA-6661-4ADD-9485-D16D06300B2E}" type="sibTrans" cxnId="{3149670E-8007-4FE3-B434-CD3B8126B55F}">
      <dgm:prSet/>
      <dgm:spPr/>
      <dgm:t>
        <a:bodyPr/>
        <a:lstStyle/>
        <a:p>
          <a:endParaRPr lang="en-IN"/>
        </a:p>
      </dgm:t>
    </dgm:pt>
    <dgm:pt modelId="{66171F5F-AC7D-44FB-9D93-31443D462093}">
      <dgm:prSet custT="1"/>
      <dgm:spPr/>
      <dgm:t>
        <a:bodyPr/>
        <a:lstStyle/>
        <a:p>
          <a:r>
            <a:rPr lang="en-US" sz="1600" dirty="0"/>
            <a:t>Impact of Dysfunction</a:t>
          </a:r>
        </a:p>
      </dgm:t>
    </dgm:pt>
    <dgm:pt modelId="{E9958B38-DB09-4924-8F4C-64EA588AC6A1}" type="parTrans" cxnId="{F50C35E7-F9F2-4EF9-8BB6-0A2956100B19}">
      <dgm:prSet/>
      <dgm:spPr/>
      <dgm:t>
        <a:bodyPr/>
        <a:lstStyle/>
        <a:p>
          <a:endParaRPr lang="en-IN"/>
        </a:p>
      </dgm:t>
    </dgm:pt>
    <dgm:pt modelId="{272E27F5-BEC1-41AC-9EE0-34B484C37805}" type="sibTrans" cxnId="{F50C35E7-F9F2-4EF9-8BB6-0A2956100B19}">
      <dgm:prSet/>
      <dgm:spPr/>
      <dgm:t>
        <a:bodyPr/>
        <a:lstStyle/>
        <a:p>
          <a:endParaRPr lang="en-IN"/>
        </a:p>
      </dgm:t>
    </dgm:pt>
    <dgm:pt modelId="{7DE5768A-02CC-46D3-95A8-5E19CD9E4B42}">
      <dgm:prSet custT="1"/>
      <dgm:spPr>
        <a:solidFill>
          <a:schemeClr val="bg1">
            <a:lumMod val="85000"/>
            <a:lumOff val="15000"/>
            <a:alpha val="90000"/>
          </a:schemeClr>
        </a:solidFill>
      </dgm:spPr>
      <dgm:t>
        <a:bodyPr/>
        <a:lstStyle/>
        <a:p>
          <a:r>
            <a:rPr lang="en-US" sz="1600" dirty="0">
              <a:solidFill>
                <a:schemeClr val="tx1"/>
              </a:solidFill>
            </a:rPr>
            <a:t>Leads to heart failure, neurodegenerative disorders and malignant diseases (AK1: </a:t>
          </a:r>
          <a:r>
            <a:rPr lang="en-US" sz="1600" i="1" dirty="0">
              <a:solidFill>
                <a:schemeClr val="accent2">
                  <a:lumMod val="40000"/>
                  <a:lumOff val="60000"/>
                </a:schemeClr>
              </a:solidFill>
            </a:rPr>
            <a:t>haemolytic anaemia</a:t>
          </a:r>
          <a:r>
            <a:rPr lang="en-US" sz="1600" dirty="0">
              <a:solidFill>
                <a:schemeClr val="tx1"/>
              </a:solidFill>
            </a:rPr>
            <a:t>, AK2: </a:t>
          </a:r>
          <a:r>
            <a:rPr lang="en-US" sz="1600" i="1" dirty="0">
              <a:solidFill>
                <a:schemeClr val="accent2">
                  <a:lumMod val="40000"/>
                  <a:lumOff val="60000"/>
                </a:schemeClr>
              </a:solidFill>
            </a:rPr>
            <a:t>reticular dysgenesis</a:t>
          </a:r>
          <a:r>
            <a:rPr lang="en-US" sz="1600" dirty="0">
              <a:solidFill>
                <a:schemeClr val="tx1"/>
              </a:solidFill>
            </a:rPr>
            <a:t>, AK7: </a:t>
          </a:r>
          <a:r>
            <a:rPr lang="en-US" sz="1600" i="1" dirty="0">
              <a:solidFill>
                <a:schemeClr val="accent2">
                  <a:lumMod val="40000"/>
                  <a:lumOff val="60000"/>
                </a:schemeClr>
              </a:solidFill>
            </a:rPr>
            <a:t>primary ciliary dyskinesia</a:t>
          </a:r>
          <a:r>
            <a:rPr lang="en-US" sz="1600" dirty="0">
              <a:solidFill>
                <a:schemeClr val="tx1"/>
              </a:solidFill>
            </a:rPr>
            <a:t>)</a:t>
          </a:r>
        </a:p>
      </dgm:t>
    </dgm:pt>
    <dgm:pt modelId="{D0109EBC-7A34-4B71-A968-463A29B606CD}" type="parTrans" cxnId="{59968F98-9247-4267-AB2F-68C1E674965C}">
      <dgm:prSet/>
      <dgm:spPr/>
      <dgm:t>
        <a:bodyPr/>
        <a:lstStyle/>
        <a:p>
          <a:endParaRPr lang="en-IN"/>
        </a:p>
      </dgm:t>
    </dgm:pt>
    <dgm:pt modelId="{53219F4E-767E-43C8-93C0-77F17A3DC0A3}" type="sibTrans" cxnId="{59968F98-9247-4267-AB2F-68C1E674965C}">
      <dgm:prSet/>
      <dgm:spPr/>
      <dgm:t>
        <a:bodyPr/>
        <a:lstStyle/>
        <a:p>
          <a:endParaRPr lang="en-IN"/>
        </a:p>
      </dgm:t>
    </dgm:pt>
    <dgm:pt modelId="{5BE16558-A971-4DF0-BB14-D994162C95DC}">
      <dgm:prSet custT="1"/>
      <dgm:spPr>
        <a:solidFill>
          <a:schemeClr val="bg1">
            <a:lumMod val="85000"/>
            <a:lumOff val="15000"/>
            <a:alpha val="90000"/>
          </a:schemeClr>
        </a:solidFill>
      </dgm:spPr>
      <dgm:t>
        <a:bodyPr/>
        <a:lstStyle/>
        <a:p>
          <a:r>
            <a:rPr lang="en-US" sz="1600" dirty="0">
              <a:solidFill>
                <a:schemeClr val="tx1"/>
              </a:solidFill>
            </a:rPr>
            <a:t>therapeutic interventions targeting AK activity have potential to treat such diseases. One such example is </a:t>
          </a:r>
          <a:r>
            <a:rPr lang="en-US" sz="1600" dirty="0">
              <a:solidFill>
                <a:schemeClr val="tx2"/>
              </a:solidFill>
            </a:rPr>
            <a:t>Nucleoside Analogues</a:t>
          </a:r>
        </a:p>
      </dgm:t>
    </dgm:pt>
    <dgm:pt modelId="{FECE11CC-CF3E-4450-B029-CA12F8756350}" type="parTrans" cxnId="{8F6F19B9-751A-432C-9A63-998FFE46A335}">
      <dgm:prSet/>
      <dgm:spPr/>
      <dgm:t>
        <a:bodyPr/>
        <a:lstStyle/>
        <a:p>
          <a:endParaRPr lang="en-IN"/>
        </a:p>
      </dgm:t>
    </dgm:pt>
    <dgm:pt modelId="{3A5B9F6F-E1FF-4DA1-B355-C02CC27768BA}" type="sibTrans" cxnId="{8F6F19B9-751A-432C-9A63-998FFE46A335}">
      <dgm:prSet/>
      <dgm:spPr/>
      <dgm:t>
        <a:bodyPr/>
        <a:lstStyle/>
        <a:p>
          <a:endParaRPr lang="en-IN"/>
        </a:p>
      </dgm:t>
    </dgm:pt>
    <dgm:pt modelId="{9BD18947-787D-40EA-B962-169BE2CEC4D0}" type="pres">
      <dgm:prSet presAssocID="{94649135-DAF7-406B-BDF9-AFF73C27F0DA}" presName="linear" presStyleCnt="0">
        <dgm:presLayoutVars>
          <dgm:dir/>
          <dgm:animLvl val="lvl"/>
          <dgm:resizeHandles val="exact"/>
        </dgm:presLayoutVars>
      </dgm:prSet>
      <dgm:spPr/>
    </dgm:pt>
    <dgm:pt modelId="{04E8EC57-13CA-40F5-8462-6F908E3A45BF}" type="pres">
      <dgm:prSet presAssocID="{BB7A0048-4650-41D1-8F9B-1E85A7CBDFA9}" presName="parentLin" presStyleCnt="0"/>
      <dgm:spPr/>
    </dgm:pt>
    <dgm:pt modelId="{F526D579-A0B6-497F-A9C1-3C100ABB7B4F}" type="pres">
      <dgm:prSet presAssocID="{BB7A0048-4650-41D1-8F9B-1E85A7CBDFA9}" presName="parentLeftMargin" presStyleLbl="node1" presStyleIdx="0" presStyleCnt="3"/>
      <dgm:spPr/>
    </dgm:pt>
    <dgm:pt modelId="{582E3825-C8C4-4537-9B03-8E84F4B06C02}" type="pres">
      <dgm:prSet presAssocID="{BB7A0048-4650-41D1-8F9B-1E85A7CBDFA9}" presName="parentText" presStyleLbl="node1" presStyleIdx="0" presStyleCnt="3" custScaleX="20603" custScaleY="83743">
        <dgm:presLayoutVars>
          <dgm:chMax val="0"/>
          <dgm:bulletEnabled val="1"/>
        </dgm:presLayoutVars>
      </dgm:prSet>
      <dgm:spPr/>
    </dgm:pt>
    <dgm:pt modelId="{3CB9CE52-2BED-4BDB-B824-EBABC047A94C}" type="pres">
      <dgm:prSet presAssocID="{BB7A0048-4650-41D1-8F9B-1E85A7CBDFA9}" presName="negativeSpace" presStyleCnt="0"/>
      <dgm:spPr/>
    </dgm:pt>
    <dgm:pt modelId="{B9E694DF-D8ED-409B-90F9-C94530936015}" type="pres">
      <dgm:prSet presAssocID="{BB7A0048-4650-41D1-8F9B-1E85A7CBDFA9}" presName="childText" presStyleLbl="conFgAcc1" presStyleIdx="0" presStyleCnt="3">
        <dgm:presLayoutVars>
          <dgm:bulletEnabled val="1"/>
        </dgm:presLayoutVars>
      </dgm:prSet>
      <dgm:spPr/>
    </dgm:pt>
    <dgm:pt modelId="{74A8E80A-C8B1-44BF-AD57-26C3EA162ED6}" type="pres">
      <dgm:prSet presAssocID="{D5A26B40-01C2-4C73-9163-349082BD2D29}" presName="spaceBetweenRectangles" presStyleCnt="0"/>
      <dgm:spPr/>
    </dgm:pt>
    <dgm:pt modelId="{121D5A59-874F-400E-A904-C38F9E16B921}" type="pres">
      <dgm:prSet presAssocID="{413D0C36-DCF9-40AF-95AE-884BBB317761}" presName="parentLin" presStyleCnt="0"/>
      <dgm:spPr/>
    </dgm:pt>
    <dgm:pt modelId="{F2EBD67E-280B-468F-BE3C-3E10C3C812E1}" type="pres">
      <dgm:prSet presAssocID="{413D0C36-DCF9-40AF-95AE-884BBB317761}" presName="parentLeftMargin" presStyleLbl="node1" presStyleIdx="0" presStyleCnt="3"/>
      <dgm:spPr/>
    </dgm:pt>
    <dgm:pt modelId="{4FE180DE-8D50-48A2-8FC8-64DC4C97602B}" type="pres">
      <dgm:prSet presAssocID="{413D0C36-DCF9-40AF-95AE-884BBB317761}" presName="parentText" presStyleLbl="node1" presStyleIdx="1" presStyleCnt="3" custScaleX="20839" custScaleY="88268">
        <dgm:presLayoutVars>
          <dgm:chMax val="0"/>
          <dgm:bulletEnabled val="1"/>
        </dgm:presLayoutVars>
      </dgm:prSet>
      <dgm:spPr/>
    </dgm:pt>
    <dgm:pt modelId="{61B48FB2-5B2B-4A18-AE8B-9FCC9EF8A1EB}" type="pres">
      <dgm:prSet presAssocID="{413D0C36-DCF9-40AF-95AE-884BBB317761}" presName="negativeSpace" presStyleCnt="0"/>
      <dgm:spPr/>
    </dgm:pt>
    <dgm:pt modelId="{C355603D-6243-4382-84D9-6839561DC565}" type="pres">
      <dgm:prSet presAssocID="{413D0C36-DCF9-40AF-95AE-884BBB317761}" presName="childText" presStyleLbl="conFgAcc1" presStyleIdx="1" presStyleCnt="3">
        <dgm:presLayoutVars>
          <dgm:bulletEnabled val="1"/>
        </dgm:presLayoutVars>
      </dgm:prSet>
      <dgm:spPr/>
    </dgm:pt>
    <dgm:pt modelId="{5D655A37-AD3F-4690-91DB-1D364AF14832}" type="pres">
      <dgm:prSet presAssocID="{38518CBA-3470-40AA-A754-B508AFA2A5C4}" presName="spaceBetweenRectangles" presStyleCnt="0"/>
      <dgm:spPr/>
    </dgm:pt>
    <dgm:pt modelId="{90E2DE76-4F8B-466A-BCCB-F788ECE09A68}" type="pres">
      <dgm:prSet presAssocID="{66171F5F-AC7D-44FB-9D93-31443D462093}" presName="parentLin" presStyleCnt="0"/>
      <dgm:spPr/>
    </dgm:pt>
    <dgm:pt modelId="{A5E9EE61-C48A-4ABB-9F90-8544E391CAF1}" type="pres">
      <dgm:prSet presAssocID="{66171F5F-AC7D-44FB-9D93-31443D462093}" presName="parentLeftMargin" presStyleLbl="node1" presStyleIdx="1" presStyleCnt="3"/>
      <dgm:spPr/>
    </dgm:pt>
    <dgm:pt modelId="{2F72E735-8FC7-4E3D-B478-F874444C73D8}" type="pres">
      <dgm:prSet presAssocID="{66171F5F-AC7D-44FB-9D93-31443D462093}" presName="parentText" presStyleLbl="node1" presStyleIdx="2" presStyleCnt="3" custScaleX="32181" custScaleY="87478">
        <dgm:presLayoutVars>
          <dgm:chMax val="0"/>
          <dgm:bulletEnabled val="1"/>
        </dgm:presLayoutVars>
      </dgm:prSet>
      <dgm:spPr/>
    </dgm:pt>
    <dgm:pt modelId="{52DCCDA3-85E0-4AD4-AA68-34EC5ADFC880}" type="pres">
      <dgm:prSet presAssocID="{66171F5F-AC7D-44FB-9D93-31443D462093}" presName="negativeSpace" presStyleCnt="0"/>
      <dgm:spPr/>
    </dgm:pt>
    <dgm:pt modelId="{E0383441-A3DA-49D2-9456-38B644794BC5}" type="pres">
      <dgm:prSet presAssocID="{66171F5F-AC7D-44FB-9D93-31443D462093}" presName="childText" presStyleLbl="conFgAcc1" presStyleIdx="2" presStyleCnt="3">
        <dgm:presLayoutVars>
          <dgm:bulletEnabled val="1"/>
        </dgm:presLayoutVars>
      </dgm:prSet>
      <dgm:spPr/>
    </dgm:pt>
  </dgm:ptLst>
  <dgm:cxnLst>
    <dgm:cxn modelId="{38E74001-5247-4082-8A1E-264E0DE557F4}" type="presOf" srcId="{B7D122AE-5D42-4847-ACB5-7C195ACE1593}" destId="{C355603D-6243-4382-84D9-6839561DC565}" srcOrd="0" destOrd="1" presId="urn:microsoft.com/office/officeart/2005/8/layout/list1"/>
    <dgm:cxn modelId="{3149670E-8007-4FE3-B434-CD3B8126B55F}" srcId="{413D0C36-DCF9-40AF-95AE-884BBB317761}" destId="{681B458C-A9DB-4504-AC3F-8E12381E14BB}" srcOrd="2" destOrd="0" parTransId="{BED267F3-582F-48A7-AD61-70034BD677B7}" sibTransId="{517A75FA-6661-4ADD-9485-D16D06300B2E}"/>
    <dgm:cxn modelId="{2B077D0E-3825-4578-A8AF-503F36FD517B}" type="presOf" srcId="{413D0C36-DCF9-40AF-95AE-884BBB317761}" destId="{4FE180DE-8D50-48A2-8FC8-64DC4C97602B}" srcOrd="1" destOrd="0" presId="urn:microsoft.com/office/officeart/2005/8/layout/list1"/>
    <dgm:cxn modelId="{A81FB612-D512-47D9-80BF-F5CFAAEEF12B}" srcId="{BB7A0048-4650-41D1-8F9B-1E85A7CBDFA9}" destId="{D4CC7704-A1C5-4019-8BA4-71DCB8812258}" srcOrd="0" destOrd="0" parTransId="{FE66F0E3-00EE-427A-86D0-4287300706DE}" sibTransId="{2A19A2BE-B99F-4A7A-B3CA-321E9C4408C1}"/>
    <dgm:cxn modelId="{66F59132-63F4-4420-8611-829DCD27B164}" type="presOf" srcId="{BDBE0B3D-1949-4790-8BD4-7B8F94A6186F}" destId="{B9E694DF-D8ED-409B-90F9-C94530936015}" srcOrd="0" destOrd="1" presId="urn:microsoft.com/office/officeart/2005/8/layout/list1"/>
    <dgm:cxn modelId="{228B5036-C084-487E-9CD8-27A63052AD78}" type="presOf" srcId="{5BE16558-A971-4DF0-BB14-D994162C95DC}" destId="{E0383441-A3DA-49D2-9456-38B644794BC5}" srcOrd="0" destOrd="1" presId="urn:microsoft.com/office/officeart/2005/8/layout/list1"/>
    <dgm:cxn modelId="{DA397D64-8591-4B99-ACAF-D76B62170A04}" srcId="{413D0C36-DCF9-40AF-95AE-884BBB317761}" destId="{B7D122AE-5D42-4847-ACB5-7C195ACE1593}" srcOrd="1" destOrd="0" parTransId="{E1436A9B-D07E-4CBA-89D7-24A7058FD963}" sibTransId="{4CF96AC4-2942-4872-B52E-6B6EFF328080}"/>
    <dgm:cxn modelId="{A300A765-C5DA-44BC-BCE4-CF8D5E299F97}" srcId="{94649135-DAF7-406B-BDF9-AFF73C27F0DA}" destId="{BB7A0048-4650-41D1-8F9B-1E85A7CBDFA9}" srcOrd="0" destOrd="0" parTransId="{792C1A68-1974-48D8-9F52-9AC7C0F21A13}" sibTransId="{D5A26B40-01C2-4C73-9163-349082BD2D29}"/>
    <dgm:cxn modelId="{F5690D69-9C4D-43C6-A867-54355D60C48D}" type="presOf" srcId="{413D0C36-DCF9-40AF-95AE-884BBB317761}" destId="{F2EBD67E-280B-468F-BE3C-3E10C3C812E1}" srcOrd="0" destOrd="0" presId="urn:microsoft.com/office/officeart/2005/8/layout/list1"/>
    <dgm:cxn modelId="{5B7C0E55-0784-46BE-A9AD-2EB27EDF89A7}" type="presOf" srcId="{66171F5F-AC7D-44FB-9D93-31443D462093}" destId="{A5E9EE61-C48A-4ABB-9F90-8544E391CAF1}" srcOrd="0" destOrd="0" presId="urn:microsoft.com/office/officeart/2005/8/layout/list1"/>
    <dgm:cxn modelId="{92574159-739F-4E71-8574-C1DF4669EF96}" srcId="{413D0C36-DCF9-40AF-95AE-884BBB317761}" destId="{104FD17B-6F2E-4DCB-92DF-E3BC52778206}" srcOrd="0" destOrd="0" parTransId="{7C43C3A6-EE76-4905-901E-E53F383282D8}" sibTransId="{8871111B-E722-41CD-954A-EC221E5EDCC4}"/>
    <dgm:cxn modelId="{519F8C7F-493C-4DFA-B1BD-B30066D57C91}" type="presOf" srcId="{D4CC7704-A1C5-4019-8BA4-71DCB8812258}" destId="{B9E694DF-D8ED-409B-90F9-C94530936015}" srcOrd="0" destOrd="0" presId="urn:microsoft.com/office/officeart/2005/8/layout/list1"/>
    <dgm:cxn modelId="{42C26C85-7803-429C-BA04-9B45507777EE}" srcId="{94649135-DAF7-406B-BDF9-AFF73C27F0DA}" destId="{413D0C36-DCF9-40AF-95AE-884BBB317761}" srcOrd="1" destOrd="0" parTransId="{F03615FB-BC0C-4AAF-A185-AAFB88F6FD4A}" sibTransId="{38518CBA-3470-40AA-A754-B508AFA2A5C4}"/>
    <dgm:cxn modelId="{1C64A787-C34A-4D8B-852F-B621A5345F0A}" type="presOf" srcId="{94649135-DAF7-406B-BDF9-AFF73C27F0DA}" destId="{9BD18947-787D-40EA-B962-169BE2CEC4D0}" srcOrd="0" destOrd="0" presId="urn:microsoft.com/office/officeart/2005/8/layout/list1"/>
    <dgm:cxn modelId="{59968F98-9247-4267-AB2F-68C1E674965C}" srcId="{66171F5F-AC7D-44FB-9D93-31443D462093}" destId="{7DE5768A-02CC-46D3-95A8-5E19CD9E4B42}" srcOrd="0" destOrd="0" parTransId="{D0109EBC-7A34-4B71-A968-463A29B606CD}" sibTransId="{53219F4E-767E-43C8-93C0-77F17A3DC0A3}"/>
    <dgm:cxn modelId="{B4ABED9D-D998-4CD4-A237-31E648BA4289}" type="presOf" srcId="{BB7A0048-4650-41D1-8F9B-1E85A7CBDFA9}" destId="{582E3825-C8C4-4537-9B03-8E84F4B06C02}" srcOrd="1" destOrd="0" presId="urn:microsoft.com/office/officeart/2005/8/layout/list1"/>
    <dgm:cxn modelId="{A40B3DB2-2F44-44EB-8CDC-1B28D87AB3E0}" type="presOf" srcId="{BB7A0048-4650-41D1-8F9B-1E85A7CBDFA9}" destId="{F526D579-A0B6-497F-A9C1-3C100ABB7B4F}" srcOrd="0" destOrd="0" presId="urn:microsoft.com/office/officeart/2005/8/layout/list1"/>
    <dgm:cxn modelId="{8F6F19B9-751A-432C-9A63-998FFE46A335}" srcId="{66171F5F-AC7D-44FB-9D93-31443D462093}" destId="{5BE16558-A971-4DF0-BB14-D994162C95DC}" srcOrd="1" destOrd="0" parTransId="{FECE11CC-CF3E-4450-B029-CA12F8756350}" sibTransId="{3A5B9F6F-E1FF-4DA1-B355-C02CC27768BA}"/>
    <dgm:cxn modelId="{AB6F0EC1-F0E0-40F2-B0A9-C4C611A3F85C}" type="presOf" srcId="{7DE5768A-02CC-46D3-95A8-5E19CD9E4B42}" destId="{E0383441-A3DA-49D2-9456-38B644794BC5}" srcOrd="0" destOrd="0" presId="urn:microsoft.com/office/officeart/2005/8/layout/list1"/>
    <dgm:cxn modelId="{56D5BBC4-4582-4B8C-AE83-C9170429428B}" type="presOf" srcId="{681B458C-A9DB-4504-AC3F-8E12381E14BB}" destId="{C355603D-6243-4382-84D9-6839561DC565}" srcOrd="0" destOrd="2" presId="urn:microsoft.com/office/officeart/2005/8/layout/list1"/>
    <dgm:cxn modelId="{2DE516CC-C9F8-4EFE-A1F9-679C5FD1F1BB}" type="presOf" srcId="{104FD17B-6F2E-4DCB-92DF-E3BC52778206}" destId="{C355603D-6243-4382-84D9-6839561DC565}" srcOrd="0" destOrd="0" presId="urn:microsoft.com/office/officeart/2005/8/layout/list1"/>
    <dgm:cxn modelId="{F50C35E7-F9F2-4EF9-8BB6-0A2956100B19}" srcId="{94649135-DAF7-406B-BDF9-AFF73C27F0DA}" destId="{66171F5F-AC7D-44FB-9D93-31443D462093}" srcOrd="2" destOrd="0" parTransId="{E9958B38-DB09-4924-8F4C-64EA588AC6A1}" sibTransId="{272E27F5-BEC1-41AC-9EE0-34B484C37805}"/>
    <dgm:cxn modelId="{0B7F4CEF-B814-4717-9779-50645FB52D55}" type="presOf" srcId="{66171F5F-AC7D-44FB-9D93-31443D462093}" destId="{2F72E735-8FC7-4E3D-B478-F874444C73D8}" srcOrd="1" destOrd="0" presId="urn:microsoft.com/office/officeart/2005/8/layout/list1"/>
    <dgm:cxn modelId="{B823D8F7-28EA-4F43-B805-3148D574263C}" srcId="{BB7A0048-4650-41D1-8F9B-1E85A7CBDFA9}" destId="{BDBE0B3D-1949-4790-8BD4-7B8F94A6186F}" srcOrd="1" destOrd="0" parTransId="{F9A1CA1D-B6CF-40D3-AC71-7219100FEB97}" sibTransId="{585425F4-49D1-4516-8188-178D1E40FFA6}"/>
    <dgm:cxn modelId="{F9ED42AE-2B2A-434F-90B4-08CE3E17A79F}" type="presParOf" srcId="{9BD18947-787D-40EA-B962-169BE2CEC4D0}" destId="{04E8EC57-13CA-40F5-8462-6F908E3A45BF}" srcOrd="0" destOrd="0" presId="urn:microsoft.com/office/officeart/2005/8/layout/list1"/>
    <dgm:cxn modelId="{D558D8B5-C2C1-42DA-9FC4-5FD829EDF793}" type="presParOf" srcId="{04E8EC57-13CA-40F5-8462-6F908E3A45BF}" destId="{F526D579-A0B6-497F-A9C1-3C100ABB7B4F}" srcOrd="0" destOrd="0" presId="urn:microsoft.com/office/officeart/2005/8/layout/list1"/>
    <dgm:cxn modelId="{C20FC1A7-E56B-48CA-A025-0843C42ADDD1}" type="presParOf" srcId="{04E8EC57-13CA-40F5-8462-6F908E3A45BF}" destId="{582E3825-C8C4-4537-9B03-8E84F4B06C02}" srcOrd="1" destOrd="0" presId="urn:microsoft.com/office/officeart/2005/8/layout/list1"/>
    <dgm:cxn modelId="{9D12C370-4D02-491D-AD8A-18CD9AEB3C49}" type="presParOf" srcId="{9BD18947-787D-40EA-B962-169BE2CEC4D0}" destId="{3CB9CE52-2BED-4BDB-B824-EBABC047A94C}" srcOrd="1" destOrd="0" presId="urn:microsoft.com/office/officeart/2005/8/layout/list1"/>
    <dgm:cxn modelId="{28CF09E4-249A-4619-8C4A-F6D1B0A88496}" type="presParOf" srcId="{9BD18947-787D-40EA-B962-169BE2CEC4D0}" destId="{B9E694DF-D8ED-409B-90F9-C94530936015}" srcOrd="2" destOrd="0" presId="urn:microsoft.com/office/officeart/2005/8/layout/list1"/>
    <dgm:cxn modelId="{E1DE19BD-3234-49A0-A5B0-4464C7EE695D}" type="presParOf" srcId="{9BD18947-787D-40EA-B962-169BE2CEC4D0}" destId="{74A8E80A-C8B1-44BF-AD57-26C3EA162ED6}" srcOrd="3" destOrd="0" presId="urn:microsoft.com/office/officeart/2005/8/layout/list1"/>
    <dgm:cxn modelId="{F2BC2FFA-6361-4B89-A563-89E1FD4C5D5B}" type="presParOf" srcId="{9BD18947-787D-40EA-B962-169BE2CEC4D0}" destId="{121D5A59-874F-400E-A904-C38F9E16B921}" srcOrd="4" destOrd="0" presId="urn:microsoft.com/office/officeart/2005/8/layout/list1"/>
    <dgm:cxn modelId="{1D0D9D8E-57C6-4C10-BB89-3A9CA9673E65}" type="presParOf" srcId="{121D5A59-874F-400E-A904-C38F9E16B921}" destId="{F2EBD67E-280B-468F-BE3C-3E10C3C812E1}" srcOrd="0" destOrd="0" presId="urn:microsoft.com/office/officeart/2005/8/layout/list1"/>
    <dgm:cxn modelId="{41206CE8-BDC9-44C8-8729-F7B3DA10591A}" type="presParOf" srcId="{121D5A59-874F-400E-A904-C38F9E16B921}" destId="{4FE180DE-8D50-48A2-8FC8-64DC4C97602B}" srcOrd="1" destOrd="0" presId="urn:microsoft.com/office/officeart/2005/8/layout/list1"/>
    <dgm:cxn modelId="{358E3765-0148-407F-B513-1AC2654A24DF}" type="presParOf" srcId="{9BD18947-787D-40EA-B962-169BE2CEC4D0}" destId="{61B48FB2-5B2B-4A18-AE8B-9FCC9EF8A1EB}" srcOrd="5" destOrd="0" presId="urn:microsoft.com/office/officeart/2005/8/layout/list1"/>
    <dgm:cxn modelId="{DAFE3016-B677-48A0-800B-A90664591B52}" type="presParOf" srcId="{9BD18947-787D-40EA-B962-169BE2CEC4D0}" destId="{C355603D-6243-4382-84D9-6839561DC565}" srcOrd="6" destOrd="0" presId="urn:microsoft.com/office/officeart/2005/8/layout/list1"/>
    <dgm:cxn modelId="{7D5F2415-E3A1-4914-BD2C-7AE60DC55A87}" type="presParOf" srcId="{9BD18947-787D-40EA-B962-169BE2CEC4D0}" destId="{5D655A37-AD3F-4690-91DB-1D364AF14832}" srcOrd="7" destOrd="0" presId="urn:microsoft.com/office/officeart/2005/8/layout/list1"/>
    <dgm:cxn modelId="{52AED847-EBDF-4A12-BD03-D477A663AD9E}" type="presParOf" srcId="{9BD18947-787D-40EA-B962-169BE2CEC4D0}" destId="{90E2DE76-4F8B-466A-BCCB-F788ECE09A68}" srcOrd="8" destOrd="0" presId="urn:microsoft.com/office/officeart/2005/8/layout/list1"/>
    <dgm:cxn modelId="{730D12C9-C45E-4386-B785-37669D916C3E}" type="presParOf" srcId="{90E2DE76-4F8B-466A-BCCB-F788ECE09A68}" destId="{A5E9EE61-C48A-4ABB-9F90-8544E391CAF1}" srcOrd="0" destOrd="0" presId="urn:microsoft.com/office/officeart/2005/8/layout/list1"/>
    <dgm:cxn modelId="{D0511AB0-D62F-4969-A141-C3A2E54D556B}" type="presParOf" srcId="{90E2DE76-4F8B-466A-BCCB-F788ECE09A68}" destId="{2F72E735-8FC7-4E3D-B478-F874444C73D8}" srcOrd="1" destOrd="0" presId="urn:microsoft.com/office/officeart/2005/8/layout/list1"/>
    <dgm:cxn modelId="{25A1D2EE-A161-465C-A5BA-61D3C6581526}" type="presParOf" srcId="{9BD18947-787D-40EA-B962-169BE2CEC4D0}" destId="{52DCCDA3-85E0-4AD4-AA68-34EC5ADFC880}" srcOrd="9" destOrd="0" presId="urn:microsoft.com/office/officeart/2005/8/layout/list1"/>
    <dgm:cxn modelId="{391BB6AE-32F6-466A-AAE4-A3FCC19954F5}" type="presParOf" srcId="{9BD18947-787D-40EA-B962-169BE2CEC4D0}" destId="{E0383441-A3DA-49D2-9456-38B644794BC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E1079-5FA3-416A-8583-BEF210FD1DB2}"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IN"/>
        </a:p>
      </dgm:t>
    </dgm:pt>
    <dgm:pt modelId="{22215EF0-3DC3-4F71-8DFD-F363AFF50EAF}">
      <dgm:prSet phldrT="[Text]" custT="1"/>
      <dgm:spPr>
        <a:solidFill>
          <a:schemeClr val="bg1">
            <a:lumMod val="85000"/>
            <a:lumOff val="15000"/>
            <a:alpha val="90000"/>
          </a:schemeClr>
        </a:solidFill>
      </dgm:spPr>
      <dgm:t>
        <a:bodyPr/>
        <a:lstStyle/>
        <a:p>
          <a:pPr>
            <a:buNone/>
          </a:pPr>
          <a:r>
            <a:rPr lang="en-US" sz="1800" dirty="0"/>
            <a:t>	</a:t>
          </a:r>
          <a:r>
            <a:rPr lang="en-US" sz="1600" dirty="0">
              <a:solidFill>
                <a:schemeClr val="tx1"/>
              </a:solidFill>
            </a:rPr>
            <a:t>Phosphate donor </a:t>
          </a:r>
          <a:r>
            <a:rPr lang="en-US" sz="1600" i="0" dirty="0">
              <a:solidFill>
                <a:schemeClr val="tx1">
                  <a:lumMod val="75000"/>
                </a:schemeClr>
              </a:solidFill>
            </a:rPr>
            <a:t>NTP</a:t>
          </a:r>
          <a:r>
            <a:rPr lang="en-US" sz="1600" i="0" baseline="-25000" dirty="0">
              <a:solidFill>
                <a:schemeClr val="tx1">
                  <a:lumMod val="75000"/>
                </a:schemeClr>
              </a:solidFill>
            </a:rPr>
            <a:t>(d)</a:t>
          </a:r>
          <a:r>
            <a:rPr lang="en-US" sz="1600" dirty="0">
              <a:solidFill>
                <a:schemeClr val="tx1"/>
              </a:solidFill>
            </a:rPr>
            <a:t> binds with </a:t>
          </a:r>
          <a:r>
            <a:rPr lang="en-US" sz="1600" dirty="0">
              <a:solidFill>
                <a:schemeClr val="accent1"/>
              </a:solidFill>
            </a:rPr>
            <a:t>NDPK</a:t>
          </a:r>
          <a:r>
            <a:rPr lang="en-US" sz="1600" dirty="0">
              <a:solidFill>
                <a:schemeClr val="tx1"/>
              </a:solidFill>
            </a:rPr>
            <a:t> and transfers γ-phosphate to histidine residue of the enzyme resulting in high energy </a:t>
          </a:r>
          <a:r>
            <a:rPr lang="en-US" sz="1600" dirty="0">
              <a:solidFill>
                <a:schemeClr val="tx2"/>
              </a:solidFill>
            </a:rPr>
            <a:t>NDPK-His-P </a:t>
          </a:r>
          <a:r>
            <a:rPr lang="en-US" sz="1600" dirty="0">
              <a:solidFill>
                <a:schemeClr val="tx1"/>
              </a:solidFill>
            </a:rPr>
            <a:t>phosphoenzyme intermediate.</a:t>
          </a:r>
          <a:endParaRPr lang="en-IN" sz="1800" dirty="0">
            <a:solidFill>
              <a:schemeClr val="tx1"/>
            </a:solidFill>
          </a:endParaRPr>
        </a:p>
      </dgm:t>
    </dgm:pt>
    <dgm:pt modelId="{5E4C1866-A3D0-4F48-986F-3AB5ACFB2C95}" type="parTrans" cxnId="{0EEC235B-0786-417B-BB31-728D0579DE50}">
      <dgm:prSet/>
      <dgm:spPr/>
      <dgm:t>
        <a:bodyPr/>
        <a:lstStyle/>
        <a:p>
          <a:endParaRPr lang="en-IN"/>
        </a:p>
      </dgm:t>
    </dgm:pt>
    <dgm:pt modelId="{A5B32123-C981-4C17-9FEF-99067ABBAFCB}" type="sibTrans" cxnId="{0EEC235B-0786-417B-BB31-728D0579DE50}">
      <dgm:prSet/>
      <dgm:spPr/>
      <dgm:t>
        <a:bodyPr/>
        <a:lstStyle/>
        <a:p>
          <a:endParaRPr lang="en-IN"/>
        </a:p>
      </dgm:t>
    </dgm:pt>
    <dgm:pt modelId="{7DC99A4E-1E41-483D-B29E-C21B15416A65}">
      <dgm:prSet phldrT="[Text]" custT="1"/>
      <dgm:spPr>
        <a:solidFill>
          <a:schemeClr val="bg1">
            <a:lumMod val="85000"/>
            <a:lumOff val="15000"/>
            <a:alpha val="90000"/>
          </a:schemeClr>
        </a:solidFill>
      </dgm:spPr>
      <dgm:t>
        <a:bodyPr/>
        <a:lstStyle/>
        <a:p>
          <a:pPr>
            <a:buNone/>
          </a:pPr>
          <a:r>
            <a:rPr lang="en-US" sz="1800" dirty="0"/>
            <a:t>	</a:t>
          </a:r>
          <a:r>
            <a:rPr lang="en-US" sz="1600" dirty="0">
              <a:solidFill>
                <a:schemeClr val="tx1">
                  <a:lumMod val="85000"/>
                </a:schemeClr>
              </a:solidFill>
            </a:rPr>
            <a:t>NDP</a:t>
          </a:r>
          <a:r>
            <a:rPr lang="en-US" sz="1600" baseline="-25000" dirty="0">
              <a:solidFill>
                <a:schemeClr val="tx1">
                  <a:lumMod val="85000"/>
                </a:schemeClr>
              </a:solidFill>
            </a:rPr>
            <a:t>(d)</a:t>
          </a:r>
          <a:r>
            <a:rPr lang="en-US" sz="1600" dirty="0">
              <a:solidFill>
                <a:schemeClr val="tx1"/>
              </a:solidFill>
            </a:rPr>
            <a:t> detaches from the enzyme which triggers conformational change that facilitates the binding of substrate </a:t>
          </a:r>
          <a:r>
            <a:rPr lang="en-US" sz="1600" dirty="0">
              <a:solidFill>
                <a:schemeClr val="tx2">
                  <a:lumMod val="75000"/>
                </a:schemeClr>
              </a:solidFill>
            </a:rPr>
            <a:t>NDP</a:t>
          </a:r>
          <a:r>
            <a:rPr lang="en-US" sz="1600" baseline="-25000" dirty="0">
              <a:solidFill>
                <a:schemeClr val="tx2">
                  <a:lumMod val="75000"/>
                </a:schemeClr>
              </a:solidFill>
            </a:rPr>
            <a:t>(s)</a:t>
          </a:r>
          <a:r>
            <a:rPr lang="en-US" sz="1600" dirty="0">
              <a:solidFill>
                <a:schemeClr val="tx2">
                  <a:lumMod val="75000"/>
                </a:schemeClr>
              </a:solidFill>
            </a:rPr>
            <a:t> (or dNDP</a:t>
          </a:r>
          <a:r>
            <a:rPr lang="en-US" sz="1600" baseline="-25000" dirty="0">
              <a:solidFill>
                <a:schemeClr val="tx2">
                  <a:lumMod val="75000"/>
                </a:schemeClr>
              </a:solidFill>
            </a:rPr>
            <a:t>(s)</a:t>
          </a:r>
          <a:r>
            <a:rPr lang="en-US" sz="1600" dirty="0">
              <a:solidFill>
                <a:schemeClr val="tx2">
                  <a:lumMod val="75000"/>
                </a:schemeClr>
              </a:solidFill>
            </a:rPr>
            <a:t>)</a:t>
          </a:r>
          <a:r>
            <a:rPr lang="en-US" sz="1600" dirty="0">
              <a:solidFill>
                <a:schemeClr val="tx1"/>
              </a:solidFill>
            </a:rPr>
            <a:t> to the phosphoenzyme intermediate.</a:t>
          </a:r>
          <a:endParaRPr lang="en-IN" sz="1800" dirty="0">
            <a:solidFill>
              <a:schemeClr val="tx1"/>
            </a:solidFill>
          </a:endParaRPr>
        </a:p>
      </dgm:t>
    </dgm:pt>
    <dgm:pt modelId="{95B39267-686F-424C-8912-3DFF5A2DEE29}" type="parTrans" cxnId="{DDAC0FB3-75CD-4030-A92E-ED128463D8CB}">
      <dgm:prSet/>
      <dgm:spPr/>
      <dgm:t>
        <a:bodyPr/>
        <a:lstStyle/>
        <a:p>
          <a:endParaRPr lang="en-IN"/>
        </a:p>
      </dgm:t>
    </dgm:pt>
    <dgm:pt modelId="{3B55C508-ADDB-47FB-9826-7A41207A24AC}" type="sibTrans" cxnId="{DDAC0FB3-75CD-4030-A92E-ED128463D8CB}">
      <dgm:prSet/>
      <dgm:spPr/>
      <dgm:t>
        <a:bodyPr/>
        <a:lstStyle/>
        <a:p>
          <a:endParaRPr lang="en-IN"/>
        </a:p>
      </dgm:t>
    </dgm:pt>
    <dgm:pt modelId="{2849A84A-2F55-4A56-83E9-7226F3F79FE2}">
      <dgm:prSet phldrT="[Text]" custT="1"/>
      <dgm:spPr>
        <a:solidFill>
          <a:schemeClr val="bg1">
            <a:lumMod val="85000"/>
            <a:lumOff val="15000"/>
            <a:alpha val="90000"/>
          </a:schemeClr>
        </a:solidFill>
      </dgm:spPr>
      <dgm:t>
        <a:bodyPr/>
        <a:lstStyle/>
        <a:p>
          <a:pPr>
            <a:buNone/>
          </a:pPr>
          <a:r>
            <a:rPr lang="en-US" sz="1800" dirty="0"/>
            <a:t>	</a:t>
          </a:r>
          <a:r>
            <a:rPr lang="en-US" sz="1600" dirty="0">
              <a:solidFill>
                <a:schemeClr val="tx1"/>
              </a:solidFill>
            </a:rPr>
            <a:t>Transfer of phosphoryl group from </a:t>
          </a:r>
          <a:r>
            <a:rPr lang="en-US" sz="1600" dirty="0">
              <a:solidFill>
                <a:schemeClr val="tx2"/>
              </a:solidFill>
            </a:rPr>
            <a:t>NDPK-His-P</a:t>
          </a:r>
          <a:r>
            <a:rPr lang="en-US" sz="1600" dirty="0">
              <a:solidFill>
                <a:schemeClr val="tx1"/>
              </a:solidFill>
            </a:rPr>
            <a:t> to the </a:t>
          </a:r>
          <a:r>
            <a:rPr lang="en-US" sz="1600" dirty="0">
              <a:solidFill>
                <a:schemeClr val="tx2">
                  <a:lumMod val="75000"/>
                </a:schemeClr>
              </a:solidFill>
            </a:rPr>
            <a:t>NDP</a:t>
          </a:r>
          <a:r>
            <a:rPr lang="en-US" sz="1600" baseline="-25000" dirty="0">
              <a:solidFill>
                <a:schemeClr val="tx2">
                  <a:lumMod val="75000"/>
                </a:schemeClr>
              </a:solidFill>
            </a:rPr>
            <a:t>(s)</a:t>
          </a:r>
          <a:r>
            <a:rPr lang="en-US" sz="1600" dirty="0">
              <a:solidFill>
                <a:schemeClr val="tx2">
                  <a:lumMod val="75000"/>
                </a:schemeClr>
              </a:solidFill>
            </a:rPr>
            <a:t> (or dNDP</a:t>
          </a:r>
          <a:r>
            <a:rPr lang="en-US" sz="1600" baseline="-25000" dirty="0">
              <a:solidFill>
                <a:schemeClr val="tx2">
                  <a:lumMod val="75000"/>
                </a:schemeClr>
              </a:solidFill>
            </a:rPr>
            <a:t>(s)</a:t>
          </a:r>
          <a:r>
            <a:rPr lang="en-US" sz="1600" dirty="0">
              <a:solidFill>
                <a:schemeClr val="tx2">
                  <a:lumMod val="75000"/>
                </a:schemeClr>
              </a:solidFill>
            </a:rPr>
            <a:t>)</a:t>
          </a:r>
          <a:r>
            <a:rPr lang="en-US" sz="1600" dirty="0">
              <a:solidFill>
                <a:schemeClr val="tx1"/>
              </a:solidFill>
            </a:rPr>
            <a:t> results in product </a:t>
          </a:r>
          <a:r>
            <a:rPr lang="en-US" sz="1600" dirty="0">
              <a:solidFill>
                <a:schemeClr val="accent4">
                  <a:lumMod val="40000"/>
                  <a:lumOff val="60000"/>
                </a:schemeClr>
              </a:solidFill>
            </a:rPr>
            <a:t>NTP</a:t>
          </a:r>
          <a:r>
            <a:rPr lang="en-US" sz="1600" baseline="-25000" dirty="0">
              <a:solidFill>
                <a:schemeClr val="accent4">
                  <a:lumMod val="40000"/>
                  <a:lumOff val="60000"/>
                </a:schemeClr>
              </a:solidFill>
            </a:rPr>
            <a:t>(s)</a:t>
          </a:r>
          <a:r>
            <a:rPr lang="en-US" sz="1600" dirty="0">
              <a:solidFill>
                <a:schemeClr val="accent4">
                  <a:lumMod val="40000"/>
                  <a:lumOff val="60000"/>
                </a:schemeClr>
              </a:solidFill>
            </a:rPr>
            <a:t> (or dNTP</a:t>
          </a:r>
          <a:r>
            <a:rPr lang="en-US" sz="1600" baseline="-25000" dirty="0">
              <a:solidFill>
                <a:schemeClr val="accent4">
                  <a:lumMod val="40000"/>
                  <a:lumOff val="60000"/>
                </a:schemeClr>
              </a:solidFill>
            </a:rPr>
            <a:t>(s)</a:t>
          </a:r>
          <a:r>
            <a:rPr lang="en-US" sz="1600" dirty="0">
              <a:solidFill>
                <a:schemeClr val="accent4">
                  <a:lumMod val="40000"/>
                  <a:lumOff val="60000"/>
                </a:schemeClr>
              </a:solidFill>
            </a:rPr>
            <a:t>)</a:t>
          </a:r>
          <a:endParaRPr lang="en-IN" sz="1800" dirty="0">
            <a:solidFill>
              <a:schemeClr val="tx1"/>
            </a:solidFill>
          </a:endParaRPr>
        </a:p>
      </dgm:t>
    </dgm:pt>
    <dgm:pt modelId="{E6CA8328-2819-4F49-B068-FF4182B98D8C}" type="parTrans" cxnId="{A9B585D0-885E-4F29-B953-75F3D37DFA14}">
      <dgm:prSet/>
      <dgm:spPr/>
      <dgm:t>
        <a:bodyPr/>
        <a:lstStyle/>
        <a:p>
          <a:endParaRPr lang="en-IN"/>
        </a:p>
      </dgm:t>
    </dgm:pt>
    <dgm:pt modelId="{0105C553-C233-454C-AF33-19C4380132A5}" type="sibTrans" cxnId="{A9B585D0-885E-4F29-B953-75F3D37DFA14}">
      <dgm:prSet/>
      <dgm:spPr/>
      <dgm:t>
        <a:bodyPr/>
        <a:lstStyle/>
        <a:p>
          <a:endParaRPr lang="en-IN"/>
        </a:p>
      </dgm:t>
    </dgm:pt>
    <dgm:pt modelId="{98C347B0-A526-47F7-B879-E7ED0B5AA588}">
      <dgm:prSet phldrT="[Text]" custT="1"/>
      <dgm:spPr>
        <a:solidFill>
          <a:schemeClr val="bg1">
            <a:lumMod val="85000"/>
            <a:lumOff val="15000"/>
            <a:alpha val="90000"/>
          </a:schemeClr>
        </a:solidFill>
      </dgm:spPr>
      <dgm:t>
        <a:bodyPr/>
        <a:lstStyle/>
        <a:p>
          <a:pPr>
            <a:buNone/>
          </a:pPr>
          <a:r>
            <a:rPr lang="en-US" sz="2200" dirty="0"/>
            <a:t>	</a:t>
          </a:r>
          <a:r>
            <a:rPr lang="en-US" sz="1600" dirty="0">
              <a:solidFill>
                <a:schemeClr val="tx1"/>
              </a:solidFill>
            </a:rPr>
            <a:t>Product is released, resulting in enzyme back to its initial open conformation.</a:t>
          </a:r>
          <a:endParaRPr lang="en-IN" sz="2200" dirty="0">
            <a:solidFill>
              <a:schemeClr val="tx1"/>
            </a:solidFill>
          </a:endParaRPr>
        </a:p>
      </dgm:t>
    </dgm:pt>
    <dgm:pt modelId="{39301606-AB94-46E9-8820-BF339067B850}" type="parTrans" cxnId="{6ADA985F-4AB3-4C43-947B-3AAD18D2997F}">
      <dgm:prSet/>
      <dgm:spPr/>
      <dgm:t>
        <a:bodyPr/>
        <a:lstStyle/>
        <a:p>
          <a:endParaRPr lang="en-IN"/>
        </a:p>
      </dgm:t>
    </dgm:pt>
    <dgm:pt modelId="{AC767FEC-499B-4644-A63A-8DD8A29CEE23}" type="sibTrans" cxnId="{6ADA985F-4AB3-4C43-947B-3AAD18D2997F}">
      <dgm:prSet/>
      <dgm:spPr/>
      <dgm:t>
        <a:bodyPr/>
        <a:lstStyle/>
        <a:p>
          <a:endParaRPr lang="en-IN"/>
        </a:p>
      </dgm:t>
    </dgm:pt>
    <dgm:pt modelId="{616C80DF-96CC-48A6-B433-3F62444B63D3}">
      <dgm:prSet phldrT="[Text]"/>
      <dgm:spPr/>
      <dgm:t>
        <a:bodyPr/>
        <a:lstStyle/>
        <a:p>
          <a:endParaRPr lang="en-IN" dirty="0"/>
        </a:p>
      </dgm:t>
    </dgm:pt>
    <dgm:pt modelId="{42263EE5-910B-4A8E-8DEF-2A58D76F039C}" type="parTrans" cxnId="{31FFE732-7246-44BE-8774-BFDFFD0E956F}">
      <dgm:prSet/>
      <dgm:spPr/>
      <dgm:t>
        <a:bodyPr/>
        <a:lstStyle/>
        <a:p>
          <a:endParaRPr lang="en-IN"/>
        </a:p>
      </dgm:t>
    </dgm:pt>
    <dgm:pt modelId="{BA663DBA-A00C-470C-8921-0D477140DA02}" type="sibTrans" cxnId="{31FFE732-7246-44BE-8774-BFDFFD0E956F}">
      <dgm:prSet/>
      <dgm:spPr/>
      <dgm:t>
        <a:bodyPr/>
        <a:lstStyle/>
        <a:p>
          <a:endParaRPr lang="en-IN"/>
        </a:p>
      </dgm:t>
    </dgm:pt>
    <dgm:pt modelId="{1A7F78A0-C218-485C-B99B-41D438F2CE04}">
      <dgm:prSet phldrT="[Text]"/>
      <dgm:spPr/>
      <dgm:t>
        <a:bodyPr/>
        <a:lstStyle/>
        <a:p>
          <a:pPr>
            <a:buNone/>
          </a:pPr>
          <a:endParaRPr lang="en-IN" dirty="0"/>
        </a:p>
      </dgm:t>
    </dgm:pt>
    <dgm:pt modelId="{3BBAAC9A-FC68-417B-858F-0E338E7B22D0}" type="parTrans" cxnId="{A2D6AB0B-676F-47A1-91D8-EA4328766735}">
      <dgm:prSet/>
      <dgm:spPr/>
      <dgm:t>
        <a:bodyPr/>
        <a:lstStyle/>
        <a:p>
          <a:endParaRPr lang="en-IN"/>
        </a:p>
      </dgm:t>
    </dgm:pt>
    <dgm:pt modelId="{C1CD42C2-72D4-425E-B088-1243E1858979}" type="sibTrans" cxnId="{A2D6AB0B-676F-47A1-91D8-EA4328766735}">
      <dgm:prSet/>
      <dgm:spPr/>
      <dgm:t>
        <a:bodyPr/>
        <a:lstStyle/>
        <a:p>
          <a:endParaRPr lang="en-IN"/>
        </a:p>
      </dgm:t>
    </dgm:pt>
    <dgm:pt modelId="{9CF6D191-046C-40C9-B48D-7B66BA1E4EE9}">
      <dgm:prSet phldrT="[Text]"/>
      <dgm:spPr/>
      <dgm:t>
        <a:bodyPr/>
        <a:lstStyle/>
        <a:p>
          <a:endParaRPr lang="en-IN" dirty="0"/>
        </a:p>
      </dgm:t>
    </dgm:pt>
    <dgm:pt modelId="{4284FBEC-9F93-4C3D-8093-CA923C94D73F}" type="parTrans" cxnId="{77A3C36E-9940-4A94-9C0E-421784D01200}">
      <dgm:prSet/>
      <dgm:spPr/>
      <dgm:t>
        <a:bodyPr/>
        <a:lstStyle/>
        <a:p>
          <a:endParaRPr lang="en-IN"/>
        </a:p>
      </dgm:t>
    </dgm:pt>
    <dgm:pt modelId="{4D1A161D-ED6A-4614-8B73-783A083B53AE}" type="sibTrans" cxnId="{77A3C36E-9940-4A94-9C0E-421784D01200}">
      <dgm:prSet/>
      <dgm:spPr/>
      <dgm:t>
        <a:bodyPr/>
        <a:lstStyle/>
        <a:p>
          <a:endParaRPr lang="en-IN"/>
        </a:p>
      </dgm:t>
    </dgm:pt>
    <dgm:pt modelId="{D0C2C150-ACFB-4E20-8C97-2B6D9562B6C5}">
      <dgm:prSet phldrT="[Text]"/>
      <dgm:spPr/>
      <dgm:t>
        <a:bodyPr/>
        <a:lstStyle/>
        <a:p>
          <a:endParaRPr lang="en-IN" dirty="0"/>
        </a:p>
      </dgm:t>
    </dgm:pt>
    <dgm:pt modelId="{579E47B3-1038-4F18-8686-19D2873F9EA2}" type="parTrans" cxnId="{C5C26869-C7CB-47DF-9A34-72EAE1EDC72B}">
      <dgm:prSet/>
      <dgm:spPr/>
      <dgm:t>
        <a:bodyPr/>
        <a:lstStyle/>
        <a:p>
          <a:endParaRPr lang="en-IN"/>
        </a:p>
      </dgm:t>
    </dgm:pt>
    <dgm:pt modelId="{004F4A7B-11E2-4433-A823-1E0DB75B6DE1}" type="sibTrans" cxnId="{C5C26869-C7CB-47DF-9A34-72EAE1EDC72B}">
      <dgm:prSet/>
      <dgm:spPr/>
      <dgm:t>
        <a:bodyPr/>
        <a:lstStyle/>
        <a:p>
          <a:endParaRPr lang="en-IN"/>
        </a:p>
      </dgm:t>
    </dgm:pt>
    <dgm:pt modelId="{4E739EA3-7826-4535-9310-254B0610F742}" type="pres">
      <dgm:prSet presAssocID="{A08E1079-5FA3-416A-8583-BEF210FD1DB2}" presName="linearFlow" presStyleCnt="0">
        <dgm:presLayoutVars>
          <dgm:dir/>
          <dgm:animLvl val="lvl"/>
          <dgm:resizeHandles val="exact"/>
        </dgm:presLayoutVars>
      </dgm:prSet>
      <dgm:spPr/>
    </dgm:pt>
    <dgm:pt modelId="{38CDFD08-8A19-457A-BF8C-48A1441445BC}" type="pres">
      <dgm:prSet presAssocID="{616C80DF-96CC-48A6-B433-3F62444B63D3}" presName="composite" presStyleCnt="0"/>
      <dgm:spPr/>
    </dgm:pt>
    <dgm:pt modelId="{5D812A30-4B5F-4C95-B307-52330ACE6FA1}" type="pres">
      <dgm:prSet presAssocID="{616C80DF-96CC-48A6-B433-3F62444B63D3}" presName="parentText" presStyleLbl="alignNode1" presStyleIdx="0" presStyleCnt="4">
        <dgm:presLayoutVars>
          <dgm:chMax val="1"/>
          <dgm:bulletEnabled val="1"/>
        </dgm:presLayoutVars>
      </dgm:prSet>
      <dgm:spPr/>
    </dgm:pt>
    <dgm:pt modelId="{B6C7F107-B85B-4B8D-9698-83BDC55B8D6B}" type="pres">
      <dgm:prSet presAssocID="{616C80DF-96CC-48A6-B433-3F62444B63D3}" presName="descendantText" presStyleLbl="alignAcc1" presStyleIdx="0" presStyleCnt="4" custScaleY="111980" custLinFactNeighborX="0" custLinFactNeighborY="4016">
        <dgm:presLayoutVars>
          <dgm:bulletEnabled val="1"/>
        </dgm:presLayoutVars>
      </dgm:prSet>
      <dgm:spPr/>
    </dgm:pt>
    <dgm:pt modelId="{63C73098-8D32-4EF2-BBC3-FC4BB91CF362}" type="pres">
      <dgm:prSet presAssocID="{BA663DBA-A00C-470C-8921-0D477140DA02}" presName="sp" presStyleCnt="0"/>
      <dgm:spPr/>
    </dgm:pt>
    <dgm:pt modelId="{3127B93D-96A5-4F7A-8491-D547EC4644BD}" type="pres">
      <dgm:prSet presAssocID="{1A7F78A0-C218-485C-B99B-41D438F2CE04}" presName="composite" presStyleCnt="0"/>
      <dgm:spPr/>
    </dgm:pt>
    <dgm:pt modelId="{0A50FF70-A61C-4F9B-B53B-633751DD75BA}" type="pres">
      <dgm:prSet presAssocID="{1A7F78A0-C218-485C-B99B-41D438F2CE04}" presName="parentText" presStyleLbl="alignNode1" presStyleIdx="1" presStyleCnt="4">
        <dgm:presLayoutVars>
          <dgm:chMax val="1"/>
          <dgm:bulletEnabled val="1"/>
        </dgm:presLayoutVars>
      </dgm:prSet>
      <dgm:spPr/>
    </dgm:pt>
    <dgm:pt modelId="{0E4D9BF8-9389-491E-AC51-0BED933BB7D6}" type="pres">
      <dgm:prSet presAssocID="{1A7F78A0-C218-485C-B99B-41D438F2CE04}" presName="descendantText" presStyleLbl="alignAcc1" presStyleIdx="1" presStyleCnt="4" custScaleY="130284" custLinFactNeighborX="0" custLinFactNeighborY="-5362">
        <dgm:presLayoutVars>
          <dgm:bulletEnabled val="1"/>
        </dgm:presLayoutVars>
      </dgm:prSet>
      <dgm:spPr/>
    </dgm:pt>
    <dgm:pt modelId="{0CF24171-68A7-4BA1-A06F-65B5F4F688AB}" type="pres">
      <dgm:prSet presAssocID="{C1CD42C2-72D4-425E-B088-1243E1858979}" presName="sp" presStyleCnt="0"/>
      <dgm:spPr/>
    </dgm:pt>
    <dgm:pt modelId="{301EFD6D-876D-4530-985E-02BF6B6F0C41}" type="pres">
      <dgm:prSet presAssocID="{9CF6D191-046C-40C9-B48D-7B66BA1E4EE9}" presName="composite" presStyleCnt="0"/>
      <dgm:spPr/>
    </dgm:pt>
    <dgm:pt modelId="{B20DF820-42FF-49F8-A2C3-3D1EF257EACE}" type="pres">
      <dgm:prSet presAssocID="{9CF6D191-046C-40C9-B48D-7B66BA1E4EE9}" presName="parentText" presStyleLbl="alignNode1" presStyleIdx="2" presStyleCnt="4">
        <dgm:presLayoutVars>
          <dgm:chMax val="1"/>
          <dgm:bulletEnabled val="1"/>
        </dgm:presLayoutVars>
      </dgm:prSet>
      <dgm:spPr/>
    </dgm:pt>
    <dgm:pt modelId="{5E9A30BC-CA07-4275-9F04-EE1BAC439F64}" type="pres">
      <dgm:prSet presAssocID="{9CF6D191-046C-40C9-B48D-7B66BA1E4EE9}" presName="descendantText" presStyleLbl="alignAcc1" presStyleIdx="2" presStyleCnt="4" custLinFactNeighborX="0">
        <dgm:presLayoutVars>
          <dgm:bulletEnabled val="1"/>
        </dgm:presLayoutVars>
      </dgm:prSet>
      <dgm:spPr/>
    </dgm:pt>
    <dgm:pt modelId="{8FAEAD8C-C3E7-46D2-B1A2-1F271194F521}" type="pres">
      <dgm:prSet presAssocID="{4D1A161D-ED6A-4614-8B73-783A083B53AE}" presName="sp" presStyleCnt="0"/>
      <dgm:spPr/>
    </dgm:pt>
    <dgm:pt modelId="{D6952BFF-6A69-490E-B30F-1CBC40E29C44}" type="pres">
      <dgm:prSet presAssocID="{D0C2C150-ACFB-4E20-8C97-2B6D9562B6C5}" presName="composite" presStyleCnt="0"/>
      <dgm:spPr/>
    </dgm:pt>
    <dgm:pt modelId="{C4423C17-014E-4BFF-8EFB-30EEB9D9A648}" type="pres">
      <dgm:prSet presAssocID="{D0C2C150-ACFB-4E20-8C97-2B6D9562B6C5}" presName="parentText" presStyleLbl="alignNode1" presStyleIdx="3" presStyleCnt="4" custLinFactNeighborY="12999">
        <dgm:presLayoutVars>
          <dgm:chMax val="1"/>
          <dgm:bulletEnabled val="1"/>
        </dgm:presLayoutVars>
      </dgm:prSet>
      <dgm:spPr/>
    </dgm:pt>
    <dgm:pt modelId="{0CBF096D-C627-493A-A023-075EDE238B98}" type="pres">
      <dgm:prSet presAssocID="{D0C2C150-ACFB-4E20-8C97-2B6D9562B6C5}" presName="descendantText" presStyleLbl="alignAcc1" presStyleIdx="3" presStyleCnt="4" custLinFactNeighborY="0">
        <dgm:presLayoutVars>
          <dgm:bulletEnabled val="1"/>
        </dgm:presLayoutVars>
      </dgm:prSet>
      <dgm:spPr/>
    </dgm:pt>
  </dgm:ptLst>
  <dgm:cxnLst>
    <dgm:cxn modelId="{17B54B03-3FB7-48AD-941E-34CB65F7E123}" type="presOf" srcId="{D0C2C150-ACFB-4E20-8C97-2B6D9562B6C5}" destId="{C4423C17-014E-4BFF-8EFB-30EEB9D9A648}" srcOrd="0" destOrd="0" presId="urn:microsoft.com/office/officeart/2005/8/layout/chevron2"/>
    <dgm:cxn modelId="{A2D6AB0B-676F-47A1-91D8-EA4328766735}" srcId="{A08E1079-5FA3-416A-8583-BEF210FD1DB2}" destId="{1A7F78A0-C218-485C-B99B-41D438F2CE04}" srcOrd="1" destOrd="0" parTransId="{3BBAAC9A-FC68-417B-858F-0E338E7B22D0}" sibTransId="{C1CD42C2-72D4-425E-B088-1243E1858979}"/>
    <dgm:cxn modelId="{22F85B19-7F40-4871-811A-952F4EC1F607}" type="presOf" srcId="{616C80DF-96CC-48A6-B433-3F62444B63D3}" destId="{5D812A30-4B5F-4C95-B307-52330ACE6FA1}" srcOrd="0" destOrd="0" presId="urn:microsoft.com/office/officeart/2005/8/layout/chevron2"/>
    <dgm:cxn modelId="{8CCDEE1F-E7E6-4DD5-A0F6-AF3512989EF1}" type="presOf" srcId="{2849A84A-2F55-4A56-83E9-7226F3F79FE2}" destId="{5E9A30BC-CA07-4275-9F04-EE1BAC439F64}" srcOrd="0" destOrd="0" presId="urn:microsoft.com/office/officeart/2005/8/layout/chevron2"/>
    <dgm:cxn modelId="{90985729-44D2-4440-B20B-C11BFC68E464}" type="presOf" srcId="{7DC99A4E-1E41-483D-B29E-C21B15416A65}" destId="{0E4D9BF8-9389-491E-AC51-0BED933BB7D6}" srcOrd="0" destOrd="0" presId="urn:microsoft.com/office/officeart/2005/8/layout/chevron2"/>
    <dgm:cxn modelId="{31FFE732-7246-44BE-8774-BFDFFD0E956F}" srcId="{A08E1079-5FA3-416A-8583-BEF210FD1DB2}" destId="{616C80DF-96CC-48A6-B433-3F62444B63D3}" srcOrd="0" destOrd="0" parTransId="{42263EE5-910B-4A8E-8DEF-2A58D76F039C}" sibTransId="{BA663DBA-A00C-470C-8921-0D477140DA02}"/>
    <dgm:cxn modelId="{0EEC235B-0786-417B-BB31-728D0579DE50}" srcId="{616C80DF-96CC-48A6-B433-3F62444B63D3}" destId="{22215EF0-3DC3-4F71-8DFD-F363AFF50EAF}" srcOrd="0" destOrd="0" parTransId="{5E4C1866-A3D0-4F48-986F-3AB5ACFB2C95}" sibTransId="{A5B32123-C981-4C17-9FEF-99067ABBAFCB}"/>
    <dgm:cxn modelId="{6ADA985F-4AB3-4C43-947B-3AAD18D2997F}" srcId="{D0C2C150-ACFB-4E20-8C97-2B6D9562B6C5}" destId="{98C347B0-A526-47F7-B879-E7ED0B5AA588}" srcOrd="0" destOrd="0" parTransId="{39301606-AB94-46E9-8820-BF339067B850}" sibTransId="{AC767FEC-499B-4644-A63A-8DD8A29CEE23}"/>
    <dgm:cxn modelId="{0FBA8646-28B3-4CF6-89B6-52B9A695EE17}" type="presOf" srcId="{98C347B0-A526-47F7-B879-E7ED0B5AA588}" destId="{0CBF096D-C627-493A-A023-075EDE238B98}" srcOrd="0" destOrd="0" presId="urn:microsoft.com/office/officeart/2005/8/layout/chevron2"/>
    <dgm:cxn modelId="{C5C26869-C7CB-47DF-9A34-72EAE1EDC72B}" srcId="{A08E1079-5FA3-416A-8583-BEF210FD1DB2}" destId="{D0C2C150-ACFB-4E20-8C97-2B6D9562B6C5}" srcOrd="3" destOrd="0" parTransId="{579E47B3-1038-4F18-8686-19D2873F9EA2}" sibTransId="{004F4A7B-11E2-4433-A823-1E0DB75B6DE1}"/>
    <dgm:cxn modelId="{77A3C36E-9940-4A94-9C0E-421784D01200}" srcId="{A08E1079-5FA3-416A-8583-BEF210FD1DB2}" destId="{9CF6D191-046C-40C9-B48D-7B66BA1E4EE9}" srcOrd="2" destOrd="0" parTransId="{4284FBEC-9F93-4C3D-8093-CA923C94D73F}" sibTransId="{4D1A161D-ED6A-4614-8B73-783A083B53AE}"/>
    <dgm:cxn modelId="{2AE4615A-0851-4C55-BC8F-78616247EFD5}" type="presOf" srcId="{22215EF0-3DC3-4F71-8DFD-F363AFF50EAF}" destId="{B6C7F107-B85B-4B8D-9698-83BDC55B8D6B}" srcOrd="0" destOrd="0" presId="urn:microsoft.com/office/officeart/2005/8/layout/chevron2"/>
    <dgm:cxn modelId="{E6C8EE9A-F555-4A37-8DC0-BC067ED26825}" type="presOf" srcId="{A08E1079-5FA3-416A-8583-BEF210FD1DB2}" destId="{4E739EA3-7826-4535-9310-254B0610F742}" srcOrd="0" destOrd="0" presId="urn:microsoft.com/office/officeart/2005/8/layout/chevron2"/>
    <dgm:cxn modelId="{DDAC0FB3-75CD-4030-A92E-ED128463D8CB}" srcId="{1A7F78A0-C218-485C-B99B-41D438F2CE04}" destId="{7DC99A4E-1E41-483D-B29E-C21B15416A65}" srcOrd="0" destOrd="0" parTransId="{95B39267-686F-424C-8912-3DFF5A2DEE29}" sibTransId="{3B55C508-ADDB-47FB-9826-7A41207A24AC}"/>
    <dgm:cxn modelId="{A9B585D0-885E-4F29-B953-75F3D37DFA14}" srcId="{9CF6D191-046C-40C9-B48D-7B66BA1E4EE9}" destId="{2849A84A-2F55-4A56-83E9-7226F3F79FE2}" srcOrd="0" destOrd="0" parTransId="{E6CA8328-2819-4F49-B068-FF4182B98D8C}" sibTransId="{0105C553-C233-454C-AF33-19C4380132A5}"/>
    <dgm:cxn modelId="{BFAA31DB-8427-47C5-A903-20C0B9132016}" type="presOf" srcId="{9CF6D191-046C-40C9-B48D-7B66BA1E4EE9}" destId="{B20DF820-42FF-49F8-A2C3-3D1EF257EACE}" srcOrd="0" destOrd="0" presId="urn:microsoft.com/office/officeart/2005/8/layout/chevron2"/>
    <dgm:cxn modelId="{D52A2DEE-15ED-483D-889A-5219FF1A6442}" type="presOf" srcId="{1A7F78A0-C218-485C-B99B-41D438F2CE04}" destId="{0A50FF70-A61C-4F9B-B53B-633751DD75BA}" srcOrd="0" destOrd="0" presId="urn:microsoft.com/office/officeart/2005/8/layout/chevron2"/>
    <dgm:cxn modelId="{F204A560-EC57-46F4-ADE0-CC31993F9353}" type="presParOf" srcId="{4E739EA3-7826-4535-9310-254B0610F742}" destId="{38CDFD08-8A19-457A-BF8C-48A1441445BC}" srcOrd="0" destOrd="0" presId="urn:microsoft.com/office/officeart/2005/8/layout/chevron2"/>
    <dgm:cxn modelId="{123D1D49-5502-4499-BDDE-CFE5D56E0739}" type="presParOf" srcId="{38CDFD08-8A19-457A-BF8C-48A1441445BC}" destId="{5D812A30-4B5F-4C95-B307-52330ACE6FA1}" srcOrd="0" destOrd="0" presId="urn:microsoft.com/office/officeart/2005/8/layout/chevron2"/>
    <dgm:cxn modelId="{026794E0-784F-4FB5-A6E3-665568EEE396}" type="presParOf" srcId="{38CDFD08-8A19-457A-BF8C-48A1441445BC}" destId="{B6C7F107-B85B-4B8D-9698-83BDC55B8D6B}" srcOrd="1" destOrd="0" presId="urn:microsoft.com/office/officeart/2005/8/layout/chevron2"/>
    <dgm:cxn modelId="{AEB69223-F066-421C-B37A-75BB189F4B25}" type="presParOf" srcId="{4E739EA3-7826-4535-9310-254B0610F742}" destId="{63C73098-8D32-4EF2-BBC3-FC4BB91CF362}" srcOrd="1" destOrd="0" presId="urn:microsoft.com/office/officeart/2005/8/layout/chevron2"/>
    <dgm:cxn modelId="{40E4B94E-83A7-4E70-9ED1-3156A11E3C39}" type="presParOf" srcId="{4E739EA3-7826-4535-9310-254B0610F742}" destId="{3127B93D-96A5-4F7A-8491-D547EC4644BD}" srcOrd="2" destOrd="0" presId="urn:microsoft.com/office/officeart/2005/8/layout/chevron2"/>
    <dgm:cxn modelId="{136AFC81-2F55-4C10-912E-75C808119127}" type="presParOf" srcId="{3127B93D-96A5-4F7A-8491-D547EC4644BD}" destId="{0A50FF70-A61C-4F9B-B53B-633751DD75BA}" srcOrd="0" destOrd="0" presId="urn:microsoft.com/office/officeart/2005/8/layout/chevron2"/>
    <dgm:cxn modelId="{4E321A93-FDA6-421B-A7D6-FABFE98670AD}" type="presParOf" srcId="{3127B93D-96A5-4F7A-8491-D547EC4644BD}" destId="{0E4D9BF8-9389-491E-AC51-0BED933BB7D6}" srcOrd="1" destOrd="0" presId="urn:microsoft.com/office/officeart/2005/8/layout/chevron2"/>
    <dgm:cxn modelId="{BA75615B-8843-45A4-93A2-3746FAC53A31}" type="presParOf" srcId="{4E739EA3-7826-4535-9310-254B0610F742}" destId="{0CF24171-68A7-4BA1-A06F-65B5F4F688AB}" srcOrd="3" destOrd="0" presId="urn:microsoft.com/office/officeart/2005/8/layout/chevron2"/>
    <dgm:cxn modelId="{80E92D60-B376-45DC-8926-7762667BCA20}" type="presParOf" srcId="{4E739EA3-7826-4535-9310-254B0610F742}" destId="{301EFD6D-876D-4530-985E-02BF6B6F0C41}" srcOrd="4" destOrd="0" presId="urn:microsoft.com/office/officeart/2005/8/layout/chevron2"/>
    <dgm:cxn modelId="{92D8FC55-C0C8-43B1-A626-2F5E2EDC6DCD}" type="presParOf" srcId="{301EFD6D-876D-4530-985E-02BF6B6F0C41}" destId="{B20DF820-42FF-49F8-A2C3-3D1EF257EACE}" srcOrd="0" destOrd="0" presId="urn:microsoft.com/office/officeart/2005/8/layout/chevron2"/>
    <dgm:cxn modelId="{F6798FF3-06D8-4EFC-BB62-158320F7F735}" type="presParOf" srcId="{301EFD6D-876D-4530-985E-02BF6B6F0C41}" destId="{5E9A30BC-CA07-4275-9F04-EE1BAC439F64}" srcOrd="1" destOrd="0" presId="urn:microsoft.com/office/officeart/2005/8/layout/chevron2"/>
    <dgm:cxn modelId="{4F3015AC-3AC0-4823-914F-A5271B94BE6A}" type="presParOf" srcId="{4E739EA3-7826-4535-9310-254B0610F742}" destId="{8FAEAD8C-C3E7-46D2-B1A2-1F271194F521}" srcOrd="5" destOrd="0" presId="urn:microsoft.com/office/officeart/2005/8/layout/chevron2"/>
    <dgm:cxn modelId="{D69EF439-6D69-4893-A7C0-3589CF54EAEA}" type="presParOf" srcId="{4E739EA3-7826-4535-9310-254B0610F742}" destId="{D6952BFF-6A69-490E-B30F-1CBC40E29C44}" srcOrd="6" destOrd="0" presId="urn:microsoft.com/office/officeart/2005/8/layout/chevron2"/>
    <dgm:cxn modelId="{8F846BE9-326A-4F19-83B7-E8741E8CE298}" type="presParOf" srcId="{D6952BFF-6A69-490E-B30F-1CBC40E29C44}" destId="{C4423C17-014E-4BFF-8EFB-30EEB9D9A648}" srcOrd="0" destOrd="0" presId="urn:microsoft.com/office/officeart/2005/8/layout/chevron2"/>
    <dgm:cxn modelId="{4B4DC6F7-F4C7-45FB-8A40-34A0A716947B}" type="presParOf" srcId="{D6952BFF-6A69-490E-B30F-1CBC40E29C44}" destId="{0CBF096D-C627-493A-A023-075EDE238B9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0B2CCC8-A4F3-4B72-BE3D-FD05B939E91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11021DC6-9E8F-4ABE-A37E-A6CD1F8CFABE}">
      <dgm:prSet phldrT="[Text]"/>
      <dgm:spPr/>
      <dgm:t>
        <a:bodyPr/>
        <a:lstStyle/>
        <a:p>
          <a:r>
            <a:rPr lang="en-IN" dirty="0"/>
            <a:t>Nucleic Acids</a:t>
          </a:r>
        </a:p>
      </dgm:t>
    </dgm:pt>
    <dgm:pt modelId="{C30D2097-EFE3-4411-958C-C1DDDC12895A}" type="parTrans" cxnId="{DD1B5811-5D9D-42A9-AAF1-653C818EBA13}">
      <dgm:prSet/>
      <dgm:spPr/>
      <dgm:t>
        <a:bodyPr/>
        <a:lstStyle/>
        <a:p>
          <a:endParaRPr lang="en-IN"/>
        </a:p>
      </dgm:t>
    </dgm:pt>
    <dgm:pt modelId="{97322C68-3B37-4FD6-8791-965B60E007F1}" type="sibTrans" cxnId="{DD1B5811-5D9D-42A9-AAF1-653C818EBA13}">
      <dgm:prSet/>
      <dgm:spPr/>
      <dgm:t>
        <a:bodyPr/>
        <a:lstStyle/>
        <a:p>
          <a:endParaRPr lang="en-IN"/>
        </a:p>
      </dgm:t>
    </dgm:pt>
    <dgm:pt modelId="{C2CEACEF-ED6A-416A-8B85-5CDA5A366A7E}">
      <dgm:prSet phldrT="[Text]"/>
      <dgm:spPr/>
      <dgm:t>
        <a:bodyPr/>
        <a:lstStyle/>
        <a:p>
          <a:r>
            <a:rPr lang="en-IN" dirty="0"/>
            <a:t>Energy Carriers</a:t>
          </a:r>
        </a:p>
      </dgm:t>
    </dgm:pt>
    <dgm:pt modelId="{78825E6C-7E76-4D55-AC08-A247E6B2C9D8}" type="parTrans" cxnId="{9B21B215-3A13-4323-88AA-B4D91C05609C}">
      <dgm:prSet/>
      <dgm:spPr/>
      <dgm:t>
        <a:bodyPr/>
        <a:lstStyle/>
        <a:p>
          <a:endParaRPr lang="en-IN"/>
        </a:p>
      </dgm:t>
    </dgm:pt>
    <dgm:pt modelId="{F64FD349-EED8-4F0C-B644-B44509FD0A0B}" type="sibTrans" cxnId="{9B21B215-3A13-4323-88AA-B4D91C05609C}">
      <dgm:prSet/>
      <dgm:spPr/>
      <dgm:t>
        <a:bodyPr/>
        <a:lstStyle/>
        <a:p>
          <a:endParaRPr lang="en-IN"/>
        </a:p>
      </dgm:t>
    </dgm:pt>
    <dgm:pt modelId="{B70BF315-11B4-41CC-A8E0-CF4FDA51E5F5}">
      <dgm:prSet phldrT="[Text]"/>
      <dgm:spPr>
        <a:solidFill>
          <a:schemeClr val="bg1">
            <a:lumMod val="85000"/>
            <a:lumOff val="15000"/>
            <a:alpha val="90000"/>
          </a:schemeClr>
        </a:solidFill>
        <a:ln>
          <a:solidFill>
            <a:schemeClr val="tx2"/>
          </a:solidFill>
        </a:ln>
      </dgm:spPr>
      <dgm:t>
        <a:bodyPr/>
        <a:lstStyle/>
        <a:p>
          <a:pPr algn="l"/>
          <a:r>
            <a:rPr lang="en-IN" dirty="0">
              <a:solidFill>
                <a:schemeClr val="tx1"/>
              </a:solidFill>
            </a:rPr>
            <a:t>RNA and DNA are polymers of ribo- and deoxyribo-nucleotides.</a:t>
          </a:r>
        </a:p>
      </dgm:t>
    </dgm:pt>
    <dgm:pt modelId="{A6E9DC53-4E0B-4638-B635-5C66084095B6}" type="parTrans" cxnId="{0850564C-FC79-400E-B740-4A9177997E80}">
      <dgm:prSet/>
      <dgm:spPr/>
      <dgm:t>
        <a:bodyPr/>
        <a:lstStyle/>
        <a:p>
          <a:endParaRPr lang="en-IN"/>
        </a:p>
      </dgm:t>
    </dgm:pt>
    <dgm:pt modelId="{04081D6B-CC87-47BF-8409-AB0E377467B3}" type="sibTrans" cxnId="{0850564C-FC79-400E-B740-4A9177997E80}">
      <dgm:prSet/>
      <dgm:spPr/>
      <dgm:t>
        <a:bodyPr/>
        <a:lstStyle/>
        <a:p>
          <a:endParaRPr lang="en-IN"/>
        </a:p>
      </dgm:t>
    </dgm:pt>
    <dgm:pt modelId="{90F12029-18C3-42D3-BD14-E7F39F8BA5C5}">
      <dgm:prSet/>
      <dgm:spPr>
        <a:solidFill>
          <a:schemeClr val="bg1">
            <a:lumMod val="85000"/>
            <a:lumOff val="15000"/>
            <a:alpha val="90000"/>
          </a:schemeClr>
        </a:solidFill>
        <a:ln>
          <a:solidFill>
            <a:schemeClr val="tx2"/>
          </a:solidFill>
        </a:ln>
      </dgm:spPr>
      <dgm:t>
        <a:bodyPr/>
        <a:lstStyle/>
        <a:p>
          <a:pPr algn="l"/>
          <a:r>
            <a:rPr lang="en-IN" dirty="0">
              <a:solidFill>
                <a:schemeClr val="tx1"/>
              </a:solidFill>
            </a:rPr>
            <a:t>Coenzymes FAD, NAD and CoA are derivates of adenine nucleotide, which </a:t>
          </a:r>
          <a:r>
            <a:rPr lang="en-US" dirty="0">
              <a:solidFill>
                <a:schemeClr val="tx1"/>
              </a:solidFill>
            </a:rPr>
            <a:t>play important role in e</a:t>
          </a:r>
          <a:r>
            <a:rPr lang="en-US" baseline="30000" dirty="0">
              <a:solidFill>
                <a:schemeClr val="tx1"/>
              </a:solidFill>
            </a:rPr>
            <a:t>-</a:t>
          </a:r>
          <a:r>
            <a:rPr lang="en-US" dirty="0">
              <a:solidFill>
                <a:schemeClr val="tx1"/>
              </a:solidFill>
            </a:rPr>
            <a:t>, H</a:t>
          </a:r>
          <a:r>
            <a:rPr lang="en-US" baseline="30000" dirty="0">
              <a:solidFill>
                <a:schemeClr val="tx1"/>
              </a:solidFill>
            </a:rPr>
            <a:t>- </a:t>
          </a:r>
          <a:r>
            <a:rPr lang="en-US" dirty="0">
              <a:solidFill>
                <a:schemeClr val="tx1"/>
              </a:solidFill>
            </a:rPr>
            <a:t>and acyl group transfer reactions.</a:t>
          </a:r>
          <a:endParaRPr lang="en-IN" dirty="0">
            <a:solidFill>
              <a:schemeClr val="tx1"/>
            </a:solidFill>
          </a:endParaRPr>
        </a:p>
      </dgm:t>
    </dgm:pt>
    <dgm:pt modelId="{11489E8C-A7E8-40EF-8A8E-BBE584A7F9B2}" type="parTrans" cxnId="{00B750EB-31F5-4D26-97CE-81CC3DD3AD90}">
      <dgm:prSet/>
      <dgm:spPr/>
      <dgm:t>
        <a:bodyPr/>
        <a:lstStyle/>
        <a:p>
          <a:endParaRPr lang="en-IN"/>
        </a:p>
      </dgm:t>
    </dgm:pt>
    <dgm:pt modelId="{7CD4A151-371A-423B-9A13-16070C45D793}" type="sibTrans" cxnId="{00B750EB-31F5-4D26-97CE-81CC3DD3AD90}">
      <dgm:prSet/>
      <dgm:spPr/>
      <dgm:t>
        <a:bodyPr/>
        <a:lstStyle/>
        <a:p>
          <a:endParaRPr lang="en-IN"/>
        </a:p>
      </dgm:t>
    </dgm:pt>
    <dgm:pt modelId="{0F37F32B-EB2E-4070-9654-CCF5AE99D211}">
      <dgm:prSet phldrT="[Text]"/>
      <dgm:spPr>
        <a:solidFill>
          <a:schemeClr val="bg1">
            <a:lumMod val="85000"/>
            <a:lumOff val="15000"/>
            <a:alpha val="90000"/>
          </a:schemeClr>
        </a:solidFill>
        <a:ln>
          <a:solidFill>
            <a:schemeClr val="tx2"/>
          </a:solidFill>
        </a:ln>
      </dgm:spPr>
      <dgm:t>
        <a:bodyPr/>
        <a:lstStyle/>
        <a:p>
          <a:r>
            <a:rPr lang="en-IN" dirty="0">
              <a:solidFill>
                <a:schemeClr val="tx1"/>
              </a:solidFill>
            </a:rPr>
            <a:t>ATP, NADH and  FADH2 are primary energy carriers of the cell.</a:t>
          </a:r>
        </a:p>
      </dgm:t>
    </dgm:pt>
    <dgm:pt modelId="{4ADF3FFA-DB20-4103-9C73-7877A8266B2D}" type="parTrans" cxnId="{5206F71E-2674-4753-BBD1-49942FC569F6}">
      <dgm:prSet/>
      <dgm:spPr/>
      <dgm:t>
        <a:bodyPr/>
        <a:lstStyle/>
        <a:p>
          <a:endParaRPr lang="en-IN"/>
        </a:p>
      </dgm:t>
    </dgm:pt>
    <dgm:pt modelId="{7E811482-6C14-45B1-8CEF-70A3E693B1F9}" type="sibTrans" cxnId="{5206F71E-2674-4753-BBD1-49942FC569F6}">
      <dgm:prSet/>
      <dgm:spPr/>
      <dgm:t>
        <a:bodyPr/>
        <a:lstStyle/>
        <a:p>
          <a:endParaRPr lang="en-IN"/>
        </a:p>
      </dgm:t>
    </dgm:pt>
    <dgm:pt modelId="{9BE1BAC3-1F1A-400E-8F51-1DBFBA3B0383}">
      <dgm:prSet/>
      <dgm:spPr>
        <a:solidFill>
          <a:schemeClr val="bg1">
            <a:lumMod val="85000"/>
            <a:lumOff val="15000"/>
            <a:alpha val="90000"/>
          </a:schemeClr>
        </a:solidFill>
        <a:ln>
          <a:solidFill>
            <a:schemeClr val="tx2"/>
          </a:solidFill>
        </a:ln>
      </dgm:spPr>
      <dgm:t>
        <a:bodyPr/>
        <a:lstStyle/>
        <a:p>
          <a:r>
            <a:rPr lang="en-US" dirty="0">
              <a:solidFill>
                <a:schemeClr val="tx1"/>
              </a:solidFill>
            </a:rPr>
            <a:t>ATP acts as a high-energy phosphate donor and as driving force for oxidative phosphorylation.</a:t>
          </a:r>
        </a:p>
      </dgm:t>
    </dgm:pt>
    <dgm:pt modelId="{DFAFEE4B-5B7F-4B90-BCB8-3BB01C901164}" type="parTrans" cxnId="{04C3F992-70F6-4FB2-84B3-BD4D1F219A31}">
      <dgm:prSet/>
      <dgm:spPr/>
      <dgm:t>
        <a:bodyPr/>
        <a:lstStyle/>
        <a:p>
          <a:endParaRPr lang="en-IN"/>
        </a:p>
      </dgm:t>
    </dgm:pt>
    <dgm:pt modelId="{49ED5FF9-9D0D-4125-91B2-40A2CC634746}" type="sibTrans" cxnId="{04C3F992-70F6-4FB2-84B3-BD4D1F219A31}">
      <dgm:prSet/>
      <dgm:spPr/>
      <dgm:t>
        <a:bodyPr/>
        <a:lstStyle/>
        <a:p>
          <a:endParaRPr lang="en-IN"/>
        </a:p>
      </dgm:t>
    </dgm:pt>
    <dgm:pt modelId="{0CF0BDA0-8000-46B2-A41E-E075E5C3E098}">
      <dgm:prSet/>
      <dgm:spPr/>
      <dgm:t>
        <a:bodyPr/>
        <a:lstStyle/>
        <a:p>
          <a:pPr>
            <a:buNone/>
          </a:pPr>
          <a:r>
            <a:rPr lang="en-IN" dirty="0"/>
            <a:t>Metabolic Signaling</a:t>
          </a:r>
          <a:endParaRPr lang="en-US" dirty="0"/>
        </a:p>
      </dgm:t>
    </dgm:pt>
    <dgm:pt modelId="{C80C9A25-D2EC-4DED-AE26-3ADD4554426F}" type="parTrans" cxnId="{511E4299-74C0-45EE-8F3C-6B9C66BE9EF0}">
      <dgm:prSet/>
      <dgm:spPr/>
      <dgm:t>
        <a:bodyPr/>
        <a:lstStyle/>
        <a:p>
          <a:endParaRPr lang="en-IN"/>
        </a:p>
      </dgm:t>
    </dgm:pt>
    <dgm:pt modelId="{40D939BC-5A66-41FF-8224-80A0D4EDA28C}" type="sibTrans" cxnId="{511E4299-74C0-45EE-8F3C-6B9C66BE9EF0}">
      <dgm:prSet/>
      <dgm:spPr/>
      <dgm:t>
        <a:bodyPr/>
        <a:lstStyle/>
        <a:p>
          <a:endParaRPr lang="en-IN"/>
        </a:p>
      </dgm:t>
    </dgm:pt>
    <dgm:pt modelId="{3BA39FF5-F44A-498C-A3BC-06F712157A80}">
      <dgm:prSet/>
      <dgm:spPr>
        <a:solidFill>
          <a:schemeClr val="bg1">
            <a:lumMod val="85000"/>
            <a:lumOff val="15000"/>
            <a:alpha val="90000"/>
          </a:schemeClr>
        </a:solidFill>
        <a:ln>
          <a:solidFill>
            <a:schemeClr val="tx2"/>
          </a:solidFill>
        </a:ln>
      </dgm:spPr>
      <dgm:t>
        <a:bodyPr/>
        <a:lstStyle/>
        <a:p>
          <a:r>
            <a:rPr lang="en-US" dirty="0">
              <a:solidFill>
                <a:schemeClr val="tx1"/>
              </a:solidFill>
            </a:rPr>
            <a:t>AMP and cAMP level changes in response to various chemical, physiological and hormonal stimuli.</a:t>
          </a:r>
        </a:p>
      </dgm:t>
    </dgm:pt>
    <dgm:pt modelId="{74BAF757-0B40-44D3-9708-01157A999D2C}" type="parTrans" cxnId="{BD260BA1-6389-4677-98FE-E233060A9278}">
      <dgm:prSet/>
      <dgm:spPr/>
      <dgm:t>
        <a:bodyPr/>
        <a:lstStyle/>
        <a:p>
          <a:endParaRPr lang="en-IN"/>
        </a:p>
      </dgm:t>
    </dgm:pt>
    <dgm:pt modelId="{68193E06-A1FC-41F8-BE1E-6C4404058810}" type="sibTrans" cxnId="{BD260BA1-6389-4677-98FE-E233060A9278}">
      <dgm:prSet/>
      <dgm:spPr/>
      <dgm:t>
        <a:bodyPr/>
        <a:lstStyle/>
        <a:p>
          <a:endParaRPr lang="en-IN"/>
        </a:p>
      </dgm:t>
    </dgm:pt>
    <dgm:pt modelId="{5F132D1A-CC3A-42FD-A13D-28D671C0C567}">
      <dgm:prSet/>
      <dgm:spPr>
        <a:solidFill>
          <a:schemeClr val="bg1">
            <a:lumMod val="85000"/>
            <a:lumOff val="15000"/>
            <a:alpha val="90000"/>
          </a:schemeClr>
        </a:solidFill>
        <a:ln>
          <a:solidFill>
            <a:schemeClr val="tx2"/>
          </a:solidFill>
        </a:ln>
      </dgm:spPr>
      <dgm:t>
        <a:bodyPr/>
        <a:lstStyle/>
        <a:p>
          <a:r>
            <a:rPr lang="en-US">
              <a:solidFill>
                <a:schemeClr val="tx1"/>
              </a:solidFill>
            </a:rPr>
            <a:t>Regulates </a:t>
          </a:r>
          <a:r>
            <a:rPr lang="en-US" dirty="0">
              <a:solidFill>
                <a:schemeClr val="tx1"/>
              </a:solidFill>
            </a:rPr>
            <a:t>many enzymes (kinases like AK2), genetic expressions, K</a:t>
          </a:r>
          <a:r>
            <a:rPr lang="en-US" baseline="30000" dirty="0">
              <a:solidFill>
                <a:schemeClr val="tx1"/>
              </a:solidFill>
            </a:rPr>
            <a:t>+</a:t>
          </a:r>
          <a:r>
            <a:rPr lang="en-US" dirty="0">
              <a:solidFill>
                <a:schemeClr val="tx1"/>
              </a:solidFill>
            </a:rPr>
            <a:t> and Ca</a:t>
          </a:r>
          <a:r>
            <a:rPr lang="en-US" baseline="30000" dirty="0">
              <a:solidFill>
                <a:schemeClr val="tx1"/>
              </a:solidFill>
            </a:rPr>
            <a:t>+2</a:t>
          </a:r>
          <a:r>
            <a:rPr lang="en-US" dirty="0">
              <a:solidFill>
                <a:schemeClr val="tx1"/>
              </a:solidFill>
            </a:rPr>
            <a:t> channels with AMP/cAMP receptors, metabolic processes such as glycogenesis and glycogenolysis.</a:t>
          </a:r>
        </a:p>
      </dgm:t>
    </dgm:pt>
    <dgm:pt modelId="{D7B84D35-4335-42EF-95F6-AA1B1F421492}" type="parTrans" cxnId="{9D8C977B-19E1-440E-A072-6036D93279A0}">
      <dgm:prSet/>
      <dgm:spPr/>
      <dgm:t>
        <a:bodyPr/>
        <a:lstStyle/>
        <a:p>
          <a:endParaRPr lang="en-IN"/>
        </a:p>
      </dgm:t>
    </dgm:pt>
    <dgm:pt modelId="{6D752C23-B141-43DE-826C-5AFE42D4CF5D}" type="sibTrans" cxnId="{9D8C977B-19E1-440E-A072-6036D93279A0}">
      <dgm:prSet/>
      <dgm:spPr/>
      <dgm:t>
        <a:bodyPr/>
        <a:lstStyle/>
        <a:p>
          <a:endParaRPr lang="en-IN"/>
        </a:p>
      </dgm:t>
    </dgm:pt>
    <dgm:pt modelId="{954C8E76-363D-41D9-AB4A-F1D84102F873}" type="pres">
      <dgm:prSet presAssocID="{30B2CCC8-A4F3-4B72-BE3D-FD05B939E916}" presName="linear" presStyleCnt="0">
        <dgm:presLayoutVars>
          <dgm:dir/>
          <dgm:animLvl val="lvl"/>
          <dgm:resizeHandles val="exact"/>
        </dgm:presLayoutVars>
      </dgm:prSet>
      <dgm:spPr/>
    </dgm:pt>
    <dgm:pt modelId="{849A993D-32A1-4709-8EDD-395E904BE3E5}" type="pres">
      <dgm:prSet presAssocID="{11021DC6-9E8F-4ABE-A37E-A6CD1F8CFABE}" presName="parentLin" presStyleCnt="0"/>
      <dgm:spPr/>
    </dgm:pt>
    <dgm:pt modelId="{76B92E26-5AAE-4086-BCF5-764A70CA947E}" type="pres">
      <dgm:prSet presAssocID="{11021DC6-9E8F-4ABE-A37E-A6CD1F8CFABE}" presName="parentLeftMargin" presStyleLbl="node1" presStyleIdx="0" presStyleCnt="3"/>
      <dgm:spPr/>
    </dgm:pt>
    <dgm:pt modelId="{D9B6025E-5CEF-4803-B46A-87591E8D4EDA}" type="pres">
      <dgm:prSet presAssocID="{11021DC6-9E8F-4ABE-A37E-A6CD1F8CFABE}" presName="parentText" presStyleLbl="node1" presStyleIdx="0" presStyleCnt="3">
        <dgm:presLayoutVars>
          <dgm:chMax val="0"/>
          <dgm:bulletEnabled val="1"/>
        </dgm:presLayoutVars>
      </dgm:prSet>
      <dgm:spPr/>
    </dgm:pt>
    <dgm:pt modelId="{CBE7F87E-CF0C-49E2-93D7-9896808484FA}" type="pres">
      <dgm:prSet presAssocID="{11021DC6-9E8F-4ABE-A37E-A6CD1F8CFABE}" presName="negativeSpace" presStyleCnt="0"/>
      <dgm:spPr/>
    </dgm:pt>
    <dgm:pt modelId="{732A3C3E-3745-4AEB-B503-D9FF4FFEF607}" type="pres">
      <dgm:prSet presAssocID="{11021DC6-9E8F-4ABE-A37E-A6CD1F8CFABE}" presName="childText" presStyleLbl="conFgAcc1" presStyleIdx="0" presStyleCnt="3">
        <dgm:presLayoutVars>
          <dgm:bulletEnabled val="1"/>
        </dgm:presLayoutVars>
      </dgm:prSet>
      <dgm:spPr/>
    </dgm:pt>
    <dgm:pt modelId="{5D476BF3-B63A-4CDB-B0A8-F24E07D0357E}" type="pres">
      <dgm:prSet presAssocID="{97322C68-3B37-4FD6-8791-965B60E007F1}" presName="spaceBetweenRectangles" presStyleCnt="0"/>
      <dgm:spPr/>
    </dgm:pt>
    <dgm:pt modelId="{317AA2BC-B22F-4EC5-86AC-21E2D78FE385}" type="pres">
      <dgm:prSet presAssocID="{C2CEACEF-ED6A-416A-8B85-5CDA5A366A7E}" presName="parentLin" presStyleCnt="0"/>
      <dgm:spPr/>
    </dgm:pt>
    <dgm:pt modelId="{D9430B52-48C7-4D9B-806E-8EBF308CAFEB}" type="pres">
      <dgm:prSet presAssocID="{C2CEACEF-ED6A-416A-8B85-5CDA5A366A7E}" presName="parentLeftMargin" presStyleLbl="node1" presStyleIdx="0" presStyleCnt="3"/>
      <dgm:spPr/>
    </dgm:pt>
    <dgm:pt modelId="{14FD3371-BDCB-4A6A-930E-1985DC5F39BC}" type="pres">
      <dgm:prSet presAssocID="{C2CEACEF-ED6A-416A-8B85-5CDA5A366A7E}" presName="parentText" presStyleLbl="node1" presStyleIdx="1" presStyleCnt="3">
        <dgm:presLayoutVars>
          <dgm:chMax val="0"/>
          <dgm:bulletEnabled val="1"/>
        </dgm:presLayoutVars>
      </dgm:prSet>
      <dgm:spPr/>
    </dgm:pt>
    <dgm:pt modelId="{65029A6B-5D47-4F9E-92E1-F60A84D275B2}" type="pres">
      <dgm:prSet presAssocID="{C2CEACEF-ED6A-416A-8B85-5CDA5A366A7E}" presName="negativeSpace" presStyleCnt="0"/>
      <dgm:spPr/>
    </dgm:pt>
    <dgm:pt modelId="{34A11847-6B1B-4E45-92F2-93F150578D07}" type="pres">
      <dgm:prSet presAssocID="{C2CEACEF-ED6A-416A-8B85-5CDA5A366A7E}" presName="childText" presStyleLbl="conFgAcc1" presStyleIdx="1" presStyleCnt="3">
        <dgm:presLayoutVars>
          <dgm:bulletEnabled val="1"/>
        </dgm:presLayoutVars>
      </dgm:prSet>
      <dgm:spPr/>
    </dgm:pt>
    <dgm:pt modelId="{BD985E04-6A8C-4BDE-9A93-AE32E0C93CEC}" type="pres">
      <dgm:prSet presAssocID="{F64FD349-EED8-4F0C-B644-B44509FD0A0B}" presName="spaceBetweenRectangles" presStyleCnt="0"/>
      <dgm:spPr/>
    </dgm:pt>
    <dgm:pt modelId="{A9621B4E-BCC8-42FC-A386-66EA1DF8D03D}" type="pres">
      <dgm:prSet presAssocID="{0CF0BDA0-8000-46B2-A41E-E075E5C3E098}" presName="parentLin" presStyleCnt="0"/>
      <dgm:spPr/>
    </dgm:pt>
    <dgm:pt modelId="{415FB3C8-3F45-4EB9-B643-C21A80426E0B}" type="pres">
      <dgm:prSet presAssocID="{0CF0BDA0-8000-46B2-A41E-E075E5C3E098}" presName="parentLeftMargin" presStyleLbl="node1" presStyleIdx="1" presStyleCnt="3"/>
      <dgm:spPr/>
    </dgm:pt>
    <dgm:pt modelId="{3F709710-1D9E-4AF5-B0E4-7975BF15588A}" type="pres">
      <dgm:prSet presAssocID="{0CF0BDA0-8000-46B2-A41E-E075E5C3E098}" presName="parentText" presStyleLbl="node1" presStyleIdx="2" presStyleCnt="3">
        <dgm:presLayoutVars>
          <dgm:chMax val="0"/>
          <dgm:bulletEnabled val="1"/>
        </dgm:presLayoutVars>
      </dgm:prSet>
      <dgm:spPr/>
    </dgm:pt>
    <dgm:pt modelId="{120A4EEE-27EF-4970-9939-375A60CB4120}" type="pres">
      <dgm:prSet presAssocID="{0CF0BDA0-8000-46B2-A41E-E075E5C3E098}" presName="negativeSpace" presStyleCnt="0"/>
      <dgm:spPr/>
    </dgm:pt>
    <dgm:pt modelId="{E6D11E49-D895-48F4-A77C-8FFEA1C8DFC6}" type="pres">
      <dgm:prSet presAssocID="{0CF0BDA0-8000-46B2-A41E-E075E5C3E098}" presName="childText" presStyleLbl="conFgAcc1" presStyleIdx="2" presStyleCnt="3">
        <dgm:presLayoutVars>
          <dgm:bulletEnabled val="1"/>
        </dgm:presLayoutVars>
      </dgm:prSet>
      <dgm:spPr/>
    </dgm:pt>
  </dgm:ptLst>
  <dgm:cxnLst>
    <dgm:cxn modelId="{DD1B5811-5D9D-42A9-AAF1-653C818EBA13}" srcId="{30B2CCC8-A4F3-4B72-BE3D-FD05B939E916}" destId="{11021DC6-9E8F-4ABE-A37E-A6CD1F8CFABE}" srcOrd="0" destOrd="0" parTransId="{C30D2097-EFE3-4411-958C-C1DDDC12895A}" sibTransId="{97322C68-3B37-4FD6-8791-965B60E007F1}"/>
    <dgm:cxn modelId="{584BEF12-472B-4DC0-B4DE-CE3C3A876BD0}" type="presOf" srcId="{30B2CCC8-A4F3-4B72-BE3D-FD05B939E916}" destId="{954C8E76-363D-41D9-AB4A-F1D84102F873}" srcOrd="0" destOrd="0" presId="urn:microsoft.com/office/officeart/2005/8/layout/list1"/>
    <dgm:cxn modelId="{9B21B215-3A13-4323-88AA-B4D91C05609C}" srcId="{30B2CCC8-A4F3-4B72-BE3D-FD05B939E916}" destId="{C2CEACEF-ED6A-416A-8B85-5CDA5A366A7E}" srcOrd="1" destOrd="0" parTransId="{78825E6C-7E76-4D55-AC08-A247E6B2C9D8}" sibTransId="{F64FD349-EED8-4F0C-B644-B44509FD0A0B}"/>
    <dgm:cxn modelId="{5206F71E-2674-4753-BBD1-49942FC569F6}" srcId="{C2CEACEF-ED6A-416A-8B85-5CDA5A366A7E}" destId="{0F37F32B-EB2E-4070-9654-CCF5AE99D211}" srcOrd="0" destOrd="0" parTransId="{4ADF3FFA-DB20-4103-9C73-7877A8266B2D}" sibTransId="{7E811482-6C14-45B1-8CEF-70A3E693B1F9}"/>
    <dgm:cxn modelId="{C8BE0225-0616-456D-933B-F7FD14ECBC74}" type="presOf" srcId="{B70BF315-11B4-41CC-A8E0-CF4FDA51E5F5}" destId="{732A3C3E-3745-4AEB-B503-D9FF4FFEF607}" srcOrd="0" destOrd="0" presId="urn:microsoft.com/office/officeart/2005/8/layout/list1"/>
    <dgm:cxn modelId="{0850564C-FC79-400E-B740-4A9177997E80}" srcId="{11021DC6-9E8F-4ABE-A37E-A6CD1F8CFABE}" destId="{B70BF315-11B4-41CC-A8E0-CF4FDA51E5F5}" srcOrd="0" destOrd="0" parTransId="{A6E9DC53-4E0B-4638-B635-5C66084095B6}" sibTransId="{04081D6B-CC87-47BF-8409-AB0E377467B3}"/>
    <dgm:cxn modelId="{596D7053-4E09-46FB-9143-C2509FF52EE1}" type="presOf" srcId="{5F132D1A-CC3A-42FD-A13D-28D671C0C567}" destId="{E6D11E49-D895-48F4-A77C-8FFEA1C8DFC6}" srcOrd="0" destOrd="1" presId="urn:microsoft.com/office/officeart/2005/8/layout/list1"/>
    <dgm:cxn modelId="{4A6C6E5A-7937-4637-8AF5-3FF8A569F6EB}" type="presOf" srcId="{C2CEACEF-ED6A-416A-8B85-5CDA5A366A7E}" destId="{D9430B52-48C7-4D9B-806E-8EBF308CAFEB}" srcOrd="0" destOrd="0" presId="urn:microsoft.com/office/officeart/2005/8/layout/list1"/>
    <dgm:cxn modelId="{9D8C977B-19E1-440E-A072-6036D93279A0}" srcId="{0CF0BDA0-8000-46B2-A41E-E075E5C3E098}" destId="{5F132D1A-CC3A-42FD-A13D-28D671C0C567}" srcOrd="1" destOrd="0" parTransId="{D7B84D35-4335-42EF-95F6-AA1B1F421492}" sibTransId="{6D752C23-B141-43DE-826C-5AFE42D4CF5D}"/>
    <dgm:cxn modelId="{2753D880-6741-489B-A75A-FE5D206FB803}" type="presOf" srcId="{C2CEACEF-ED6A-416A-8B85-5CDA5A366A7E}" destId="{14FD3371-BDCB-4A6A-930E-1985DC5F39BC}" srcOrd="1" destOrd="0" presId="urn:microsoft.com/office/officeart/2005/8/layout/list1"/>
    <dgm:cxn modelId="{B2E35F87-0F44-43E0-9465-FBB32516956A}" type="presOf" srcId="{0CF0BDA0-8000-46B2-A41E-E075E5C3E098}" destId="{3F709710-1D9E-4AF5-B0E4-7975BF15588A}" srcOrd="1" destOrd="0" presId="urn:microsoft.com/office/officeart/2005/8/layout/list1"/>
    <dgm:cxn modelId="{04C3F992-70F6-4FB2-84B3-BD4D1F219A31}" srcId="{C2CEACEF-ED6A-416A-8B85-5CDA5A366A7E}" destId="{9BE1BAC3-1F1A-400E-8F51-1DBFBA3B0383}" srcOrd="1" destOrd="0" parTransId="{DFAFEE4B-5B7F-4B90-BCB8-3BB01C901164}" sibTransId="{49ED5FF9-9D0D-4125-91B2-40A2CC634746}"/>
    <dgm:cxn modelId="{5852C797-C460-474F-945D-0491B73A9712}" type="presOf" srcId="{0CF0BDA0-8000-46B2-A41E-E075E5C3E098}" destId="{415FB3C8-3F45-4EB9-B643-C21A80426E0B}" srcOrd="0" destOrd="0" presId="urn:microsoft.com/office/officeart/2005/8/layout/list1"/>
    <dgm:cxn modelId="{511E4299-74C0-45EE-8F3C-6B9C66BE9EF0}" srcId="{30B2CCC8-A4F3-4B72-BE3D-FD05B939E916}" destId="{0CF0BDA0-8000-46B2-A41E-E075E5C3E098}" srcOrd="2" destOrd="0" parTransId="{C80C9A25-D2EC-4DED-AE26-3ADD4554426F}" sibTransId="{40D939BC-5A66-41FF-8224-80A0D4EDA28C}"/>
    <dgm:cxn modelId="{BD260BA1-6389-4677-98FE-E233060A9278}" srcId="{0CF0BDA0-8000-46B2-A41E-E075E5C3E098}" destId="{3BA39FF5-F44A-498C-A3BC-06F712157A80}" srcOrd="0" destOrd="0" parTransId="{74BAF757-0B40-44D3-9708-01157A999D2C}" sibTransId="{68193E06-A1FC-41F8-BE1E-6C4404058810}"/>
    <dgm:cxn modelId="{92583AA5-8FFF-4C45-8D73-2D6B50F49715}" type="presOf" srcId="{90F12029-18C3-42D3-BD14-E7F39F8BA5C5}" destId="{732A3C3E-3745-4AEB-B503-D9FF4FFEF607}" srcOrd="0" destOrd="1" presId="urn:microsoft.com/office/officeart/2005/8/layout/list1"/>
    <dgm:cxn modelId="{A3BF84C6-48F9-482C-A7AC-CB8A0C766F37}" type="presOf" srcId="{11021DC6-9E8F-4ABE-A37E-A6CD1F8CFABE}" destId="{D9B6025E-5CEF-4803-B46A-87591E8D4EDA}" srcOrd="1" destOrd="0" presId="urn:microsoft.com/office/officeart/2005/8/layout/list1"/>
    <dgm:cxn modelId="{03C0F2D5-7620-4FF0-BF28-D2C5EC7385A4}" type="presOf" srcId="{3BA39FF5-F44A-498C-A3BC-06F712157A80}" destId="{E6D11E49-D895-48F4-A77C-8FFEA1C8DFC6}" srcOrd="0" destOrd="0" presId="urn:microsoft.com/office/officeart/2005/8/layout/list1"/>
    <dgm:cxn modelId="{FDB1B8E7-098B-4060-8B79-5DDB18D2DB3E}" type="presOf" srcId="{0F37F32B-EB2E-4070-9654-CCF5AE99D211}" destId="{34A11847-6B1B-4E45-92F2-93F150578D07}" srcOrd="0" destOrd="0" presId="urn:microsoft.com/office/officeart/2005/8/layout/list1"/>
    <dgm:cxn modelId="{00B750EB-31F5-4D26-97CE-81CC3DD3AD90}" srcId="{11021DC6-9E8F-4ABE-A37E-A6CD1F8CFABE}" destId="{90F12029-18C3-42D3-BD14-E7F39F8BA5C5}" srcOrd="1" destOrd="0" parTransId="{11489E8C-A7E8-40EF-8A8E-BBE584A7F9B2}" sibTransId="{7CD4A151-371A-423B-9A13-16070C45D793}"/>
    <dgm:cxn modelId="{F483DBEF-16C0-49DE-A430-44F6C74F85B8}" type="presOf" srcId="{11021DC6-9E8F-4ABE-A37E-A6CD1F8CFABE}" destId="{76B92E26-5AAE-4086-BCF5-764A70CA947E}" srcOrd="0" destOrd="0" presId="urn:microsoft.com/office/officeart/2005/8/layout/list1"/>
    <dgm:cxn modelId="{F29AE7F8-32DD-4CB0-A5F4-76F528F5B206}" type="presOf" srcId="{9BE1BAC3-1F1A-400E-8F51-1DBFBA3B0383}" destId="{34A11847-6B1B-4E45-92F2-93F150578D07}" srcOrd="0" destOrd="1" presId="urn:microsoft.com/office/officeart/2005/8/layout/list1"/>
    <dgm:cxn modelId="{F98A9CB0-0AAF-44D9-B714-37B4F0F58521}" type="presParOf" srcId="{954C8E76-363D-41D9-AB4A-F1D84102F873}" destId="{849A993D-32A1-4709-8EDD-395E904BE3E5}" srcOrd="0" destOrd="0" presId="urn:microsoft.com/office/officeart/2005/8/layout/list1"/>
    <dgm:cxn modelId="{FA0F4E67-CF60-4E7E-8442-576EA431B3B5}" type="presParOf" srcId="{849A993D-32A1-4709-8EDD-395E904BE3E5}" destId="{76B92E26-5AAE-4086-BCF5-764A70CA947E}" srcOrd="0" destOrd="0" presId="urn:microsoft.com/office/officeart/2005/8/layout/list1"/>
    <dgm:cxn modelId="{C3B57438-B100-4DD4-8530-8BD9096ED9B1}" type="presParOf" srcId="{849A993D-32A1-4709-8EDD-395E904BE3E5}" destId="{D9B6025E-5CEF-4803-B46A-87591E8D4EDA}" srcOrd="1" destOrd="0" presId="urn:microsoft.com/office/officeart/2005/8/layout/list1"/>
    <dgm:cxn modelId="{EEF916A4-857D-4685-B1A9-5FFD98975A09}" type="presParOf" srcId="{954C8E76-363D-41D9-AB4A-F1D84102F873}" destId="{CBE7F87E-CF0C-49E2-93D7-9896808484FA}" srcOrd="1" destOrd="0" presId="urn:microsoft.com/office/officeart/2005/8/layout/list1"/>
    <dgm:cxn modelId="{5BDE98EE-CFBF-4E8E-86ED-BABCE5D9708F}" type="presParOf" srcId="{954C8E76-363D-41D9-AB4A-F1D84102F873}" destId="{732A3C3E-3745-4AEB-B503-D9FF4FFEF607}" srcOrd="2" destOrd="0" presId="urn:microsoft.com/office/officeart/2005/8/layout/list1"/>
    <dgm:cxn modelId="{A1EE86CB-BD61-4C2A-941E-59E0B7530BDB}" type="presParOf" srcId="{954C8E76-363D-41D9-AB4A-F1D84102F873}" destId="{5D476BF3-B63A-4CDB-B0A8-F24E07D0357E}" srcOrd="3" destOrd="0" presId="urn:microsoft.com/office/officeart/2005/8/layout/list1"/>
    <dgm:cxn modelId="{C149D551-16C7-47BC-ABBC-44D9552A4B47}" type="presParOf" srcId="{954C8E76-363D-41D9-AB4A-F1D84102F873}" destId="{317AA2BC-B22F-4EC5-86AC-21E2D78FE385}" srcOrd="4" destOrd="0" presId="urn:microsoft.com/office/officeart/2005/8/layout/list1"/>
    <dgm:cxn modelId="{703BB615-34EC-4A9C-8B16-5CCE4B801D92}" type="presParOf" srcId="{317AA2BC-B22F-4EC5-86AC-21E2D78FE385}" destId="{D9430B52-48C7-4D9B-806E-8EBF308CAFEB}" srcOrd="0" destOrd="0" presId="urn:microsoft.com/office/officeart/2005/8/layout/list1"/>
    <dgm:cxn modelId="{1E88852F-BAF8-423A-B59E-B63BB967329B}" type="presParOf" srcId="{317AA2BC-B22F-4EC5-86AC-21E2D78FE385}" destId="{14FD3371-BDCB-4A6A-930E-1985DC5F39BC}" srcOrd="1" destOrd="0" presId="urn:microsoft.com/office/officeart/2005/8/layout/list1"/>
    <dgm:cxn modelId="{4E5B598B-8996-4781-B234-C6A9E0E7B878}" type="presParOf" srcId="{954C8E76-363D-41D9-AB4A-F1D84102F873}" destId="{65029A6B-5D47-4F9E-92E1-F60A84D275B2}" srcOrd="5" destOrd="0" presId="urn:microsoft.com/office/officeart/2005/8/layout/list1"/>
    <dgm:cxn modelId="{570E242B-FAA3-43F3-820C-48BB6D352D47}" type="presParOf" srcId="{954C8E76-363D-41D9-AB4A-F1D84102F873}" destId="{34A11847-6B1B-4E45-92F2-93F150578D07}" srcOrd="6" destOrd="0" presId="urn:microsoft.com/office/officeart/2005/8/layout/list1"/>
    <dgm:cxn modelId="{F7311D6F-95DF-43CE-98F7-ED73533F2437}" type="presParOf" srcId="{954C8E76-363D-41D9-AB4A-F1D84102F873}" destId="{BD985E04-6A8C-4BDE-9A93-AE32E0C93CEC}" srcOrd="7" destOrd="0" presId="urn:microsoft.com/office/officeart/2005/8/layout/list1"/>
    <dgm:cxn modelId="{EB2F2228-80D1-4DCB-AFD2-97095189F229}" type="presParOf" srcId="{954C8E76-363D-41D9-AB4A-F1D84102F873}" destId="{A9621B4E-BCC8-42FC-A386-66EA1DF8D03D}" srcOrd="8" destOrd="0" presId="urn:microsoft.com/office/officeart/2005/8/layout/list1"/>
    <dgm:cxn modelId="{400CB100-B146-47CD-87BC-CD0884C8B7C3}" type="presParOf" srcId="{A9621B4E-BCC8-42FC-A386-66EA1DF8D03D}" destId="{415FB3C8-3F45-4EB9-B643-C21A80426E0B}" srcOrd="0" destOrd="0" presId="urn:microsoft.com/office/officeart/2005/8/layout/list1"/>
    <dgm:cxn modelId="{CA6FDA48-15F5-4FED-941A-40750C0830AB}" type="presParOf" srcId="{A9621B4E-BCC8-42FC-A386-66EA1DF8D03D}" destId="{3F709710-1D9E-4AF5-B0E4-7975BF15588A}" srcOrd="1" destOrd="0" presId="urn:microsoft.com/office/officeart/2005/8/layout/list1"/>
    <dgm:cxn modelId="{F6B0BC3B-BB04-4A9A-8DF5-86CF6C9CDCC8}" type="presParOf" srcId="{954C8E76-363D-41D9-AB4A-F1D84102F873}" destId="{120A4EEE-27EF-4970-9939-375A60CB4120}" srcOrd="9" destOrd="0" presId="urn:microsoft.com/office/officeart/2005/8/layout/list1"/>
    <dgm:cxn modelId="{926E4E93-2C26-474F-B92D-B918CD13994A}" type="presParOf" srcId="{954C8E76-363D-41D9-AB4A-F1D84102F873}" destId="{E6D11E49-D895-48F4-A77C-8FFEA1C8DFC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BB715C-7747-43CA-85C9-72D82412578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623B2649-B108-4E15-99D2-85A1F20992AC}">
      <dgm:prSet phldrT="[Text]"/>
      <dgm:spPr/>
      <dgm:t>
        <a:bodyPr/>
        <a:lstStyle/>
        <a:p>
          <a:pPr>
            <a:buNone/>
          </a:pPr>
          <a:r>
            <a:rPr lang="en-IN" dirty="0"/>
            <a:t>Pharmacology</a:t>
          </a:r>
        </a:p>
      </dgm:t>
    </dgm:pt>
    <dgm:pt modelId="{6A02AE3A-B5EA-48D6-950D-B7D4E73C0123}" type="parTrans" cxnId="{7E3DBD72-6C79-4CF9-B33A-942CB9DBE5AB}">
      <dgm:prSet/>
      <dgm:spPr/>
      <dgm:t>
        <a:bodyPr/>
        <a:lstStyle/>
        <a:p>
          <a:endParaRPr lang="en-IN"/>
        </a:p>
      </dgm:t>
    </dgm:pt>
    <dgm:pt modelId="{9195CC96-7A4A-48C6-A575-0C08739432B2}" type="sibTrans" cxnId="{7E3DBD72-6C79-4CF9-B33A-942CB9DBE5AB}">
      <dgm:prSet/>
      <dgm:spPr/>
      <dgm:t>
        <a:bodyPr/>
        <a:lstStyle/>
        <a:p>
          <a:endParaRPr lang="en-IN"/>
        </a:p>
      </dgm:t>
    </dgm:pt>
    <dgm:pt modelId="{1696F317-3F6D-4237-BBDC-EF3A294F6A95}">
      <dgm:prSet phldrT="[Text]"/>
      <dgm:spPr>
        <a:solidFill>
          <a:schemeClr val="bg1">
            <a:lumMod val="85000"/>
            <a:lumOff val="15000"/>
            <a:alpha val="90000"/>
          </a:schemeClr>
        </a:solidFill>
        <a:ln>
          <a:solidFill>
            <a:schemeClr val="tx2"/>
          </a:solidFill>
        </a:ln>
      </dgm:spPr>
      <dgm:t>
        <a:bodyPr/>
        <a:lstStyle/>
        <a:p>
          <a:r>
            <a:rPr lang="en-US" dirty="0">
              <a:solidFill>
                <a:schemeClr val="tx1"/>
              </a:solidFill>
            </a:rPr>
            <a:t>Blood coagulation via platelet aggregation is greatly affected by intracellular ADP levels. Drugs targeting ADP can treat blood clotting disorders such as Hemophilia.</a:t>
          </a:r>
          <a:endParaRPr lang="en-IN" dirty="0">
            <a:solidFill>
              <a:schemeClr val="tx1"/>
            </a:solidFill>
          </a:endParaRPr>
        </a:p>
      </dgm:t>
    </dgm:pt>
    <dgm:pt modelId="{A4E786BF-4B6E-45D9-B499-12F06E25AA26}" type="parTrans" cxnId="{B603126C-8025-484B-AA0E-AF398A346D10}">
      <dgm:prSet/>
      <dgm:spPr/>
      <dgm:t>
        <a:bodyPr/>
        <a:lstStyle/>
        <a:p>
          <a:endParaRPr lang="en-IN"/>
        </a:p>
      </dgm:t>
    </dgm:pt>
    <dgm:pt modelId="{F4D2A8A3-A133-4900-A23A-4EEB26D494F0}" type="sibTrans" cxnId="{B603126C-8025-484B-AA0E-AF398A346D10}">
      <dgm:prSet/>
      <dgm:spPr/>
      <dgm:t>
        <a:bodyPr/>
        <a:lstStyle/>
        <a:p>
          <a:endParaRPr lang="en-IN"/>
        </a:p>
      </dgm:t>
    </dgm:pt>
    <dgm:pt modelId="{B8F05896-AC83-495F-8DD6-E00C1F0F1519}">
      <dgm:prSet phldrT="[Text]"/>
      <dgm:spPr>
        <a:solidFill>
          <a:schemeClr val="bg1">
            <a:lumMod val="85000"/>
            <a:lumOff val="15000"/>
            <a:alpha val="90000"/>
          </a:schemeClr>
        </a:solidFill>
        <a:ln>
          <a:solidFill>
            <a:schemeClr val="tx2"/>
          </a:solidFill>
        </a:ln>
      </dgm:spPr>
      <dgm:t>
        <a:bodyPr/>
        <a:lstStyle/>
        <a:p>
          <a:r>
            <a:rPr lang="en-US" dirty="0">
              <a:solidFill>
                <a:schemeClr val="tx1"/>
              </a:solidFill>
            </a:rPr>
            <a:t>Nucleoside analogues resemble natural nucleosides and depend on intracellular phosphorylation for their </a:t>
          </a:r>
          <a:r>
            <a:rPr lang="en-IN" dirty="0">
              <a:solidFill>
                <a:schemeClr val="tx1"/>
              </a:solidFill>
            </a:rPr>
            <a:t>activation. Useful in </a:t>
          </a:r>
          <a:r>
            <a:rPr lang="en-US" dirty="0">
              <a:solidFill>
                <a:schemeClr val="tx1"/>
              </a:solidFill>
            </a:rPr>
            <a:t>viral infections, cancer and other auto-immune diseases.</a:t>
          </a:r>
          <a:endParaRPr lang="en-IN" dirty="0">
            <a:solidFill>
              <a:schemeClr val="tx1"/>
            </a:solidFill>
          </a:endParaRPr>
        </a:p>
      </dgm:t>
    </dgm:pt>
    <dgm:pt modelId="{61B12BB1-2A0A-47C0-8841-9FC249E13B81}" type="parTrans" cxnId="{D69FD9A4-25E3-4F7C-812C-B76A12D9A3F7}">
      <dgm:prSet/>
      <dgm:spPr/>
      <dgm:t>
        <a:bodyPr/>
        <a:lstStyle/>
        <a:p>
          <a:endParaRPr lang="en-IN"/>
        </a:p>
      </dgm:t>
    </dgm:pt>
    <dgm:pt modelId="{370BF6B1-2E5F-4FDB-BC51-A92DC5100EAF}" type="sibTrans" cxnId="{D69FD9A4-25E3-4F7C-812C-B76A12D9A3F7}">
      <dgm:prSet/>
      <dgm:spPr/>
      <dgm:t>
        <a:bodyPr/>
        <a:lstStyle/>
        <a:p>
          <a:endParaRPr lang="en-IN"/>
        </a:p>
      </dgm:t>
    </dgm:pt>
    <dgm:pt modelId="{F3D5B6D9-656F-49A7-8693-C38371ABCDEB}" type="pres">
      <dgm:prSet presAssocID="{E3BB715C-7747-43CA-85C9-72D824125784}" presName="linear" presStyleCnt="0">
        <dgm:presLayoutVars>
          <dgm:dir/>
          <dgm:animLvl val="lvl"/>
          <dgm:resizeHandles val="exact"/>
        </dgm:presLayoutVars>
      </dgm:prSet>
      <dgm:spPr/>
    </dgm:pt>
    <dgm:pt modelId="{044D4AB6-6427-4162-85AA-F0445129AE07}" type="pres">
      <dgm:prSet presAssocID="{623B2649-B108-4E15-99D2-85A1F20992AC}" presName="parentLin" presStyleCnt="0"/>
      <dgm:spPr/>
    </dgm:pt>
    <dgm:pt modelId="{3B35415E-6C48-491B-AC63-DA565F6643E3}" type="pres">
      <dgm:prSet presAssocID="{623B2649-B108-4E15-99D2-85A1F20992AC}" presName="parentLeftMargin" presStyleLbl="node1" presStyleIdx="0" presStyleCnt="1"/>
      <dgm:spPr/>
    </dgm:pt>
    <dgm:pt modelId="{68BEB72A-7D72-4AA4-9DD6-9F1DDCA042D5}" type="pres">
      <dgm:prSet presAssocID="{623B2649-B108-4E15-99D2-85A1F20992AC}" presName="parentText" presStyleLbl="node1" presStyleIdx="0" presStyleCnt="1">
        <dgm:presLayoutVars>
          <dgm:chMax val="0"/>
          <dgm:bulletEnabled val="1"/>
        </dgm:presLayoutVars>
      </dgm:prSet>
      <dgm:spPr/>
    </dgm:pt>
    <dgm:pt modelId="{A0189E43-62CD-44F7-8063-7B6BED920A9C}" type="pres">
      <dgm:prSet presAssocID="{623B2649-B108-4E15-99D2-85A1F20992AC}" presName="negativeSpace" presStyleCnt="0"/>
      <dgm:spPr/>
    </dgm:pt>
    <dgm:pt modelId="{CB46226B-A235-475E-90A9-C46DFF082063}" type="pres">
      <dgm:prSet presAssocID="{623B2649-B108-4E15-99D2-85A1F20992AC}" presName="childText" presStyleLbl="conFgAcc1" presStyleIdx="0" presStyleCnt="1">
        <dgm:presLayoutVars>
          <dgm:bulletEnabled val="1"/>
        </dgm:presLayoutVars>
      </dgm:prSet>
      <dgm:spPr/>
    </dgm:pt>
  </dgm:ptLst>
  <dgm:cxnLst>
    <dgm:cxn modelId="{B603126C-8025-484B-AA0E-AF398A346D10}" srcId="{623B2649-B108-4E15-99D2-85A1F20992AC}" destId="{1696F317-3F6D-4237-BBDC-EF3A294F6A95}" srcOrd="0" destOrd="0" parTransId="{A4E786BF-4B6E-45D9-B499-12F06E25AA26}" sibTransId="{F4D2A8A3-A133-4900-A23A-4EEB26D494F0}"/>
    <dgm:cxn modelId="{8CD5B36F-826E-4599-8570-28E49D387E57}" type="presOf" srcId="{1696F317-3F6D-4237-BBDC-EF3A294F6A95}" destId="{CB46226B-A235-475E-90A9-C46DFF082063}" srcOrd="0" destOrd="0" presId="urn:microsoft.com/office/officeart/2005/8/layout/list1"/>
    <dgm:cxn modelId="{5CEA6F71-97BB-4267-8BC9-8839D9FCF3CE}" type="presOf" srcId="{623B2649-B108-4E15-99D2-85A1F20992AC}" destId="{68BEB72A-7D72-4AA4-9DD6-9F1DDCA042D5}" srcOrd="1" destOrd="0" presId="urn:microsoft.com/office/officeart/2005/8/layout/list1"/>
    <dgm:cxn modelId="{7E3DBD72-6C79-4CF9-B33A-942CB9DBE5AB}" srcId="{E3BB715C-7747-43CA-85C9-72D824125784}" destId="{623B2649-B108-4E15-99D2-85A1F20992AC}" srcOrd="0" destOrd="0" parTransId="{6A02AE3A-B5EA-48D6-950D-B7D4E73C0123}" sibTransId="{9195CC96-7A4A-48C6-A575-0C08739432B2}"/>
    <dgm:cxn modelId="{D69FD9A4-25E3-4F7C-812C-B76A12D9A3F7}" srcId="{623B2649-B108-4E15-99D2-85A1F20992AC}" destId="{B8F05896-AC83-495F-8DD6-E00C1F0F1519}" srcOrd="1" destOrd="0" parTransId="{61B12BB1-2A0A-47C0-8841-9FC249E13B81}" sibTransId="{370BF6B1-2E5F-4FDB-BC51-A92DC5100EAF}"/>
    <dgm:cxn modelId="{6BDF88DD-35E3-483C-AFE1-D8CD0FC0D54E}" type="presOf" srcId="{B8F05896-AC83-495F-8DD6-E00C1F0F1519}" destId="{CB46226B-A235-475E-90A9-C46DFF082063}" srcOrd="0" destOrd="1" presId="urn:microsoft.com/office/officeart/2005/8/layout/list1"/>
    <dgm:cxn modelId="{9AFFB2E6-64FE-4E08-BF48-B89A11119DE0}" type="presOf" srcId="{E3BB715C-7747-43CA-85C9-72D824125784}" destId="{F3D5B6D9-656F-49A7-8693-C38371ABCDEB}" srcOrd="0" destOrd="0" presId="urn:microsoft.com/office/officeart/2005/8/layout/list1"/>
    <dgm:cxn modelId="{64709BF3-9BDC-4003-9869-90F68293280C}" type="presOf" srcId="{623B2649-B108-4E15-99D2-85A1F20992AC}" destId="{3B35415E-6C48-491B-AC63-DA565F6643E3}" srcOrd="0" destOrd="0" presId="urn:microsoft.com/office/officeart/2005/8/layout/list1"/>
    <dgm:cxn modelId="{7C48822C-8785-4C0F-A033-E93ED91804EE}" type="presParOf" srcId="{F3D5B6D9-656F-49A7-8693-C38371ABCDEB}" destId="{044D4AB6-6427-4162-85AA-F0445129AE07}" srcOrd="0" destOrd="0" presId="urn:microsoft.com/office/officeart/2005/8/layout/list1"/>
    <dgm:cxn modelId="{7A8DB7C0-4C40-49DB-83DF-609DB42A131E}" type="presParOf" srcId="{044D4AB6-6427-4162-85AA-F0445129AE07}" destId="{3B35415E-6C48-491B-AC63-DA565F6643E3}" srcOrd="0" destOrd="0" presId="urn:microsoft.com/office/officeart/2005/8/layout/list1"/>
    <dgm:cxn modelId="{68D19CD5-B0E3-45B5-B743-4DA5C2BC75D9}" type="presParOf" srcId="{044D4AB6-6427-4162-85AA-F0445129AE07}" destId="{68BEB72A-7D72-4AA4-9DD6-9F1DDCA042D5}" srcOrd="1" destOrd="0" presId="urn:microsoft.com/office/officeart/2005/8/layout/list1"/>
    <dgm:cxn modelId="{9D40FCA5-78D5-4749-B899-6C3FDC97FB1A}" type="presParOf" srcId="{F3D5B6D9-656F-49A7-8693-C38371ABCDEB}" destId="{A0189E43-62CD-44F7-8063-7B6BED920A9C}" srcOrd="1" destOrd="0" presId="urn:microsoft.com/office/officeart/2005/8/layout/list1"/>
    <dgm:cxn modelId="{9F5D1CC8-5C76-43D3-93CA-14E5D5438599}" type="presParOf" srcId="{F3D5B6D9-656F-49A7-8693-C38371ABCDEB}" destId="{CB46226B-A235-475E-90A9-C46DFF08206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BEC8D9-A688-4441-8DD6-BB59D75D6E05}" type="doc">
      <dgm:prSet loTypeId="urn:microsoft.com/office/officeart/2005/8/layout/lProcess2" loCatId="list" qsTypeId="urn:microsoft.com/office/officeart/2005/8/quickstyle/simple1" qsCatId="simple" csTypeId="urn:microsoft.com/office/officeart/2005/8/colors/accent6_1" csCatId="accent6" phldr="1"/>
      <dgm:spPr/>
      <dgm:t>
        <a:bodyPr/>
        <a:lstStyle/>
        <a:p>
          <a:endParaRPr lang="en-IN"/>
        </a:p>
      </dgm:t>
    </dgm:pt>
    <dgm:pt modelId="{4762A9EA-A27B-4852-B9AC-FB9563F4D534}">
      <dgm:prSet phldrT="[Text]" custT="1"/>
      <dgm:spPr/>
      <dgm:t>
        <a:bodyPr/>
        <a:lstStyle/>
        <a:p>
          <a:r>
            <a:rPr lang="en-US" sz="1800" dirty="0"/>
            <a:t>Nucleotides must be produced within the cell</a:t>
          </a:r>
          <a:endParaRPr lang="en-IN" sz="1800" dirty="0"/>
        </a:p>
      </dgm:t>
    </dgm:pt>
    <dgm:pt modelId="{A5E1CE6E-932D-4CFC-977D-616F99D954C8}" type="parTrans" cxnId="{E09F84BA-12FA-4747-A4BE-31CD0F50E3D5}">
      <dgm:prSet/>
      <dgm:spPr/>
      <dgm:t>
        <a:bodyPr/>
        <a:lstStyle/>
        <a:p>
          <a:endParaRPr lang="en-IN"/>
        </a:p>
      </dgm:t>
    </dgm:pt>
    <dgm:pt modelId="{A99918EA-F5EA-468A-8E3A-0EF071BFFC92}" type="sibTrans" cxnId="{E09F84BA-12FA-4747-A4BE-31CD0F50E3D5}">
      <dgm:prSet/>
      <dgm:spPr/>
      <dgm:t>
        <a:bodyPr/>
        <a:lstStyle/>
        <a:p>
          <a:endParaRPr lang="en-IN"/>
        </a:p>
      </dgm:t>
    </dgm:pt>
    <dgm:pt modelId="{F84AB0BF-D742-4405-A042-6AC7474C111A}">
      <dgm:prSet phldrT="[Text]" custT="1"/>
      <dgm:spPr/>
      <dgm:t>
        <a:bodyPr/>
        <a:lstStyle/>
        <a:p>
          <a:r>
            <a:rPr lang="en-IN" sz="1800" dirty="0"/>
            <a:t>Purine nucleotide synthetic pathways</a:t>
          </a:r>
        </a:p>
      </dgm:t>
    </dgm:pt>
    <dgm:pt modelId="{F113C1E5-57B3-4CB0-B615-95D6C73EFEC6}" type="parTrans" cxnId="{B136B949-BCB4-4C8C-ABF2-51287F9C7CB2}">
      <dgm:prSet/>
      <dgm:spPr/>
      <dgm:t>
        <a:bodyPr/>
        <a:lstStyle/>
        <a:p>
          <a:endParaRPr lang="en-IN"/>
        </a:p>
      </dgm:t>
    </dgm:pt>
    <dgm:pt modelId="{3639E044-FE59-460F-8FBC-8D40904DC0FF}" type="sibTrans" cxnId="{B136B949-BCB4-4C8C-ABF2-51287F9C7CB2}">
      <dgm:prSet/>
      <dgm:spPr/>
      <dgm:t>
        <a:bodyPr/>
        <a:lstStyle/>
        <a:p>
          <a:endParaRPr lang="en-IN"/>
        </a:p>
      </dgm:t>
    </dgm:pt>
    <dgm:pt modelId="{0427FD96-1760-4462-8A68-5C2C2DD34842}">
      <dgm:prSet phldrT="[Text]" custT="1"/>
      <dgm:spPr>
        <a:solidFill>
          <a:schemeClr val="accent6">
            <a:lumMod val="50000"/>
          </a:schemeClr>
        </a:solidFill>
      </dgm:spPr>
      <dgm:t>
        <a:bodyPr/>
        <a:lstStyle/>
        <a:p>
          <a:pPr algn="l">
            <a:buAutoNum type="arabicPeriod"/>
          </a:pPr>
          <a:r>
            <a:rPr lang="en-IN" sz="1600" i="1" dirty="0">
              <a:solidFill>
                <a:schemeClr val="tx1"/>
              </a:solidFill>
            </a:rPr>
            <a:t>1</a:t>
          </a:r>
          <a:r>
            <a:rPr lang="en-IN" sz="1600" i="1" dirty="0">
              <a:solidFill>
                <a:schemeClr val="tx2">
                  <a:lumMod val="75000"/>
                </a:schemeClr>
              </a:solidFill>
            </a:rPr>
            <a:t>. De-novo </a:t>
          </a:r>
          <a:r>
            <a:rPr lang="en-IN" sz="1600" i="1" dirty="0">
              <a:solidFill>
                <a:schemeClr val="tx1"/>
              </a:solidFill>
            </a:rPr>
            <a:t>pathway</a:t>
          </a:r>
        </a:p>
        <a:p>
          <a:pPr algn="l">
            <a:buAutoNum type="arabicPeriod"/>
          </a:pPr>
          <a:r>
            <a:rPr lang="en-IN" sz="1600" dirty="0">
              <a:solidFill>
                <a:schemeClr val="tx1"/>
              </a:solidFill>
            </a:rPr>
            <a:t>Chemical synthesis of complex molecules from simple ones </a:t>
          </a:r>
        </a:p>
      </dgm:t>
    </dgm:pt>
    <dgm:pt modelId="{4807C4DD-EB21-4579-B056-AA6DDD6670B8}" type="parTrans" cxnId="{8432F166-DC35-4E6D-B1B9-CDDC9F9DAC30}">
      <dgm:prSet/>
      <dgm:spPr/>
      <dgm:t>
        <a:bodyPr/>
        <a:lstStyle/>
        <a:p>
          <a:endParaRPr lang="en-IN"/>
        </a:p>
      </dgm:t>
    </dgm:pt>
    <dgm:pt modelId="{E44E2DFC-B17E-4579-AB8A-7ED8A0F31C61}" type="sibTrans" cxnId="{8432F166-DC35-4E6D-B1B9-CDDC9F9DAC30}">
      <dgm:prSet/>
      <dgm:spPr/>
      <dgm:t>
        <a:bodyPr/>
        <a:lstStyle/>
        <a:p>
          <a:endParaRPr lang="en-IN"/>
        </a:p>
      </dgm:t>
    </dgm:pt>
    <dgm:pt modelId="{B9BE23DC-66D4-43EC-948E-A026D129F12C}">
      <dgm:prSet custT="1"/>
      <dgm:spPr>
        <a:solidFill>
          <a:schemeClr val="accent6">
            <a:lumMod val="50000"/>
          </a:schemeClr>
        </a:solidFill>
      </dgm:spPr>
      <dgm:t>
        <a:bodyPr/>
        <a:lstStyle/>
        <a:p>
          <a:pPr algn="l"/>
          <a:r>
            <a:rPr lang="en-US" sz="1600" dirty="0">
              <a:solidFill>
                <a:schemeClr val="tx1"/>
              </a:solidFill>
            </a:rPr>
            <a:t>2. Negatively charged phosphate groups resists diffusion across the phospholipid membrane</a:t>
          </a:r>
        </a:p>
      </dgm:t>
    </dgm:pt>
    <dgm:pt modelId="{CC7FBD3B-81EE-49C5-A24A-9963529A6B94}" type="parTrans" cxnId="{55954157-5BD8-4B2C-914D-164D9F9C4731}">
      <dgm:prSet/>
      <dgm:spPr/>
      <dgm:t>
        <a:bodyPr/>
        <a:lstStyle/>
        <a:p>
          <a:endParaRPr lang="en-IN"/>
        </a:p>
      </dgm:t>
    </dgm:pt>
    <dgm:pt modelId="{D759EC56-6BF7-4117-A955-36B99A82DD6A}" type="sibTrans" cxnId="{55954157-5BD8-4B2C-914D-164D9F9C4731}">
      <dgm:prSet/>
      <dgm:spPr/>
      <dgm:t>
        <a:bodyPr/>
        <a:lstStyle/>
        <a:p>
          <a:endParaRPr lang="en-IN"/>
        </a:p>
      </dgm:t>
    </dgm:pt>
    <dgm:pt modelId="{C8846625-6053-4F50-9522-54F5FF33C13E}">
      <dgm:prSet phldrT="[Text]" custT="1"/>
      <dgm:spPr>
        <a:solidFill>
          <a:schemeClr val="accent6">
            <a:lumMod val="50000"/>
          </a:schemeClr>
        </a:solidFill>
      </dgm:spPr>
      <dgm:t>
        <a:bodyPr/>
        <a:lstStyle/>
        <a:p>
          <a:pPr algn="l"/>
          <a:r>
            <a:rPr lang="en-US" sz="1600" dirty="0">
              <a:solidFill>
                <a:schemeClr val="tx1"/>
              </a:solidFill>
            </a:rPr>
            <a:t>1. Cell membrane does not contain any nucleotide carrier protein</a:t>
          </a:r>
          <a:endParaRPr lang="en-IN" sz="1600" dirty="0">
            <a:solidFill>
              <a:schemeClr val="tx1"/>
            </a:solidFill>
          </a:endParaRPr>
        </a:p>
      </dgm:t>
    </dgm:pt>
    <dgm:pt modelId="{1325B7E0-CED0-4F65-9AFC-452B24541B58}" type="parTrans" cxnId="{165B6B7D-C87F-4F6D-8020-A1BE82212AE1}">
      <dgm:prSet/>
      <dgm:spPr/>
      <dgm:t>
        <a:bodyPr/>
        <a:lstStyle/>
        <a:p>
          <a:endParaRPr lang="en-IN"/>
        </a:p>
      </dgm:t>
    </dgm:pt>
    <dgm:pt modelId="{8157AFF2-AAA5-424D-A060-5A8BC7ED9FBE}" type="sibTrans" cxnId="{165B6B7D-C87F-4F6D-8020-A1BE82212AE1}">
      <dgm:prSet/>
      <dgm:spPr/>
      <dgm:t>
        <a:bodyPr/>
        <a:lstStyle/>
        <a:p>
          <a:endParaRPr lang="en-IN"/>
        </a:p>
      </dgm:t>
    </dgm:pt>
    <dgm:pt modelId="{F373D34A-D583-4301-956E-0DB29D0452C8}">
      <dgm:prSet custT="1"/>
      <dgm:spPr>
        <a:solidFill>
          <a:schemeClr val="accent6">
            <a:lumMod val="50000"/>
          </a:schemeClr>
        </a:solidFill>
      </dgm:spPr>
      <dgm:t>
        <a:bodyPr/>
        <a:lstStyle/>
        <a:p>
          <a:pPr algn="l"/>
          <a:r>
            <a:rPr lang="en-IN" sz="1600" i="1" dirty="0">
              <a:solidFill>
                <a:schemeClr val="tx1"/>
              </a:solidFill>
            </a:rPr>
            <a:t>2. </a:t>
          </a:r>
          <a:r>
            <a:rPr lang="en-IN" sz="1600" i="1" dirty="0">
              <a:solidFill>
                <a:schemeClr val="tx2">
                  <a:lumMod val="75000"/>
                </a:schemeClr>
              </a:solidFill>
            </a:rPr>
            <a:t>Salvage</a:t>
          </a:r>
          <a:r>
            <a:rPr lang="en-IN" sz="1600" i="1" dirty="0">
              <a:solidFill>
                <a:schemeClr val="tx1"/>
              </a:solidFill>
            </a:rPr>
            <a:t> pathway</a:t>
          </a:r>
        </a:p>
        <a:p>
          <a:pPr algn="l"/>
          <a:r>
            <a:rPr lang="en-IN" sz="1600" dirty="0">
              <a:solidFill>
                <a:schemeClr val="tx1"/>
              </a:solidFill>
            </a:rPr>
            <a:t> Uses left over intermediates and by-products from other destructive processes of similar molecule</a:t>
          </a:r>
        </a:p>
      </dgm:t>
    </dgm:pt>
    <dgm:pt modelId="{886C8F3B-3C03-46DC-A8E2-35F463F05363}" type="parTrans" cxnId="{47E8287E-5847-4261-963B-985830B4D8B3}">
      <dgm:prSet/>
      <dgm:spPr/>
      <dgm:t>
        <a:bodyPr/>
        <a:lstStyle/>
        <a:p>
          <a:endParaRPr lang="en-IN"/>
        </a:p>
      </dgm:t>
    </dgm:pt>
    <dgm:pt modelId="{67B9A05C-E57B-4B52-8F87-0053080A88FE}" type="sibTrans" cxnId="{47E8287E-5847-4261-963B-985830B4D8B3}">
      <dgm:prSet/>
      <dgm:spPr/>
      <dgm:t>
        <a:bodyPr/>
        <a:lstStyle/>
        <a:p>
          <a:endParaRPr lang="en-IN"/>
        </a:p>
      </dgm:t>
    </dgm:pt>
    <dgm:pt modelId="{DD8E0D4E-00B6-40C1-9106-649A3DB92CCC}" type="pres">
      <dgm:prSet presAssocID="{DCBEC8D9-A688-4441-8DD6-BB59D75D6E05}" presName="theList" presStyleCnt="0">
        <dgm:presLayoutVars>
          <dgm:dir/>
          <dgm:animLvl val="lvl"/>
          <dgm:resizeHandles val="exact"/>
        </dgm:presLayoutVars>
      </dgm:prSet>
      <dgm:spPr/>
    </dgm:pt>
    <dgm:pt modelId="{AE86903F-0FFA-4255-8801-6A384CD64D96}" type="pres">
      <dgm:prSet presAssocID="{4762A9EA-A27B-4852-B9AC-FB9563F4D534}" presName="compNode" presStyleCnt="0"/>
      <dgm:spPr/>
    </dgm:pt>
    <dgm:pt modelId="{363B0967-6F1F-4D57-B05C-79E4C04C5AF6}" type="pres">
      <dgm:prSet presAssocID="{4762A9EA-A27B-4852-B9AC-FB9563F4D534}" presName="aNode" presStyleLbl="bgShp" presStyleIdx="0" presStyleCnt="2" custLinFactNeighborX="-104"/>
      <dgm:spPr/>
    </dgm:pt>
    <dgm:pt modelId="{E1155728-822B-4173-A015-7F085A2AC67C}" type="pres">
      <dgm:prSet presAssocID="{4762A9EA-A27B-4852-B9AC-FB9563F4D534}" presName="textNode" presStyleLbl="bgShp" presStyleIdx="0" presStyleCnt="2"/>
      <dgm:spPr/>
    </dgm:pt>
    <dgm:pt modelId="{D6170158-F74B-4785-82A3-728EABA761EF}" type="pres">
      <dgm:prSet presAssocID="{4762A9EA-A27B-4852-B9AC-FB9563F4D534}" presName="compChildNode" presStyleCnt="0"/>
      <dgm:spPr/>
    </dgm:pt>
    <dgm:pt modelId="{25AD31DE-E23F-4DDD-8F60-2AC6DCDE363A}" type="pres">
      <dgm:prSet presAssocID="{4762A9EA-A27B-4852-B9AC-FB9563F4D534}" presName="theInnerList" presStyleCnt="0"/>
      <dgm:spPr/>
    </dgm:pt>
    <dgm:pt modelId="{80DD31DB-07F8-46C2-923B-A7640835EA29}" type="pres">
      <dgm:prSet presAssocID="{C8846625-6053-4F50-9522-54F5FF33C13E}" presName="childNode" presStyleLbl="node1" presStyleIdx="0" presStyleCnt="4" custScaleX="115678">
        <dgm:presLayoutVars>
          <dgm:bulletEnabled val="1"/>
        </dgm:presLayoutVars>
      </dgm:prSet>
      <dgm:spPr/>
    </dgm:pt>
    <dgm:pt modelId="{EF7481BE-F905-43D1-84CD-FF243E0B8FF1}" type="pres">
      <dgm:prSet presAssocID="{C8846625-6053-4F50-9522-54F5FF33C13E}" presName="aSpace2" presStyleCnt="0"/>
      <dgm:spPr/>
    </dgm:pt>
    <dgm:pt modelId="{E9094094-FC91-4711-99DB-594E6D6FB459}" type="pres">
      <dgm:prSet presAssocID="{B9BE23DC-66D4-43EC-948E-A026D129F12C}" presName="childNode" presStyleLbl="node1" presStyleIdx="1" presStyleCnt="4" custScaleX="116117">
        <dgm:presLayoutVars>
          <dgm:bulletEnabled val="1"/>
        </dgm:presLayoutVars>
      </dgm:prSet>
      <dgm:spPr/>
    </dgm:pt>
    <dgm:pt modelId="{8E02BE17-1F07-4720-A6E4-5927B3186EB5}" type="pres">
      <dgm:prSet presAssocID="{4762A9EA-A27B-4852-B9AC-FB9563F4D534}" presName="aSpace" presStyleCnt="0"/>
      <dgm:spPr/>
    </dgm:pt>
    <dgm:pt modelId="{80D67D79-2648-4A5A-928C-3742C54B070F}" type="pres">
      <dgm:prSet presAssocID="{F84AB0BF-D742-4405-A042-6AC7474C111A}" presName="compNode" presStyleCnt="0"/>
      <dgm:spPr/>
    </dgm:pt>
    <dgm:pt modelId="{C66272C1-C82D-4D96-956B-E51FFBB7373F}" type="pres">
      <dgm:prSet presAssocID="{F84AB0BF-D742-4405-A042-6AC7474C111A}" presName="aNode" presStyleLbl="bgShp" presStyleIdx="1" presStyleCnt="2"/>
      <dgm:spPr/>
    </dgm:pt>
    <dgm:pt modelId="{E39EED49-E97B-4546-A8DD-DF503B790853}" type="pres">
      <dgm:prSet presAssocID="{F84AB0BF-D742-4405-A042-6AC7474C111A}" presName="textNode" presStyleLbl="bgShp" presStyleIdx="1" presStyleCnt="2"/>
      <dgm:spPr/>
    </dgm:pt>
    <dgm:pt modelId="{C883DCAB-350F-4E69-8DCD-9D87D4C9D572}" type="pres">
      <dgm:prSet presAssocID="{F84AB0BF-D742-4405-A042-6AC7474C111A}" presName="compChildNode" presStyleCnt="0"/>
      <dgm:spPr/>
    </dgm:pt>
    <dgm:pt modelId="{A3D027B3-95D6-44F9-82D2-325A98CF4CBC}" type="pres">
      <dgm:prSet presAssocID="{F84AB0BF-D742-4405-A042-6AC7474C111A}" presName="theInnerList" presStyleCnt="0"/>
      <dgm:spPr/>
    </dgm:pt>
    <dgm:pt modelId="{3827FA66-F0EE-438C-A3BB-B1AE2E062044}" type="pres">
      <dgm:prSet presAssocID="{0427FD96-1760-4462-8A68-5C2C2DD34842}" presName="childNode" presStyleLbl="node1" presStyleIdx="2" presStyleCnt="4" custScaleX="116701">
        <dgm:presLayoutVars>
          <dgm:bulletEnabled val="1"/>
        </dgm:presLayoutVars>
      </dgm:prSet>
      <dgm:spPr/>
    </dgm:pt>
    <dgm:pt modelId="{B3EB2AD7-7E98-42FC-BE90-E14D3D627847}" type="pres">
      <dgm:prSet presAssocID="{0427FD96-1760-4462-8A68-5C2C2DD34842}" presName="aSpace2" presStyleCnt="0"/>
      <dgm:spPr/>
    </dgm:pt>
    <dgm:pt modelId="{B9A72416-6B4E-410C-915C-EC27C212D8FC}" type="pres">
      <dgm:prSet presAssocID="{F373D34A-D583-4301-956E-0DB29D0452C8}" presName="childNode" presStyleLbl="node1" presStyleIdx="3" presStyleCnt="4" custScaleX="115824">
        <dgm:presLayoutVars>
          <dgm:bulletEnabled val="1"/>
        </dgm:presLayoutVars>
      </dgm:prSet>
      <dgm:spPr/>
    </dgm:pt>
  </dgm:ptLst>
  <dgm:cxnLst>
    <dgm:cxn modelId="{8281F310-6128-4E1C-A234-6B9F02725576}" type="presOf" srcId="{B9BE23DC-66D4-43EC-948E-A026D129F12C}" destId="{E9094094-FC91-4711-99DB-594E6D6FB459}" srcOrd="0" destOrd="0" presId="urn:microsoft.com/office/officeart/2005/8/layout/lProcess2"/>
    <dgm:cxn modelId="{65D7B511-28E8-4FBA-AF6F-41450EE6F183}" type="presOf" srcId="{F84AB0BF-D742-4405-A042-6AC7474C111A}" destId="{E39EED49-E97B-4546-A8DD-DF503B790853}" srcOrd="1" destOrd="0" presId="urn:microsoft.com/office/officeart/2005/8/layout/lProcess2"/>
    <dgm:cxn modelId="{83FB3D1B-4AA3-44BC-B905-7F0B0E670684}" type="presOf" srcId="{C8846625-6053-4F50-9522-54F5FF33C13E}" destId="{80DD31DB-07F8-46C2-923B-A7640835EA29}" srcOrd="0" destOrd="0" presId="urn:microsoft.com/office/officeart/2005/8/layout/lProcess2"/>
    <dgm:cxn modelId="{8432F166-DC35-4E6D-B1B9-CDDC9F9DAC30}" srcId="{F84AB0BF-D742-4405-A042-6AC7474C111A}" destId="{0427FD96-1760-4462-8A68-5C2C2DD34842}" srcOrd="0" destOrd="0" parTransId="{4807C4DD-EB21-4579-B056-AA6DDD6670B8}" sibTransId="{E44E2DFC-B17E-4579-AB8A-7ED8A0F31C61}"/>
    <dgm:cxn modelId="{B136B949-BCB4-4C8C-ABF2-51287F9C7CB2}" srcId="{DCBEC8D9-A688-4441-8DD6-BB59D75D6E05}" destId="{F84AB0BF-D742-4405-A042-6AC7474C111A}" srcOrd="1" destOrd="0" parTransId="{F113C1E5-57B3-4CB0-B615-95D6C73EFEC6}" sibTransId="{3639E044-FE59-460F-8FBC-8D40904DC0FF}"/>
    <dgm:cxn modelId="{55954157-5BD8-4B2C-914D-164D9F9C4731}" srcId="{4762A9EA-A27B-4852-B9AC-FB9563F4D534}" destId="{B9BE23DC-66D4-43EC-948E-A026D129F12C}" srcOrd="1" destOrd="0" parTransId="{CC7FBD3B-81EE-49C5-A24A-9963529A6B94}" sibTransId="{D759EC56-6BF7-4117-A955-36B99A82DD6A}"/>
    <dgm:cxn modelId="{997EFB58-5C84-4B1E-97CE-892BE5344C10}" type="presOf" srcId="{F373D34A-D583-4301-956E-0DB29D0452C8}" destId="{B9A72416-6B4E-410C-915C-EC27C212D8FC}" srcOrd="0" destOrd="0" presId="urn:microsoft.com/office/officeart/2005/8/layout/lProcess2"/>
    <dgm:cxn modelId="{165B6B7D-C87F-4F6D-8020-A1BE82212AE1}" srcId="{4762A9EA-A27B-4852-B9AC-FB9563F4D534}" destId="{C8846625-6053-4F50-9522-54F5FF33C13E}" srcOrd="0" destOrd="0" parTransId="{1325B7E0-CED0-4F65-9AFC-452B24541B58}" sibTransId="{8157AFF2-AAA5-424D-A060-5A8BC7ED9FBE}"/>
    <dgm:cxn modelId="{47E8287E-5847-4261-963B-985830B4D8B3}" srcId="{F84AB0BF-D742-4405-A042-6AC7474C111A}" destId="{F373D34A-D583-4301-956E-0DB29D0452C8}" srcOrd="1" destOrd="0" parTransId="{886C8F3B-3C03-46DC-A8E2-35F463F05363}" sibTransId="{67B9A05C-E57B-4B52-8F87-0053080A88FE}"/>
    <dgm:cxn modelId="{EE292FA4-2890-423D-A925-A1BEEE810D57}" type="presOf" srcId="{4762A9EA-A27B-4852-B9AC-FB9563F4D534}" destId="{363B0967-6F1F-4D57-B05C-79E4C04C5AF6}" srcOrd="0" destOrd="0" presId="urn:microsoft.com/office/officeart/2005/8/layout/lProcess2"/>
    <dgm:cxn modelId="{48034FA4-36CF-4B0C-B529-082DE5B33591}" type="presOf" srcId="{0427FD96-1760-4462-8A68-5C2C2DD34842}" destId="{3827FA66-F0EE-438C-A3BB-B1AE2E062044}" srcOrd="0" destOrd="0" presId="urn:microsoft.com/office/officeart/2005/8/layout/lProcess2"/>
    <dgm:cxn modelId="{E41F34B3-7C60-4771-BDE0-F80295E736BC}" type="presOf" srcId="{DCBEC8D9-A688-4441-8DD6-BB59D75D6E05}" destId="{DD8E0D4E-00B6-40C1-9106-649A3DB92CCC}" srcOrd="0" destOrd="0" presId="urn:microsoft.com/office/officeart/2005/8/layout/lProcess2"/>
    <dgm:cxn modelId="{E09F84BA-12FA-4747-A4BE-31CD0F50E3D5}" srcId="{DCBEC8D9-A688-4441-8DD6-BB59D75D6E05}" destId="{4762A9EA-A27B-4852-B9AC-FB9563F4D534}" srcOrd="0" destOrd="0" parTransId="{A5E1CE6E-932D-4CFC-977D-616F99D954C8}" sibTransId="{A99918EA-F5EA-468A-8E3A-0EF071BFFC92}"/>
    <dgm:cxn modelId="{096D20CF-4A2F-402F-82E5-64D2C4C223B3}" type="presOf" srcId="{F84AB0BF-D742-4405-A042-6AC7474C111A}" destId="{C66272C1-C82D-4D96-956B-E51FFBB7373F}" srcOrd="0" destOrd="0" presId="urn:microsoft.com/office/officeart/2005/8/layout/lProcess2"/>
    <dgm:cxn modelId="{2C8751F2-241A-4DE4-BF3A-DE1B814A6A73}" type="presOf" srcId="{4762A9EA-A27B-4852-B9AC-FB9563F4D534}" destId="{E1155728-822B-4173-A015-7F085A2AC67C}" srcOrd="1" destOrd="0" presId="urn:microsoft.com/office/officeart/2005/8/layout/lProcess2"/>
    <dgm:cxn modelId="{31E038A0-AAB8-4C67-B2E6-32B0AB8CB5C3}" type="presParOf" srcId="{DD8E0D4E-00B6-40C1-9106-649A3DB92CCC}" destId="{AE86903F-0FFA-4255-8801-6A384CD64D96}" srcOrd="0" destOrd="0" presId="urn:microsoft.com/office/officeart/2005/8/layout/lProcess2"/>
    <dgm:cxn modelId="{3B6A9206-4FA3-4376-8506-777C1314F75B}" type="presParOf" srcId="{AE86903F-0FFA-4255-8801-6A384CD64D96}" destId="{363B0967-6F1F-4D57-B05C-79E4C04C5AF6}" srcOrd="0" destOrd="0" presId="urn:microsoft.com/office/officeart/2005/8/layout/lProcess2"/>
    <dgm:cxn modelId="{226E7420-882C-43E8-BF36-8A2402B7121D}" type="presParOf" srcId="{AE86903F-0FFA-4255-8801-6A384CD64D96}" destId="{E1155728-822B-4173-A015-7F085A2AC67C}" srcOrd="1" destOrd="0" presId="urn:microsoft.com/office/officeart/2005/8/layout/lProcess2"/>
    <dgm:cxn modelId="{44E09B25-1059-4113-BBA1-50ABF61AA4F3}" type="presParOf" srcId="{AE86903F-0FFA-4255-8801-6A384CD64D96}" destId="{D6170158-F74B-4785-82A3-728EABA761EF}" srcOrd="2" destOrd="0" presId="urn:microsoft.com/office/officeart/2005/8/layout/lProcess2"/>
    <dgm:cxn modelId="{53CE8ED9-54ED-473B-B2D4-8A3BAB5910B5}" type="presParOf" srcId="{D6170158-F74B-4785-82A3-728EABA761EF}" destId="{25AD31DE-E23F-4DDD-8F60-2AC6DCDE363A}" srcOrd="0" destOrd="0" presId="urn:microsoft.com/office/officeart/2005/8/layout/lProcess2"/>
    <dgm:cxn modelId="{2377E40E-DE9B-456D-AACE-D591346281BF}" type="presParOf" srcId="{25AD31DE-E23F-4DDD-8F60-2AC6DCDE363A}" destId="{80DD31DB-07F8-46C2-923B-A7640835EA29}" srcOrd="0" destOrd="0" presId="urn:microsoft.com/office/officeart/2005/8/layout/lProcess2"/>
    <dgm:cxn modelId="{E439CB7A-935E-4A85-8C29-2E157BEC8292}" type="presParOf" srcId="{25AD31DE-E23F-4DDD-8F60-2AC6DCDE363A}" destId="{EF7481BE-F905-43D1-84CD-FF243E0B8FF1}" srcOrd="1" destOrd="0" presId="urn:microsoft.com/office/officeart/2005/8/layout/lProcess2"/>
    <dgm:cxn modelId="{620507C4-9F85-4AC3-9897-1EE7364D7AB0}" type="presParOf" srcId="{25AD31DE-E23F-4DDD-8F60-2AC6DCDE363A}" destId="{E9094094-FC91-4711-99DB-594E6D6FB459}" srcOrd="2" destOrd="0" presId="urn:microsoft.com/office/officeart/2005/8/layout/lProcess2"/>
    <dgm:cxn modelId="{39A9EAE2-6972-4328-8833-4D1166148371}" type="presParOf" srcId="{DD8E0D4E-00B6-40C1-9106-649A3DB92CCC}" destId="{8E02BE17-1F07-4720-A6E4-5927B3186EB5}" srcOrd="1" destOrd="0" presId="urn:microsoft.com/office/officeart/2005/8/layout/lProcess2"/>
    <dgm:cxn modelId="{54CEF7BC-91D6-4288-B2BE-A52C445EC12B}" type="presParOf" srcId="{DD8E0D4E-00B6-40C1-9106-649A3DB92CCC}" destId="{80D67D79-2648-4A5A-928C-3742C54B070F}" srcOrd="2" destOrd="0" presId="urn:microsoft.com/office/officeart/2005/8/layout/lProcess2"/>
    <dgm:cxn modelId="{211E598B-F8B9-4BAF-A71F-24C6BBAC8CAF}" type="presParOf" srcId="{80D67D79-2648-4A5A-928C-3742C54B070F}" destId="{C66272C1-C82D-4D96-956B-E51FFBB7373F}" srcOrd="0" destOrd="0" presId="urn:microsoft.com/office/officeart/2005/8/layout/lProcess2"/>
    <dgm:cxn modelId="{6E5C11EF-4D80-49DE-930D-1872D9B23BDF}" type="presParOf" srcId="{80D67D79-2648-4A5A-928C-3742C54B070F}" destId="{E39EED49-E97B-4546-A8DD-DF503B790853}" srcOrd="1" destOrd="0" presId="urn:microsoft.com/office/officeart/2005/8/layout/lProcess2"/>
    <dgm:cxn modelId="{083105BC-26BF-466D-81B7-D3F75D35CC41}" type="presParOf" srcId="{80D67D79-2648-4A5A-928C-3742C54B070F}" destId="{C883DCAB-350F-4E69-8DCD-9D87D4C9D572}" srcOrd="2" destOrd="0" presId="urn:microsoft.com/office/officeart/2005/8/layout/lProcess2"/>
    <dgm:cxn modelId="{5433E276-1315-4F2D-A3ED-2A5A679A9EDE}" type="presParOf" srcId="{C883DCAB-350F-4E69-8DCD-9D87D4C9D572}" destId="{A3D027B3-95D6-44F9-82D2-325A98CF4CBC}" srcOrd="0" destOrd="0" presId="urn:microsoft.com/office/officeart/2005/8/layout/lProcess2"/>
    <dgm:cxn modelId="{FD04BC3E-624D-4900-8697-DDD6F8CB9606}" type="presParOf" srcId="{A3D027B3-95D6-44F9-82D2-325A98CF4CBC}" destId="{3827FA66-F0EE-438C-A3BB-B1AE2E062044}" srcOrd="0" destOrd="0" presId="urn:microsoft.com/office/officeart/2005/8/layout/lProcess2"/>
    <dgm:cxn modelId="{8A19D09E-34F7-4F62-AAA3-589A97773E79}" type="presParOf" srcId="{A3D027B3-95D6-44F9-82D2-325A98CF4CBC}" destId="{B3EB2AD7-7E98-42FC-BE90-E14D3D627847}" srcOrd="1" destOrd="0" presId="urn:microsoft.com/office/officeart/2005/8/layout/lProcess2"/>
    <dgm:cxn modelId="{743C0D5D-E182-4D89-B801-5273642C1179}" type="presParOf" srcId="{A3D027B3-95D6-44F9-82D2-325A98CF4CBC}" destId="{B9A72416-6B4E-410C-915C-EC27C212D8F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E5D964-6FBC-45E7-AEF9-CC1C0E415842}"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352C977A-8D22-4412-8973-0EA34FD54DE4}">
      <dgm:prSet phldrT="[Text]"/>
      <dgm:spPr/>
      <dgm:t>
        <a:bodyPr/>
        <a:lstStyle/>
        <a:p>
          <a:endParaRPr lang="en-IN" dirty="0"/>
        </a:p>
      </dgm:t>
    </dgm:pt>
    <dgm:pt modelId="{89D485D3-36F8-476D-9ABD-623A303E6E71}" type="parTrans" cxnId="{29A4C9B1-B689-481A-A79D-3E072BDD00FE}">
      <dgm:prSet/>
      <dgm:spPr/>
      <dgm:t>
        <a:bodyPr/>
        <a:lstStyle/>
        <a:p>
          <a:endParaRPr lang="en-IN"/>
        </a:p>
      </dgm:t>
    </dgm:pt>
    <dgm:pt modelId="{FA482743-BB99-4E73-ABB9-FD1BC0DFF502}" type="sibTrans" cxnId="{29A4C9B1-B689-481A-A79D-3E072BDD00FE}">
      <dgm:prSet/>
      <dgm:spPr/>
      <dgm:t>
        <a:bodyPr/>
        <a:lstStyle/>
        <a:p>
          <a:endParaRPr lang="en-IN"/>
        </a:p>
      </dgm:t>
    </dgm:pt>
    <dgm:pt modelId="{6407D836-2C87-4402-A804-73BAD54576E8}">
      <dgm:prSet phldrT="[Text]" custT="1"/>
      <dgm:spPr>
        <a:solidFill>
          <a:schemeClr val="bg1">
            <a:lumMod val="85000"/>
            <a:lumOff val="15000"/>
            <a:alpha val="90000"/>
          </a:schemeClr>
        </a:solidFill>
      </dgm:spPr>
      <dgm:t>
        <a:bodyPr/>
        <a:lstStyle/>
        <a:p>
          <a:pPr>
            <a:buNone/>
          </a:pPr>
          <a:r>
            <a:rPr lang="en-IN" sz="1500" dirty="0">
              <a:solidFill>
                <a:schemeClr val="tx1"/>
              </a:solidFill>
            </a:rPr>
            <a:t>	</a:t>
          </a:r>
          <a:r>
            <a:rPr lang="en-IN" sz="1600" dirty="0">
              <a:solidFill>
                <a:schemeClr val="tx1"/>
              </a:solidFill>
            </a:rPr>
            <a:t>Formation of </a:t>
          </a:r>
          <a:r>
            <a:rPr lang="en-IN" sz="1600" dirty="0">
              <a:solidFill>
                <a:schemeClr val="tx2"/>
              </a:solidFill>
            </a:rPr>
            <a:t>IMP</a:t>
          </a:r>
          <a:r>
            <a:rPr lang="en-IN" sz="1600" dirty="0">
              <a:solidFill>
                <a:schemeClr val="tx1"/>
              </a:solidFill>
            </a:rPr>
            <a:t> </a:t>
          </a:r>
          <a:r>
            <a:rPr lang="en-US" sz="1600" dirty="0">
              <a:solidFill>
                <a:schemeClr val="tx1"/>
              </a:solidFill>
            </a:rPr>
            <a:t>(precursor for AMP and GMP) using simple molecules: </a:t>
          </a:r>
          <a:r>
            <a:rPr lang="en-IN" sz="1600" dirty="0">
              <a:solidFill>
                <a:schemeClr val="tx2"/>
              </a:solidFill>
            </a:rPr>
            <a:t>PRPP</a:t>
          </a:r>
          <a:r>
            <a:rPr lang="en-IN" sz="1600" dirty="0">
              <a:solidFill>
                <a:schemeClr val="tx1"/>
              </a:solidFill>
            </a:rPr>
            <a:t> as the source of ribose 5’-phosphate, amino acids, CO2 and N10-formyltetrahydrofolate.</a:t>
          </a:r>
          <a:endParaRPr lang="en-IN" sz="1500" dirty="0">
            <a:solidFill>
              <a:schemeClr val="tx1"/>
            </a:solidFill>
          </a:endParaRPr>
        </a:p>
      </dgm:t>
    </dgm:pt>
    <dgm:pt modelId="{CA7B73C3-D9B6-40CB-A275-141578DCAC0C}" type="parTrans" cxnId="{B74B8BA7-3AE4-4228-B826-FC02F9DC8B00}">
      <dgm:prSet/>
      <dgm:spPr/>
      <dgm:t>
        <a:bodyPr/>
        <a:lstStyle/>
        <a:p>
          <a:endParaRPr lang="en-IN"/>
        </a:p>
      </dgm:t>
    </dgm:pt>
    <dgm:pt modelId="{F29E5527-37AC-4DFD-99CB-B0A8BB40BE3C}" type="sibTrans" cxnId="{B74B8BA7-3AE4-4228-B826-FC02F9DC8B00}">
      <dgm:prSet/>
      <dgm:spPr/>
      <dgm:t>
        <a:bodyPr/>
        <a:lstStyle/>
        <a:p>
          <a:endParaRPr lang="en-IN"/>
        </a:p>
      </dgm:t>
    </dgm:pt>
    <dgm:pt modelId="{278E730E-C88A-4785-B720-CC0044754451}">
      <dgm:prSet phldrT="[Text]"/>
      <dgm:spPr/>
      <dgm:t>
        <a:bodyPr/>
        <a:lstStyle/>
        <a:p>
          <a:endParaRPr lang="en-IN" dirty="0"/>
        </a:p>
      </dgm:t>
    </dgm:pt>
    <dgm:pt modelId="{001CF4D6-FBD8-447C-B7AC-7A18E7EC4E31}" type="parTrans" cxnId="{947A78F6-B2FB-471E-9FA4-7117F3F27D54}">
      <dgm:prSet/>
      <dgm:spPr/>
      <dgm:t>
        <a:bodyPr/>
        <a:lstStyle/>
        <a:p>
          <a:endParaRPr lang="en-IN"/>
        </a:p>
      </dgm:t>
    </dgm:pt>
    <dgm:pt modelId="{6B6CB1FE-2FF1-42DB-AF75-810BF77BD69C}" type="sibTrans" cxnId="{947A78F6-B2FB-471E-9FA4-7117F3F27D54}">
      <dgm:prSet/>
      <dgm:spPr/>
      <dgm:t>
        <a:bodyPr/>
        <a:lstStyle/>
        <a:p>
          <a:endParaRPr lang="en-IN"/>
        </a:p>
      </dgm:t>
    </dgm:pt>
    <dgm:pt modelId="{A074D364-4103-4EA4-9E13-C79E011F5978}">
      <dgm:prSet phldrT="[Text]" custT="1"/>
      <dgm:spPr>
        <a:solidFill>
          <a:schemeClr val="bg1">
            <a:lumMod val="85000"/>
            <a:lumOff val="15000"/>
            <a:alpha val="90000"/>
          </a:schemeClr>
        </a:solidFill>
      </dgm:spPr>
      <dgm:t>
        <a:bodyPr/>
        <a:lstStyle/>
        <a:p>
          <a:pPr>
            <a:buNone/>
          </a:pPr>
          <a:r>
            <a:rPr lang="en-US" sz="1600" dirty="0">
              <a:solidFill>
                <a:schemeClr val="tx1"/>
              </a:solidFill>
            </a:rPr>
            <a:t>	AMP and GMP are phosphorylated to ADP and GDP by AK and GUK respectively.</a:t>
          </a:r>
          <a:endParaRPr lang="en-IN" sz="1600" dirty="0">
            <a:solidFill>
              <a:schemeClr val="tx1"/>
            </a:solidFill>
          </a:endParaRPr>
        </a:p>
      </dgm:t>
    </dgm:pt>
    <dgm:pt modelId="{3CF9E377-DD3A-47BC-865E-ABE92F2A59F5}" type="parTrans" cxnId="{F0EF3387-B61E-4193-902C-1825201A0F90}">
      <dgm:prSet/>
      <dgm:spPr/>
      <dgm:t>
        <a:bodyPr/>
        <a:lstStyle/>
        <a:p>
          <a:endParaRPr lang="en-IN"/>
        </a:p>
      </dgm:t>
    </dgm:pt>
    <dgm:pt modelId="{FE91C478-D1D7-4F4E-8F70-3516321DB465}" type="sibTrans" cxnId="{F0EF3387-B61E-4193-902C-1825201A0F90}">
      <dgm:prSet/>
      <dgm:spPr/>
      <dgm:t>
        <a:bodyPr/>
        <a:lstStyle/>
        <a:p>
          <a:endParaRPr lang="en-IN"/>
        </a:p>
      </dgm:t>
    </dgm:pt>
    <dgm:pt modelId="{4643B7BE-F557-4F55-9657-CC9740CC46D1}">
      <dgm:prSet phldrT="[Text]"/>
      <dgm:spPr/>
      <dgm:t>
        <a:bodyPr/>
        <a:lstStyle/>
        <a:p>
          <a:endParaRPr lang="en-IN" dirty="0"/>
        </a:p>
      </dgm:t>
    </dgm:pt>
    <dgm:pt modelId="{0BA2221A-782F-45C0-858B-B40C06212C15}" type="parTrans" cxnId="{682ED4BD-3045-4E05-951D-150EC2CE9D94}">
      <dgm:prSet/>
      <dgm:spPr/>
      <dgm:t>
        <a:bodyPr/>
        <a:lstStyle/>
        <a:p>
          <a:endParaRPr lang="en-IN"/>
        </a:p>
      </dgm:t>
    </dgm:pt>
    <dgm:pt modelId="{2C89D753-21C9-48AE-BD9F-BA2F4B6844D2}" type="sibTrans" cxnId="{682ED4BD-3045-4E05-951D-150EC2CE9D94}">
      <dgm:prSet/>
      <dgm:spPr/>
      <dgm:t>
        <a:bodyPr/>
        <a:lstStyle/>
        <a:p>
          <a:endParaRPr lang="en-IN"/>
        </a:p>
      </dgm:t>
    </dgm:pt>
    <dgm:pt modelId="{A3F0FC8F-9410-49E4-A346-87F614F948D7}">
      <dgm:prSet phldrT="[Text]" custT="1"/>
      <dgm:spPr>
        <a:solidFill>
          <a:schemeClr val="bg1">
            <a:lumMod val="85000"/>
            <a:lumOff val="15000"/>
            <a:alpha val="90000"/>
          </a:schemeClr>
        </a:solidFill>
      </dgm:spPr>
      <dgm:t>
        <a:bodyPr/>
        <a:lstStyle/>
        <a:p>
          <a:pPr>
            <a:buNone/>
          </a:pPr>
          <a:r>
            <a:rPr lang="en-US" sz="1600" dirty="0">
              <a:solidFill>
                <a:schemeClr val="tx1"/>
              </a:solidFill>
            </a:rPr>
            <a:t>	ADP and GDP can be </a:t>
          </a:r>
          <a:endParaRPr lang="en-IN" sz="1600" dirty="0">
            <a:solidFill>
              <a:schemeClr val="tx1"/>
            </a:solidFill>
          </a:endParaRPr>
        </a:p>
      </dgm:t>
    </dgm:pt>
    <dgm:pt modelId="{0094B609-3208-4F60-84C4-1BECE1EA57D6}" type="parTrans" cxnId="{843EF93A-3B0A-45CB-AD51-84ABB5533419}">
      <dgm:prSet/>
      <dgm:spPr/>
      <dgm:t>
        <a:bodyPr/>
        <a:lstStyle/>
        <a:p>
          <a:endParaRPr lang="en-IN"/>
        </a:p>
      </dgm:t>
    </dgm:pt>
    <dgm:pt modelId="{1D39A5EA-6F50-4541-A43E-C39277A8FF39}" type="sibTrans" cxnId="{843EF93A-3B0A-45CB-AD51-84ABB5533419}">
      <dgm:prSet/>
      <dgm:spPr/>
      <dgm:t>
        <a:bodyPr/>
        <a:lstStyle/>
        <a:p>
          <a:endParaRPr lang="en-IN"/>
        </a:p>
      </dgm:t>
    </dgm:pt>
    <dgm:pt modelId="{392B366C-4E13-4FF8-A9E4-5483152DABA5}">
      <dgm:prSet phldrT="[Text]" custT="1"/>
      <dgm:spPr>
        <a:solidFill>
          <a:schemeClr val="bg1">
            <a:lumMod val="85000"/>
            <a:lumOff val="15000"/>
            <a:alpha val="90000"/>
          </a:schemeClr>
        </a:solidFill>
      </dgm:spPr>
      <dgm:t>
        <a:bodyPr/>
        <a:lstStyle/>
        <a:p>
          <a:r>
            <a:rPr lang="en-US" sz="1600" dirty="0">
              <a:solidFill>
                <a:schemeClr val="tx1"/>
              </a:solidFill>
            </a:rPr>
            <a:t>phosphorylated by NDPKs to ATP and GTP.</a:t>
          </a:r>
          <a:endParaRPr lang="en-IN" sz="1600" dirty="0">
            <a:solidFill>
              <a:schemeClr val="tx1"/>
            </a:solidFill>
          </a:endParaRPr>
        </a:p>
      </dgm:t>
    </dgm:pt>
    <dgm:pt modelId="{DBAC5A88-8301-4DD7-AA3A-05BC973EFC1D}" type="parTrans" cxnId="{88811CD4-89ED-42E9-ABDD-DB0A4ECF3B6F}">
      <dgm:prSet/>
      <dgm:spPr/>
      <dgm:t>
        <a:bodyPr/>
        <a:lstStyle/>
        <a:p>
          <a:endParaRPr lang="en-IN"/>
        </a:p>
      </dgm:t>
    </dgm:pt>
    <dgm:pt modelId="{A1A22263-189C-40AF-96BD-A177AFCDC8B6}" type="sibTrans" cxnId="{88811CD4-89ED-42E9-ABDD-DB0A4ECF3B6F}">
      <dgm:prSet/>
      <dgm:spPr/>
      <dgm:t>
        <a:bodyPr/>
        <a:lstStyle/>
        <a:p>
          <a:endParaRPr lang="en-IN"/>
        </a:p>
      </dgm:t>
    </dgm:pt>
    <dgm:pt modelId="{10A0CEE9-9C2B-474F-A443-E65AC25BEE3B}">
      <dgm:prSet phldrT="[Text]" custT="1"/>
      <dgm:spPr>
        <a:solidFill>
          <a:schemeClr val="bg1">
            <a:lumMod val="85000"/>
            <a:lumOff val="15000"/>
            <a:alpha val="90000"/>
          </a:schemeClr>
        </a:solidFill>
      </dgm:spPr>
      <dgm:t>
        <a:bodyPr/>
        <a:lstStyle/>
        <a:p>
          <a:r>
            <a:rPr lang="en-US" sz="1600" dirty="0">
              <a:solidFill>
                <a:schemeClr val="tx1"/>
              </a:solidFill>
            </a:rPr>
            <a:t>reduced by </a:t>
          </a:r>
          <a:r>
            <a:rPr lang="en-IN" sz="1600" dirty="0">
              <a:solidFill>
                <a:schemeClr val="tx1"/>
              </a:solidFill>
            </a:rPr>
            <a:t>Ribonucleoside Reductase (RNR) to deoxyribo forms: dADP, dGDP. Phosphorylation gives dATP and dGTP</a:t>
          </a:r>
          <a:r>
            <a:rPr lang="en-IN" sz="1500" dirty="0">
              <a:solidFill>
                <a:schemeClr val="tx1"/>
              </a:solidFill>
            </a:rPr>
            <a:t>. </a:t>
          </a:r>
        </a:p>
      </dgm:t>
    </dgm:pt>
    <dgm:pt modelId="{D2F82727-BFB8-4002-9A7E-35CF02C5E50B}" type="sibTrans" cxnId="{D4D90DF1-A927-4171-9E6B-48639B906EA1}">
      <dgm:prSet/>
      <dgm:spPr/>
      <dgm:t>
        <a:bodyPr/>
        <a:lstStyle/>
        <a:p>
          <a:endParaRPr lang="en-IN"/>
        </a:p>
      </dgm:t>
    </dgm:pt>
    <dgm:pt modelId="{C12B7C18-BA28-4CEF-B794-6DF1D9DEBD90}" type="parTrans" cxnId="{D4D90DF1-A927-4171-9E6B-48639B906EA1}">
      <dgm:prSet/>
      <dgm:spPr/>
      <dgm:t>
        <a:bodyPr/>
        <a:lstStyle/>
        <a:p>
          <a:endParaRPr lang="en-IN"/>
        </a:p>
      </dgm:t>
    </dgm:pt>
    <dgm:pt modelId="{17450EB5-B5E4-4E5F-A091-C9E14C28830E}" type="pres">
      <dgm:prSet presAssocID="{26E5D964-6FBC-45E7-AEF9-CC1C0E415842}" presName="linearFlow" presStyleCnt="0">
        <dgm:presLayoutVars>
          <dgm:dir/>
          <dgm:animLvl val="lvl"/>
          <dgm:resizeHandles val="exact"/>
        </dgm:presLayoutVars>
      </dgm:prSet>
      <dgm:spPr/>
    </dgm:pt>
    <dgm:pt modelId="{F83E8878-4CC9-4C13-BD16-D92DAA0A3054}" type="pres">
      <dgm:prSet presAssocID="{352C977A-8D22-4412-8973-0EA34FD54DE4}" presName="composite" presStyleCnt="0"/>
      <dgm:spPr/>
    </dgm:pt>
    <dgm:pt modelId="{152971A7-53DB-4F6D-A2B5-E06361FBAAD1}" type="pres">
      <dgm:prSet presAssocID="{352C977A-8D22-4412-8973-0EA34FD54DE4}" presName="parentText" presStyleLbl="alignNode1" presStyleIdx="0" presStyleCnt="3" custLinFactNeighborY="859">
        <dgm:presLayoutVars>
          <dgm:chMax val="1"/>
          <dgm:bulletEnabled val="1"/>
        </dgm:presLayoutVars>
      </dgm:prSet>
      <dgm:spPr/>
    </dgm:pt>
    <dgm:pt modelId="{FEFD05C9-F84F-419C-AE71-5B741C6A039C}" type="pres">
      <dgm:prSet presAssocID="{352C977A-8D22-4412-8973-0EA34FD54DE4}" presName="descendantText" presStyleLbl="alignAcc1" presStyleIdx="0" presStyleCnt="3">
        <dgm:presLayoutVars>
          <dgm:bulletEnabled val="1"/>
        </dgm:presLayoutVars>
      </dgm:prSet>
      <dgm:spPr/>
    </dgm:pt>
    <dgm:pt modelId="{CD39885A-CD60-4520-A050-8AE6344762CC}" type="pres">
      <dgm:prSet presAssocID="{FA482743-BB99-4E73-ABB9-FD1BC0DFF502}" presName="sp" presStyleCnt="0"/>
      <dgm:spPr/>
    </dgm:pt>
    <dgm:pt modelId="{80F6BB28-2DBE-4497-BCD9-1E9FBF503BCD}" type="pres">
      <dgm:prSet presAssocID="{278E730E-C88A-4785-B720-CC0044754451}" presName="composite" presStyleCnt="0"/>
      <dgm:spPr/>
    </dgm:pt>
    <dgm:pt modelId="{1CC29E12-CDA6-432D-9B96-D41CC63940A8}" type="pres">
      <dgm:prSet presAssocID="{278E730E-C88A-4785-B720-CC0044754451}" presName="parentText" presStyleLbl="alignNode1" presStyleIdx="1" presStyleCnt="3" custLinFactNeighborX="-8920" custLinFactNeighborY="765">
        <dgm:presLayoutVars>
          <dgm:chMax val="1"/>
          <dgm:bulletEnabled val="1"/>
        </dgm:presLayoutVars>
      </dgm:prSet>
      <dgm:spPr/>
    </dgm:pt>
    <dgm:pt modelId="{F2D76199-A3B6-4384-A870-3D21BDF40BBB}" type="pres">
      <dgm:prSet presAssocID="{278E730E-C88A-4785-B720-CC0044754451}" presName="descendantText" presStyleLbl="alignAcc1" presStyleIdx="1" presStyleCnt="3" custLinFactNeighborX="0">
        <dgm:presLayoutVars>
          <dgm:bulletEnabled val="1"/>
        </dgm:presLayoutVars>
      </dgm:prSet>
      <dgm:spPr/>
    </dgm:pt>
    <dgm:pt modelId="{26E51DBF-EE72-400A-AE04-28557B1BF138}" type="pres">
      <dgm:prSet presAssocID="{6B6CB1FE-2FF1-42DB-AF75-810BF77BD69C}" presName="sp" presStyleCnt="0"/>
      <dgm:spPr/>
    </dgm:pt>
    <dgm:pt modelId="{C9A77F6F-75A6-479B-9FEE-7C98DEC51F63}" type="pres">
      <dgm:prSet presAssocID="{4643B7BE-F557-4F55-9657-CC9740CC46D1}" presName="composite" presStyleCnt="0"/>
      <dgm:spPr/>
    </dgm:pt>
    <dgm:pt modelId="{EF46669B-85B5-4F4F-AA8B-74D42853F599}" type="pres">
      <dgm:prSet presAssocID="{4643B7BE-F557-4F55-9657-CC9740CC46D1}" presName="parentText" presStyleLbl="alignNode1" presStyleIdx="2" presStyleCnt="3" custLinFactNeighborX="-1644" custLinFactNeighborY="-7193">
        <dgm:presLayoutVars>
          <dgm:chMax val="1"/>
          <dgm:bulletEnabled val="1"/>
        </dgm:presLayoutVars>
      </dgm:prSet>
      <dgm:spPr/>
    </dgm:pt>
    <dgm:pt modelId="{174178A6-F6C9-42DA-89D4-68B6BB20F748}" type="pres">
      <dgm:prSet presAssocID="{4643B7BE-F557-4F55-9657-CC9740CC46D1}" presName="descendantText" presStyleLbl="alignAcc1" presStyleIdx="2" presStyleCnt="3" custScaleY="123165" custLinFactNeighborY="0">
        <dgm:presLayoutVars>
          <dgm:bulletEnabled val="1"/>
        </dgm:presLayoutVars>
      </dgm:prSet>
      <dgm:spPr/>
    </dgm:pt>
  </dgm:ptLst>
  <dgm:cxnLst>
    <dgm:cxn modelId="{026EE20F-4B22-4AEE-9A6A-4C95E327B9AA}" type="presOf" srcId="{10A0CEE9-9C2B-474F-A443-E65AC25BEE3B}" destId="{174178A6-F6C9-42DA-89D4-68B6BB20F748}" srcOrd="0" destOrd="2" presId="urn:microsoft.com/office/officeart/2005/8/layout/chevron2"/>
    <dgm:cxn modelId="{2DEB281E-CE9C-4AA7-9C48-DEEB385C9B25}" type="presOf" srcId="{26E5D964-6FBC-45E7-AEF9-CC1C0E415842}" destId="{17450EB5-B5E4-4E5F-A091-C9E14C28830E}" srcOrd="0" destOrd="0" presId="urn:microsoft.com/office/officeart/2005/8/layout/chevron2"/>
    <dgm:cxn modelId="{317FE02F-9220-4CAF-9CDE-9DA9F356C17B}" type="presOf" srcId="{392B366C-4E13-4FF8-A9E4-5483152DABA5}" destId="{174178A6-F6C9-42DA-89D4-68B6BB20F748}" srcOrd="0" destOrd="1" presId="urn:microsoft.com/office/officeart/2005/8/layout/chevron2"/>
    <dgm:cxn modelId="{843EF93A-3B0A-45CB-AD51-84ABB5533419}" srcId="{4643B7BE-F557-4F55-9657-CC9740CC46D1}" destId="{A3F0FC8F-9410-49E4-A346-87F614F948D7}" srcOrd="0" destOrd="0" parTransId="{0094B609-3208-4F60-84C4-1BECE1EA57D6}" sibTransId="{1D39A5EA-6F50-4541-A43E-C39277A8FF39}"/>
    <dgm:cxn modelId="{F0EF3387-B61E-4193-902C-1825201A0F90}" srcId="{278E730E-C88A-4785-B720-CC0044754451}" destId="{A074D364-4103-4EA4-9E13-C79E011F5978}" srcOrd="0" destOrd="0" parTransId="{3CF9E377-DD3A-47BC-865E-ABE92F2A59F5}" sibTransId="{FE91C478-D1D7-4F4E-8F70-3516321DB465}"/>
    <dgm:cxn modelId="{1D7E4B8D-A2C9-44F2-9750-4C511EF2195E}" type="presOf" srcId="{A074D364-4103-4EA4-9E13-C79E011F5978}" destId="{F2D76199-A3B6-4384-A870-3D21BDF40BBB}" srcOrd="0" destOrd="0" presId="urn:microsoft.com/office/officeart/2005/8/layout/chevron2"/>
    <dgm:cxn modelId="{33450A9F-DB78-48B8-9108-EDEF8FE757D5}" type="presOf" srcId="{6407D836-2C87-4402-A804-73BAD54576E8}" destId="{FEFD05C9-F84F-419C-AE71-5B741C6A039C}" srcOrd="0" destOrd="0" presId="urn:microsoft.com/office/officeart/2005/8/layout/chevron2"/>
    <dgm:cxn modelId="{789F689F-B074-4907-86B6-660429EE87EE}" type="presOf" srcId="{278E730E-C88A-4785-B720-CC0044754451}" destId="{1CC29E12-CDA6-432D-9B96-D41CC63940A8}" srcOrd="0" destOrd="0" presId="urn:microsoft.com/office/officeart/2005/8/layout/chevron2"/>
    <dgm:cxn modelId="{B74B8BA7-3AE4-4228-B826-FC02F9DC8B00}" srcId="{352C977A-8D22-4412-8973-0EA34FD54DE4}" destId="{6407D836-2C87-4402-A804-73BAD54576E8}" srcOrd="0" destOrd="0" parTransId="{CA7B73C3-D9B6-40CB-A275-141578DCAC0C}" sibTransId="{F29E5527-37AC-4DFD-99CB-B0A8BB40BE3C}"/>
    <dgm:cxn modelId="{29A4C9B1-B689-481A-A79D-3E072BDD00FE}" srcId="{26E5D964-6FBC-45E7-AEF9-CC1C0E415842}" destId="{352C977A-8D22-4412-8973-0EA34FD54DE4}" srcOrd="0" destOrd="0" parTransId="{89D485D3-36F8-476D-9ABD-623A303E6E71}" sibTransId="{FA482743-BB99-4E73-ABB9-FD1BC0DFF502}"/>
    <dgm:cxn modelId="{F7FB16BA-8DD1-4547-8A8D-B91CAD980013}" type="presOf" srcId="{352C977A-8D22-4412-8973-0EA34FD54DE4}" destId="{152971A7-53DB-4F6D-A2B5-E06361FBAAD1}" srcOrd="0" destOrd="0" presId="urn:microsoft.com/office/officeart/2005/8/layout/chevron2"/>
    <dgm:cxn modelId="{25DDC4BD-A488-4942-9D71-261F97D8D7AA}" type="presOf" srcId="{4643B7BE-F557-4F55-9657-CC9740CC46D1}" destId="{EF46669B-85B5-4F4F-AA8B-74D42853F599}" srcOrd="0" destOrd="0" presId="urn:microsoft.com/office/officeart/2005/8/layout/chevron2"/>
    <dgm:cxn modelId="{682ED4BD-3045-4E05-951D-150EC2CE9D94}" srcId="{26E5D964-6FBC-45E7-AEF9-CC1C0E415842}" destId="{4643B7BE-F557-4F55-9657-CC9740CC46D1}" srcOrd="2" destOrd="0" parTransId="{0BA2221A-782F-45C0-858B-B40C06212C15}" sibTransId="{2C89D753-21C9-48AE-BD9F-BA2F4B6844D2}"/>
    <dgm:cxn modelId="{88811CD4-89ED-42E9-ABDD-DB0A4ECF3B6F}" srcId="{A3F0FC8F-9410-49E4-A346-87F614F948D7}" destId="{392B366C-4E13-4FF8-A9E4-5483152DABA5}" srcOrd="0" destOrd="0" parTransId="{DBAC5A88-8301-4DD7-AA3A-05BC973EFC1D}" sibTransId="{A1A22263-189C-40AF-96BD-A177AFCDC8B6}"/>
    <dgm:cxn modelId="{D4D90DF1-A927-4171-9E6B-48639B906EA1}" srcId="{A3F0FC8F-9410-49E4-A346-87F614F948D7}" destId="{10A0CEE9-9C2B-474F-A443-E65AC25BEE3B}" srcOrd="1" destOrd="0" parTransId="{C12B7C18-BA28-4CEF-B794-6DF1D9DEBD90}" sibTransId="{D2F82727-BFB8-4002-9A7E-35CF02C5E50B}"/>
    <dgm:cxn modelId="{CFFD92F3-9A87-465E-B1CF-A07821EC3711}" type="presOf" srcId="{A3F0FC8F-9410-49E4-A346-87F614F948D7}" destId="{174178A6-F6C9-42DA-89D4-68B6BB20F748}" srcOrd="0" destOrd="0" presId="urn:microsoft.com/office/officeart/2005/8/layout/chevron2"/>
    <dgm:cxn modelId="{947A78F6-B2FB-471E-9FA4-7117F3F27D54}" srcId="{26E5D964-6FBC-45E7-AEF9-CC1C0E415842}" destId="{278E730E-C88A-4785-B720-CC0044754451}" srcOrd="1" destOrd="0" parTransId="{001CF4D6-FBD8-447C-B7AC-7A18E7EC4E31}" sibTransId="{6B6CB1FE-2FF1-42DB-AF75-810BF77BD69C}"/>
    <dgm:cxn modelId="{88719EBD-BD2B-495F-BAAF-8194CCD34D46}" type="presParOf" srcId="{17450EB5-B5E4-4E5F-A091-C9E14C28830E}" destId="{F83E8878-4CC9-4C13-BD16-D92DAA0A3054}" srcOrd="0" destOrd="0" presId="urn:microsoft.com/office/officeart/2005/8/layout/chevron2"/>
    <dgm:cxn modelId="{48A967BF-53C3-4F2E-901A-503866E7E68C}" type="presParOf" srcId="{F83E8878-4CC9-4C13-BD16-D92DAA0A3054}" destId="{152971A7-53DB-4F6D-A2B5-E06361FBAAD1}" srcOrd="0" destOrd="0" presId="urn:microsoft.com/office/officeart/2005/8/layout/chevron2"/>
    <dgm:cxn modelId="{827CDB82-DE6D-4A53-91E4-789088BD7276}" type="presParOf" srcId="{F83E8878-4CC9-4C13-BD16-D92DAA0A3054}" destId="{FEFD05C9-F84F-419C-AE71-5B741C6A039C}" srcOrd="1" destOrd="0" presId="urn:microsoft.com/office/officeart/2005/8/layout/chevron2"/>
    <dgm:cxn modelId="{7DCBB190-7787-4EF9-82B9-F77F6B5C9CA5}" type="presParOf" srcId="{17450EB5-B5E4-4E5F-A091-C9E14C28830E}" destId="{CD39885A-CD60-4520-A050-8AE6344762CC}" srcOrd="1" destOrd="0" presId="urn:microsoft.com/office/officeart/2005/8/layout/chevron2"/>
    <dgm:cxn modelId="{A1084872-D8B5-4011-9E03-570A30759F2B}" type="presParOf" srcId="{17450EB5-B5E4-4E5F-A091-C9E14C28830E}" destId="{80F6BB28-2DBE-4497-BCD9-1E9FBF503BCD}" srcOrd="2" destOrd="0" presId="urn:microsoft.com/office/officeart/2005/8/layout/chevron2"/>
    <dgm:cxn modelId="{E361F7FA-5CF5-44A3-829E-2C5818E263EA}" type="presParOf" srcId="{80F6BB28-2DBE-4497-BCD9-1E9FBF503BCD}" destId="{1CC29E12-CDA6-432D-9B96-D41CC63940A8}" srcOrd="0" destOrd="0" presId="urn:microsoft.com/office/officeart/2005/8/layout/chevron2"/>
    <dgm:cxn modelId="{A39615E5-7491-4730-890D-01D815D32908}" type="presParOf" srcId="{80F6BB28-2DBE-4497-BCD9-1E9FBF503BCD}" destId="{F2D76199-A3B6-4384-A870-3D21BDF40BBB}" srcOrd="1" destOrd="0" presId="urn:microsoft.com/office/officeart/2005/8/layout/chevron2"/>
    <dgm:cxn modelId="{6FF91732-9840-467D-B51B-A3118ADFCC20}" type="presParOf" srcId="{17450EB5-B5E4-4E5F-A091-C9E14C28830E}" destId="{26E51DBF-EE72-400A-AE04-28557B1BF138}" srcOrd="3" destOrd="0" presId="urn:microsoft.com/office/officeart/2005/8/layout/chevron2"/>
    <dgm:cxn modelId="{AF323069-C651-4F19-A386-860E3DB88D26}" type="presParOf" srcId="{17450EB5-B5E4-4E5F-A091-C9E14C28830E}" destId="{C9A77F6F-75A6-479B-9FEE-7C98DEC51F63}" srcOrd="4" destOrd="0" presId="urn:microsoft.com/office/officeart/2005/8/layout/chevron2"/>
    <dgm:cxn modelId="{AF584B03-B7DE-42BD-A15F-377847362576}" type="presParOf" srcId="{C9A77F6F-75A6-479B-9FEE-7C98DEC51F63}" destId="{EF46669B-85B5-4F4F-AA8B-74D42853F599}" srcOrd="0" destOrd="0" presId="urn:microsoft.com/office/officeart/2005/8/layout/chevron2"/>
    <dgm:cxn modelId="{0488144F-05A8-4D11-8E5C-37D523E7D877}" type="presParOf" srcId="{C9A77F6F-75A6-479B-9FEE-7C98DEC51F63}" destId="{174178A6-F6C9-42DA-89D4-68B6BB20F74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E5D964-6FBC-45E7-AEF9-CC1C0E415842}"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352C977A-8D22-4412-8973-0EA34FD54DE4}">
      <dgm:prSet phldrT="[Text]" custT="1"/>
      <dgm:spPr>
        <a:solidFill>
          <a:schemeClr val="bg1">
            <a:lumMod val="85000"/>
            <a:lumOff val="15000"/>
            <a:alpha val="90000"/>
          </a:schemeClr>
        </a:solidFill>
      </dgm:spPr>
      <dgm:t>
        <a:bodyPr/>
        <a:lstStyle/>
        <a:p>
          <a:pPr>
            <a:buNone/>
          </a:pPr>
          <a:r>
            <a:rPr lang="en-US" sz="1600" dirty="0"/>
            <a:t>	</a:t>
          </a:r>
          <a:r>
            <a:rPr lang="en-US" sz="1600" dirty="0">
              <a:solidFill>
                <a:schemeClr val="tx1"/>
              </a:solidFill>
            </a:rPr>
            <a:t>If nucleoside precursors are outside the cell, they are either actively transported or passively diffused across the cell membrane via nucleoside carrier proteins.</a:t>
          </a:r>
          <a:endParaRPr lang="en-IN" sz="1600" dirty="0">
            <a:solidFill>
              <a:schemeClr val="tx1"/>
            </a:solidFill>
          </a:endParaRPr>
        </a:p>
      </dgm:t>
    </dgm:pt>
    <dgm:pt modelId="{89D485D3-36F8-476D-9ABD-623A303E6E71}" type="parTrans" cxnId="{29A4C9B1-B689-481A-A79D-3E072BDD00FE}">
      <dgm:prSet/>
      <dgm:spPr/>
      <dgm:t>
        <a:bodyPr/>
        <a:lstStyle/>
        <a:p>
          <a:endParaRPr lang="en-IN"/>
        </a:p>
      </dgm:t>
    </dgm:pt>
    <dgm:pt modelId="{FA482743-BB99-4E73-ABB9-FD1BC0DFF502}" type="sibTrans" cxnId="{29A4C9B1-B689-481A-A79D-3E072BDD00FE}">
      <dgm:prSet/>
      <dgm:spPr/>
      <dgm:t>
        <a:bodyPr/>
        <a:lstStyle/>
        <a:p>
          <a:endParaRPr lang="en-IN"/>
        </a:p>
      </dgm:t>
    </dgm:pt>
    <dgm:pt modelId="{278E730E-C88A-4785-B720-CC0044754451}">
      <dgm:prSet phldrT="[Text]"/>
      <dgm:spPr/>
      <dgm:t>
        <a:bodyPr/>
        <a:lstStyle/>
        <a:p>
          <a:endParaRPr lang="en-IN" dirty="0"/>
        </a:p>
      </dgm:t>
    </dgm:pt>
    <dgm:pt modelId="{001CF4D6-FBD8-447C-B7AC-7A18E7EC4E31}" type="parTrans" cxnId="{947A78F6-B2FB-471E-9FA4-7117F3F27D54}">
      <dgm:prSet/>
      <dgm:spPr/>
      <dgm:t>
        <a:bodyPr/>
        <a:lstStyle/>
        <a:p>
          <a:endParaRPr lang="en-IN"/>
        </a:p>
      </dgm:t>
    </dgm:pt>
    <dgm:pt modelId="{6B6CB1FE-2FF1-42DB-AF75-810BF77BD69C}" type="sibTrans" cxnId="{947A78F6-B2FB-471E-9FA4-7117F3F27D54}">
      <dgm:prSet/>
      <dgm:spPr/>
      <dgm:t>
        <a:bodyPr/>
        <a:lstStyle/>
        <a:p>
          <a:endParaRPr lang="en-IN"/>
        </a:p>
      </dgm:t>
    </dgm:pt>
    <dgm:pt modelId="{A074D364-4103-4EA4-9E13-C79E011F5978}">
      <dgm:prSet phldrT="[Text]" custT="1"/>
      <dgm:spPr>
        <a:solidFill>
          <a:schemeClr val="bg1">
            <a:lumMod val="85000"/>
            <a:lumOff val="15000"/>
            <a:alpha val="90000"/>
          </a:schemeClr>
        </a:solidFill>
      </dgm:spPr>
      <dgm:t>
        <a:bodyPr/>
        <a:lstStyle/>
        <a:p>
          <a:pPr>
            <a:buNone/>
          </a:pPr>
          <a:r>
            <a:rPr lang="en-US" sz="1600" dirty="0">
              <a:solidFill>
                <a:schemeClr val="tx1"/>
              </a:solidFill>
            </a:rPr>
            <a:t>	Inside the cell, NKs phosphorylate nucleosides to NMP and dNMP.</a:t>
          </a:r>
          <a:endParaRPr lang="en-IN" sz="1600" dirty="0">
            <a:solidFill>
              <a:schemeClr val="tx1"/>
            </a:solidFill>
          </a:endParaRPr>
        </a:p>
      </dgm:t>
    </dgm:pt>
    <dgm:pt modelId="{3CF9E377-DD3A-47BC-865E-ABE92F2A59F5}" type="parTrans" cxnId="{F0EF3387-B61E-4193-902C-1825201A0F90}">
      <dgm:prSet/>
      <dgm:spPr/>
      <dgm:t>
        <a:bodyPr/>
        <a:lstStyle/>
        <a:p>
          <a:endParaRPr lang="en-IN"/>
        </a:p>
      </dgm:t>
    </dgm:pt>
    <dgm:pt modelId="{FE91C478-D1D7-4F4E-8F70-3516321DB465}" type="sibTrans" cxnId="{F0EF3387-B61E-4193-902C-1825201A0F90}">
      <dgm:prSet/>
      <dgm:spPr/>
      <dgm:t>
        <a:bodyPr/>
        <a:lstStyle/>
        <a:p>
          <a:endParaRPr lang="en-IN"/>
        </a:p>
      </dgm:t>
    </dgm:pt>
    <dgm:pt modelId="{75532857-6157-4E34-A62F-19886B3351E5}">
      <dgm:prSet phldrT="[Text]"/>
      <dgm:spPr/>
      <dgm:t>
        <a:bodyPr/>
        <a:lstStyle/>
        <a:p>
          <a:endParaRPr lang="en-IN" dirty="0"/>
        </a:p>
      </dgm:t>
    </dgm:pt>
    <dgm:pt modelId="{47585B45-1193-4816-9F57-F9ACCE67CE6B}" type="parTrans" cxnId="{FCCC1A3F-45A0-4A0B-8466-489B53B34E3A}">
      <dgm:prSet/>
      <dgm:spPr/>
      <dgm:t>
        <a:bodyPr/>
        <a:lstStyle/>
        <a:p>
          <a:endParaRPr lang="en-IN"/>
        </a:p>
      </dgm:t>
    </dgm:pt>
    <dgm:pt modelId="{597CE4B8-F4E7-4458-9189-B2BE36308DA2}" type="sibTrans" cxnId="{FCCC1A3F-45A0-4A0B-8466-489B53B34E3A}">
      <dgm:prSet/>
      <dgm:spPr/>
      <dgm:t>
        <a:bodyPr/>
        <a:lstStyle/>
        <a:p>
          <a:endParaRPr lang="en-IN"/>
        </a:p>
      </dgm:t>
    </dgm:pt>
    <dgm:pt modelId="{70B7F0EC-B682-4904-956F-B8B39C526C99}">
      <dgm:prSet phldrT="[Text]" custT="1"/>
      <dgm:spPr>
        <a:solidFill>
          <a:schemeClr val="bg1">
            <a:lumMod val="85000"/>
            <a:lumOff val="15000"/>
            <a:alpha val="90000"/>
          </a:schemeClr>
        </a:solidFill>
      </dgm:spPr>
      <dgm:t>
        <a:bodyPr/>
        <a:lstStyle/>
        <a:p>
          <a:pPr>
            <a:buNone/>
          </a:pPr>
          <a:r>
            <a:rPr lang="en-US" sz="1600" dirty="0">
              <a:solidFill>
                <a:schemeClr val="tx1"/>
              </a:solidFill>
            </a:rPr>
            <a:t>	NDP can be </a:t>
          </a:r>
          <a:endParaRPr lang="en-IN" sz="1600" dirty="0">
            <a:solidFill>
              <a:schemeClr val="tx1"/>
            </a:solidFill>
          </a:endParaRPr>
        </a:p>
      </dgm:t>
    </dgm:pt>
    <dgm:pt modelId="{BA3E3C10-EB3B-4F9C-A81C-6D8C10C39BB0}" type="parTrans" cxnId="{BE675569-CBF2-4742-9F87-71119542354E}">
      <dgm:prSet/>
      <dgm:spPr/>
      <dgm:t>
        <a:bodyPr/>
        <a:lstStyle/>
        <a:p>
          <a:endParaRPr lang="en-IN"/>
        </a:p>
      </dgm:t>
    </dgm:pt>
    <dgm:pt modelId="{5D7825F8-8F09-4BFF-AF73-13F4585F4F42}" type="sibTrans" cxnId="{BE675569-CBF2-4742-9F87-71119542354E}">
      <dgm:prSet/>
      <dgm:spPr/>
      <dgm:t>
        <a:bodyPr/>
        <a:lstStyle/>
        <a:p>
          <a:endParaRPr lang="en-IN"/>
        </a:p>
      </dgm:t>
    </dgm:pt>
    <dgm:pt modelId="{D1EF2793-A7E8-46A3-8857-78BE538D44DD}">
      <dgm:prSet phldrT="[Text]" custT="1"/>
      <dgm:spPr/>
      <dgm:t>
        <a:bodyPr/>
        <a:lstStyle/>
        <a:p>
          <a:endParaRPr lang="en-IN" sz="1600" dirty="0">
            <a:solidFill>
              <a:schemeClr val="tx1"/>
            </a:solidFill>
          </a:endParaRPr>
        </a:p>
      </dgm:t>
    </dgm:pt>
    <dgm:pt modelId="{332A8537-BFFB-4BF7-8A5B-2C13AD017462}" type="parTrans" cxnId="{D9E7786D-A04F-4FD3-B8BD-7470873AD228}">
      <dgm:prSet/>
      <dgm:spPr/>
      <dgm:t>
        <a:bodyPr/>
        <a:lstStyle/>
        <a:p>
          <a:endParaRPr lang="en-IN"/>
        </a:p>
      </dgm:t>
    </dgm:pt>
    <dgm:pt modelId="{98C87F7B-AA25-48D3-B4A5-C4E0B41EB3ED}" type="sibTrans" cxnId="{D9E7786D-A04F-4FD3-B8BD-7470873AD228}">
      <dgm:prSet/>
      <dgm:spPr/>
      <dgm:t>
        <a:bodyPr/>
        <a:lstStyle/>
        <a:p>
          <a:endParaRPr lang="en-IN"/>
        </a:p>
      </dgm:t>
    </dgm:pt>
    <dgm:pt modelId="{4F62F389-8655-4132-B5A6-36082AB7BC61}">
      <dgm:prSet custT="1"/>
      <dgm:spPr>
        <a:solidFill>
          <a:schemeClr val="bg1">
            <a:lumMod val="85000"/>
            <a:lumOff val="15000"/>
            <a:alpha val="90000"/>
          </a:schemeClr>
        </a:solidFill>
      </dgm:spPr>
      <dgm:t>
        <a:bodyPr/>
        <a:lstStyle/>
        <a:p>
          <a:r>
            <a:rPr lang="en-US" sz="1600">
              <a:solidFill>
                <a:schemeClr val="tx1"/>
              </a:solidFill>
            </a:rPr>
            <a:t>phosphorylated by NDPKs to NTP.</a:t>
          </a:r>
          <a:endParaRPr lang="en-IN" sz="1600" dirty="0">
            <a:solidFill>
              <a:schemeClr val="tx1"/>
            </a:solidFill>
          </a:endParaRPr>
        </a:p>
      </dgm:t>
    </dgm:pt>
    <dgm:pt modelId="{7C8CFBC1-13D8-4DA6-955F-662EA35940B9}" type="parTrans" cxnId="{E726900E-6CDA-44CE-ABA5-7B291D8C17A9}">
      <dgm:prSet/>
      <dgm:spPr/>
      <dgm:t>
        <a:bodyPr/>
        <a:lstStyle/>
        <a:p>
          <a:endParaRPr lang="en-IN"/>
        </a:p>
      </dgm:t>
    </dgm:pt>
    <dgm:pt modelId="{E8A7C473-8AE9-4A60-A4AB-3BC330CA955B}" type="sibTrans" cxnId="{E726900E-6CDA-44CE-ABA5-7B291D8C17A9}">
      <dgm:prSet/>
      <dgm:spPr/>
      <dgm:t>
        <a:bodyPr/>
        <a:lstStyle/>
        <a:p>
          <a:endParaRPr lang="en-IN"/>
        </a:p>
      </dgm:t>
    </dgm:pt>
    <dgm:pt modelId="{086CBF1D-CD9F-404E-BD5E-56EC9C43A584}">
      <dgm:prSet custT="1"/>
      <dgm:spPr>
        <a:solidFill>
          <a:schemeClr val="bg1">
            <a:lumMod val="85000"/>
            <a:lumOff val="15000"/>
            <a:alpha val="90000"/>
          </a:schemeClr>
        </a:solidFill>
      </dgm:spPr>
      <dgm:t>
        <a:bodyPr/>
        <a:lstStyle/>
        <a:p>
          <a:r>
            <a:rPr lang="en-US" sz="1600" dirty="0">
              <a:solidFill>
                <a:schemeClr val="tx1"/>
              </a:solidFill>
            </a:rPr>
            <a:t>reduced by </a:t>
          </a:r>
          <a:r>
            <a:rPr lang="en-IN" sz="1600" dirty="0">
              <a:solidFill>
                <a:schemeClr val="tx1"/>
              </a:solidFill>
            </a:rPr>
            <a:t>Ribonucleoside Reductase (RNR) to dNDP. Subsequent phosphorylation by NDPKs gives dNTP.</a:t>
          </a:r>
          <a:endParaRPr lang="en-US" sz="1600" dirty="0">
            <a:solidFill>
              <a:schemeClr val="tx1"/>
            </a:solidFill>
          </a:endParaRPr>
        </a:p>
      </dgm:t>
    </dgm:pt>
    <dgm:pt modelId="{C5A24FE0-9C87-40E0-BDC9-D52C6F8E015D}" type="parTrans" cxnId="{804823A2-DACC-4591-B75F-69BB21F4B502}">
      <dgm:prSet/>
      <dgm:spPr/>
      <dgm:t>
        <a:bodyPr/>
        <a:lstStyle/>
        <a:p>
          <a:endParaRPr lang="en-IN"/>
        </a:p>
      </dgm:t>
    </dgm:pt>
    <dgm:pt modelId="{182CD52A-0B9E-4459-8709-C3E379E84202}" type="sibTrans" cxnId="{804823A2-DACC-4591-B75F-69BB21F4B502}">
      <dgm:prSet/>
      <dgm:spPr/>
      <dgm:t>
        <a:bodyPr/>
        <a:lstStyle/>
        <a:p>
          <a:endParaRPr lang="en-IN"/>
        </a:p>
      </dgm:t>
    </dgm:pt>
    <dgm:pt modelId="{9D30D1E7-255E-4E08-96BB-B0247098EA93}">
      <dgm:prSet phldrT="[Text]" custT="1"/>
      <dgm:spPr>
        <a:solidFill>
          <a:schemeClr val="bg1">
            <a:lumMod val="85000"/>
            <a:lumOff val="15000"/>
            <a:alpha val="90000"/>
          </a:schemeClr>
        </a:solidFill>
      </dgm:spPr>
      <dgm:t>
        <a:bodyPr/>
        <a:lstStyle/>
        <a:p>
          <a:pPr>
            <a:buNone/>
          </a:pPr>
          <a:r>
            <a:rPr lang="en-US" sz="1600" dirty="0">
              <a:solidFill>
                <a:schemeClr val="tx1"/>
              </a:solidFill>
            </a:rPr>
            <a:t>	NMP (and dNMP) are phosphorylated to NDP (and dNDP) by NMPKs such as AK.</a:t>
          </a:r>
          <a:endParaRPr lang="en-IN" sz="1600" dirty="0">
            <a:solidFill>
              <a:schemeClr val="tx1"/>
            </a:solidFill>
          </a:endParaRPr>
        </a:p>
      </dgm:t>
    </dgm:pt>
    <dgm:pt modelId="{46A8E1FA-25B8-44DF-932E-08066614EAAF}" type="parTrans" cxnId="{5A180D3E-0FEE-4322-A64E-C19CE1E5BC03}">
      <dgm:prSet/>
      <dgm:spPr/>
      <dgm:t>
        <a:bodyPr/>
        <a:lstStyle/>
        <a:p>
          <a:endParaRPr lang="en-IN"/>
        </a:p>
      </dgm:t>
    </dgm:pt>
    <dgm:pt modelId="{5FC6170D-42F6-4C0A-BD17-A5FDC007C81B}" type="sibTrans" cxnId="{5A180D3E-0FEE-4322-A64E-C19CE1E5BC03}">
      <dgm:prSet/>
      <dgm:spPr/>
      <dgm:t>
        <a:bodyPr/>
        <a:lstStyle/>
        <a:p>
          <a:endParaRPr lang="en-IN"/>
        </a:p>
      </dgm:t>
    </dgm:pt>
    <dgm:pt modelId="{38E0920E-3E2E-451F-A6EA-4CF43C3A2E58}">
      <dgm:prSet phldrT="[Text]" custT="1"/>
      <dgm:spPr/>
      <dgm:t>
        <a:bodyPr/>
        <a:lstStyle/>
        <a:p>
          <a:pPr>
            <a:buNone/>
          </a:pPr>
          <a:endParaRPr lang="en-IN" sz="1600" dirty="0">
            <a:solidFill>
              <a:schemeClr val="tx1"/>
            </a:solidFill>
          </a:endParaRPr>
        </a:p>
      </dgm:t>
    </dgm:pt>
    <dgm:pt modelId="{34943E84-A0FF-405A-B500-DC7273DEE5F0}" type="parTrans" cxnId="{18CB202D-FF8F-476F-A896-E780799E9C3E}">
      <dgm:prSet/>
      <dgm:spPr/>
      <dgm:t>
        <a:bodyPr/>
        <a:lstStyle/>
        <a:p>
          <a:endParaRPr lang="en-IN"/>
        </a:p>
      </dgm:t>
    </dgm:pt>
    <dgm:pt modelId="{FA52AB2A-E4D6-4C69-BCE8-7F5667C413CA}" type="sibTrans" cxnId="{18CB202D-FF8F-476F-A896-E780799E9C3E}">
      <dgm:prSet/>
      <dgm:spPr/>
      <dgm:t>
        <a:bodyPr/>
        <a:lstStyle/>
        <a:p>
          <a:endParaRPr lang="en-IN"/>
        </a:p>
      </dgm:t>
    </dgm:pt>
    <dgm:pt modelId="{17450EB5-B5E4-4E5F-A091-C9E14C28830E}" type="pres">
      <dgm:prSet presAssocID="{26E5D964-6FBC-45E7-AEF9-CC1C0E415842}" presName="linearFlow" presStyleCnt="0">
        <dgm:presLayoutVars>
          <dgm:dir/>
          <dgm:animLvl val="lvl"/>
          <dgm:resizeHandles val="exact"/>
        </dgm:presLayoutVars>
      </dgm:prSet>
      <dgm:spPr/>
    </dgm:pt>
    <dgm:pt modelId="{F2F9A359-2E26-4DED-A6EE-A802A1A04DBB}" type="pres">
      <dgm:prSet presAssocID="{75532857-6157-4E34-A62F-19886B3351E5}" presName="composite" presStyleCnt="0"/>
      <dgm:spPr/>
    </dgm:pt>
    <dgm:pt modelId="{98DB7D3F-E652-482F-8224-DDBC7250C669}" type="pres">
      <dgm:prSet presAssocID="{75532857-6157-4E34-A62F-19886B3351E5}" presName="parentText" presStyleLbl="alignNode1" presStyleIdx="0" presStyleCnt="4">
        <dgm:presLayoutVars>
          <dgm:chMax val="1"/>
          <dgm:bulletEnabled val="1"/>
        </dgm:presLayoutVars>
      </dgm:prSet>
      <dgm:spPr/>
    </dgm:pt>
    <dgm:pt modelId="{3629326F-3D81-44F6-B925-258AEF58C1EB}" type="pres">
      <dgm:prSet presAssocID="{75532857-6157-4E34-A62F-19886B3351E5}" presName="descendantText" presStyleLbl="alignAcc1" presStyleIdx="0" presStyleCnt="4" custScaleY="92991">
        <dgm:presLayoutVars>
          <dgm:bulletEnabled val="1"/>
        </dgm:presLayoutVars>
      </dgm:prSet>
      <dgm:spPr/>
    </dgm:pt>
    <dgm:pt modelId="{5EBA6574-BDAA-4D0E-A2B8-165F6357227C}" type="pres">
      <dgm:prSet presAssocID="{597CE4B8-F4E7-4458-9189-B2BE36308DA2}" presName="sp" presStyleCnt="0"/>
      <dgm:spPr/>
    </dgm:pt>
    <dgm:pt modelId="{80F6BB28-2DBE-4497-BCD9-1E9FBF503BCD}" type="pres">
      <dgm:prSet presAssocID="{278E730E-C88A-4785-B720-CC0044754451}" presName="composite" presStyleCnt="0"/>
      <dgm:spPr/>
    </dgm:pt>
    <dgm:pt modelId="{1CC29E12-CDA6-432D-9B96-D41CC63940A8}" type="pres">
      <dgm:prSet presAssocID="{278E730E-C88A-4785-B720-CC0044754451}" presName="parentText" presStyleLbl="alignNode1" presStyleIdx="1" presStyleCnt="4" custLinFactNeighborX="-8920" custLinFactNeighborY="765">
        <dgm:presLayoutVars>
          <dgm:chMax val="1"/>
          <dgm:bulletEnabled val="1"/>
        </dgm:presLayoutVars>
      </dgm:prSet>
      <dgm:spPr/>
    </dgm:pt>
    <dgm:pt modelId="{F2D76199-A3B6-4384-A870-3D21BDF40BBB}" type="pres">
      <dgm:prSet presAssocID="{278E730E-C88A-4785-B720-CC0044754451}" presName="descendantText" presStyleLbl="alignAcc1" presStyleIdx="1" presStyleCnt="4" custScaleY="78330" custLinFactNeighborX="0">
        <dgm:presLayoutVars>
          <dgm:bulletEnabled val="1"/>
        </dgm:presLayoutVars>
      </dgm:prSet>
      <dgm:spPr/>
    </dgm:pt>
    <dgm:pt modelId="{6BFDD40E-0241-4129-8090-E5F662063AA2}" type="pres">
      <dgm:prSet presAssocID="{6B6CB1FE-2FF1-42DB-AF75-810BF77BD69C}" presName="sp" presStyleCnt="0"/>
      <dgm:spPr/>
    </dgm:pt>
    <dgm:pt modelId="{0972B227-DFC9-46D4-8A25-76A62BA2D367}" type="pres">
      <dgm:prSet presAssocID="{38E0920E-3E2E-451F-A6EA-4CF43C3A2E58}" presName="composite" presStyleCnt="0"/>
      <dgm:spPr/>
    </dgm:pt>
    <dgm:pt modelId="{F67AC2C2-7344-49C4-9C4A-525DB340BFB0}" type="pres">
      <dgm:prSet presAssocID="{38E0920E-3E2E-451F-A6EA-4CF43C3A2E58}" presName="parentText" presStyleLbl="alignNode1" presStyleIdx="2" presStyleCnt="4" custLinFactNeighborX="-128" custLinFactNeighborY="0">
        <dgm:presLayoutVars>
          <dgm:chMax val="1"/>
          <dgm:bulletEnabled val="1"/>
        </dgm:presLayoutVars>
      </dgm:prSet>
      <dgm:spPr/>
    </dgm:pt>
    <dgm:pt modelId="{A3E7AC3D-B571-49F3-8A09-EFCD95D90E0B}" type="pres">
      <dgm:prSet presAssocID="{38E0920E-3E2E-451F-A6EA-4CF43C3A2E58}" presName="descendantText" presStyleLbl="alignAcc1" presStyleIdx="2" presStyleCnt="4" custLinFactNeighborX="0">
        <dgm:presLayoutVars>
          <dgm:bulletEnabled val="1"/>
        </dgm:presLayoutVars>
      </dgm:prSet>
      <dgm:spPr/>
    </dgm:pt>
    <dgm:pt modelId="{B5F2FB60-7422-4525-8259-6D7C1FC85230}" type="pres">
      <dgm:prSet presAssocID="{FA52AB2A-E4D6-4C69-BCE8-7F5667C413CA}" presName="sp" presStyleCnt="0"/>
      <dgm:spPr/>
    </dgm:pt>
    <dgm:pt modelId="{8D18B4FE-22A9-4F42-A914-000D477BEAEC}" type="pres">
      <dgm:prSet presAssocID="{D1EF2793-A7E8-46A3-8857-78BE538D44DD}" presName="composite" presStyleCnt="0"/>
      <dgm:spPr/>
    </dgm:pt>
    <dgm:pt modelId="{3199F82F-8B4F-47DD-A097-327E2F6C4392}" type="pres">
      <dgm:prSet presAssocID="{D1EF2793-A7E8-46A3-8857-78BE538D44DD}" presName="parentText" presStyleLbl="alignNode1" presStyleIdx="3" presStyleCnt="4" custLinFactNeighborX="-6762" custLinFactNeighborY="-19550">
        <dgm:presLayoutVars>
          <dgm:chMax val="1"/>
          <dgm:bulletEnabled val="1"/>
        </dgm:presLayoutVars>
      </dgm:prSet>
      <dgm:spPr/>
    </dgm:pt>
    <dgm:pt modelId="{1A5A6F35-A5C9-4535-953D-E4E881CAB9C0}" type="pres">
      <dgm:prSet presAssocID="{D1EF2793-A7E8-46A3-8857-78BE538D44DD}" presName="descendantText" presStyleLbl="alignAcc1" presStyleIdx="3" presStyleCnt="4" custScaleY="179652">
        <dgm:presLayoutVars>
          <dgm:bulletEnabled val="1"/>
        </dgm:presLayoutVars>
      </dgm:prSet>
      <dgm:spPr/>
    </dgm:pt>
  </dgm:ptLst>
  <dgm:cxnLst>
    <dgm:cxn modelId="{F379DA07-DF5F-4642-941F-C2691E7EC545}" type="presOf" srcId="{D1EF2793-A7E8-46A3-8857-78BE538D44DD}" destId="{3199F82F-8B4F-47DD-A097-327E2F6C4392}" srcOrd="0" destOrd="0" presId="urn:microsoft.com/office/officeart/2005/8/layout/chevron2"/>
    <dgm:cxn modelId="{E726900E-6CDA-44CE-ABA5-7B291D8C17A9}" srcId="{70B7F0EC-B682-4904-956F-B8B39C526C99}" destId="{4F62F389-8655-4132-B5A6-36082AB7BC61}" srcOrd="0" destOrd="0" parTransId="{7C8CFBC1-13D8-4DA6-955F-662EA35940B9}" sibTransId="{E8A7C473-8AE9-4A60-A4AB-3BC330CA955B}"/>
    <dgm:cxn modelId="{2DEB281E-CE9C-4AA7-9C48-DEEB385C9B25}" type="presOf" srcId="{26E5D964-6FBC-45E7-AEF9-CC1C0E415842}" destId="{17450EB5-B5E4-4E5F-A091-C9E14C28830E}" srcOrd="0" destOrd="0" presId="urn:microsoft.com/office/officeart/2005/8/layout/chevron2"/>
    <dgm:cxn modelId="{18CB202D-FF8F-476F-A896-E780799E9C3E}" srcId="{26E5D964-6FBC-45E7-AEF9-CC1C0E415842}" destId="{38E0920E-3E2E-451F-A6EA-4CF43C3A2E58}" srcOrd="2" destOrd="0" parTransId="{34943E84-A0FF-405A-B500-DC7273DEE5F0}" sibTransId="{FA52AB2A-E4D6-4C69-BCE8-7F5667C413CA}"/>
    <dgm:cxn modelId="{7529FE34-AFC5-422A-BFD0-80821C9D1697}" type="presOf" srcId="{A074D364-4103-4EA4-9E13-C79E011F5978}" destId="{F2D76199-A3B6-4384-A870-3D21BDF40BBB}" srcOrd="0" destOrd="0" presId="urn:microsoft.com/office/officeart/2005/8/layout/chevron2"/>
    <dgm:cxn modelId="{5A180D3E-0FEE-4322-A64E-C19CE1E5BC03}" srcId="{38E0920E-3E2E-451F-A6EA-4CF43C3A2E58}" destId="{9D30D1E7-255E-4E08-96BB-B0247098EA93}" srcOrd="0" destOrd="0" parTransId="{46A8E1FA-25B8-44DF-932E-08066614EAAF}" sibTransId="{5FC6170D-42F6-4C0A-BD17-A5FDC007C81B}"/>
    <dgm:cxn modelId="{FCCC1A3F-45A0-4A0B-8466-489B53B34E3A}" srcId="{26E5D964-6FBC-45E7-AEF9-CC1C0E415842}" destId="{75532857-6157-4E34-A62F-19886B3351E5}" srcOrd="0" destOrd="0" parTransId="{47585B45-1193-4816-9F57-F9ACCE67CE6B}" sibTransId="{597CE4B8-F4E7-4458-9189-B2BE36308DA2}"/>
    <dgm:cxn modelId="{BE675569-CBF2-4742-9F87-71119542354E}" srcId="{D1EF2793-A7E8-46A3-8857-78BE538D44DD}" destId="{70B7F0EC-B682-4904-956F-B8B39C526C99}" srcOrd="0" destOrd="0" parTransId="{BA3E3C10-EB3B-4F9C-A81C-6D8C10C39BB0}" sibTransId="{5D7825F8-8F09-4BFF-AF73-13F4585F4F42}"/>
    <dgm:cxn modelId="{D9E7786D-A04F-4FD3-B8BD-7470873AD228}" srcId="{26E5D964-6FBC-45E7-AEF9-CC1C0E415842}" destId="{D1EF2793-A7E8-46A3-8857-78BE538D44DD}" srcOrd="3" destOrd="0" parTransId="{332A8537-BFFB-4BF7-8A5B-2C13AD017462}" sibTransId="{98C87F7B-AA25-48D3-B4A5-C4E0B41EB3ED}"/>
    <dgm:cxn modelId="{A08BCE86-9BF7-4D17-972C-FC320BA268A5}" type="presOf" srcId="{4F62F389-8655-4132-B5A6-36082AB7BC61}" destId="{1A5A6F35-A5C9-4535-953D-E4E881CAB9C0}" srcOrd="0" destOrd="1" presId="urn:microsoft.com/office/officeart/2005/8/layout/chevron2"/>
    <dgm:cxn modelId="{F0EF3387-B61E-4193-902C-1825201A0F90}" srcId="{278E730E-C88A-4785-B720-CC0044754451}" destId="{A074D364-4103-4EA4-9E13-C79E011F5978}" srcOrd="0" destOrd="0" parTransId="{3CF9E377-DD3A-47BC-865E-ABE92F2A59F5}" sibTransId="{FE91C478-D1D7-4F4E-8F70-3516321DB465}"/>
    <dgm:cxn modelId="{B3959F98-5A02-4396-BDAC-20C8AC7E6608}" type="presOf" srcId="{70B7F0EC-B682-4904-956F-B8B39C526C99}" destId="{1A5A6F35-A5C9-4535-953D-E4E881CAB9C0}" srcOrd="0" destOrd="0" presId="urn:microsoft.com/office/officeart/2005/8/layout/chevron2"/>
    <dgm:cxn modelId="{8E07669D-7717-4F7F-8CE1-DCCC87BC1AC8}" type="presOf" srcId="{75532857-6157-4E34-A62F-19886B3351E5}" destId="{98DB7D3F-E652-482F-8224-DDBC7250C669}" srcOrd="0" destOrd="0" presId="urn:microsoft.com/office/officeart/2005/8/layout/chevron2"/>
    <dgm:cxn modelId="{789F689F-B074-4907-86B6-660429EE87EE}" type="presOf" srcId="{278E730E-C88A-4785-B720-CC0044754451}" destId="{1CC29E12-CDA6-432D-9B96-D41CC63940A8}" srcOrd="0" destOrd="0" presId="urn:microsoft.com/office/officeart/2005/8/layout/chevron2"/>
    <dgm:cxn modelId="{804823A2-DACC-4591-B75F-69BB21F4B502}" srcId="{70B7F0EC-B682-4904-956F-B8B39C526C99}" destId="{086CBF1D-CD9F-404E-BD5E-56EC9C43A584}" srcOrd="1" destOrd="0" parTransId="{C5A24FE0-9C87-40E0-BDC9-D52C6F8E015D}" sibTransId="{182CD52A-0B9E-4459-8709-C3E379E84202}"/>
    <dgm:cxn modelId="{C24FA1B0-5272-4B87-AE90-B36DB674BE8F}" type="presOf" srcId="{352C977A-8D22-4412-8973-0EA34FD54DE4}" destId="{3629326F-3D81-44F6-B925-258AEF58C1EB}" srcOrd="0" destOrd="0" presId="urn:microsoft.com/office/officeart/2005/8/layout/chevron2"/>
    <dgm:cxn modelId="{29A4C9B1-B689-481A-A79D-3E072BDD00FE}" srcId="{75532857-6157-4E34-A62F-19886B3351E5}" destId="{352C977A-8D22-4412-8973-0EA34FD54DE4}" srcOrd="0" destOrd="0" parTransId="{89D485D3-36F8-476D-9ABD-623A303E6E71}" sibTransId="{FA482743-BB99-4E73-ABB9-FD1BC0DFF502}"/>
    <dgm:cxn modelId="{97E873DB-F2F8-4956-9E60-CA06FD0F351A}" type="presOf" srcId="{9D30D1E7-255E-4E08-96BB-B0247098EA93}" destId="{A3E7AC3D-B571-49F3-8A09-EFCD95D90E0B}" srcOrd="0" destOrd="0" presId="urn:microsoft.com/office/officeart/2005/8/layout/chevron2"/>
    <dgm:cxn modelId="{3AF775DF-5EB6-4041-82F6-B9D655275850}" type="presOf" srcId="{086CBF1D-CD9F-404E-BD5E-56EC9C43A584}" destId="{1A5A6F35-A5C9-4535-953D-E4E881CAB9C0}" srcOrd="0" destOrd="2" presId="urn:microsoft.com/office/officeart/2005/8/layout/chevron2"/>
    <dgm:cxn modelId="{A69486EA-C4A6-4F3C-BA30-BAB23C99E7E6}" type="presOf" srcId="{38E0920E-3E2E-451F-A6EA-4CF43C3A2E58}" destId="{F67AC2C2-7344-49C4-9C4A-525DB340BFB0}" srcOrd="0" destOrd="0" presId="urn:microsoft.com/office/officeart/2005/8/layout/chevron2"/>
    <dgm:cxn modelId="{947A78F6-B2FB-471E-9FA4-7117F3F27D54}" srcId="{26E5D964-6FBC-45E7-AEF9-CC1C0E415842}" destId="{278E730E-C88A-4785-B720-CC0044754451}" srcOrd="1" destOrd="0" parTransId="{001CF4D6-FBD8-447C-B7AC-7A18E7EC4E31}" sibTransId="{6B6CB1FE-2FF1-42DB-AF75-810BF77BD69C}"/>
    <dgm:cxn modelId="{1D786241-ADD9-43FB-B57F-C449E39B6622}" type="presParOf" srcId="{17450EB5-B5E4-4E5F-A091-C9E14C28830E}" destId="{F2F9A359-2E26-4DED-A6EE-A802A1A04DBB}" srcOrd="0" destOrd="0" presId="urn:microsoft.com/office/officeart/2005/8/layout/chevron2"/>
    <dgm:cxn modelId="{170C2028-43C1-497C-8EDE-679F2DDDBC80}" type="presParOf" srcId="{F2F9A359-2E26-4DED-A6EE-A802A1A04DBB}" destId="{98DB7D3F-E652-482F-8224-DDBC7250C669}" srcOrd="0" destOrd="0" presId="urn:microsoft.com/office/officeart/2005/8/layout/chevron2"/>
    <dgm:cxn modelId="{0B1E6C37-74D6-4D63-8EFE-B64CCAA9DF53}" type="presParOf" srcId="{F2F9A359-2E26-4DED-A6EE-A802A1A04DBB}" destId="{3629326F-3D81-44F6-B925-258AEF58C1EB}" srcOrd="1" destOrd="0" presId="urn:microsoft.com/office/officeart/2005/8/layout/chevron2"/>
    <dgm:cxn modelId="{053C7931-3FBE-46FC-B96F-1F195464CE74}" type="presParOf" srcId="{17450EB5-B5E4-4E5F-A091-C9E14C28830E}" destId="{5EBA6574-BDAA-4D0E-A2B8-165F6357227C}" srcOrd="1" destOrd="0" presId="urn:microsoft.com/office/officeart/2005/8/layout/chevron2"/>
    <dgm:cxn modelId="{A1084872-D8B5-4011-9E03-570A30759F2B}" type="presParOf" srcId="{17450EB5-B5E4-4E5F-A091-C9E14C28830E}" destId="{80F6BB28-2DBE-4497-BCD9-1E9FBF503BCD}" srcOrd="2" destOrd="0" presId="urn:microsoft.com/office/officeart/2005/8/layout/chevron2"/>
    <dgm:cxn modelId="{E361F7FA-5CF5-44A3-829E-2C5818E263EA}" type="presParOf" srcId="{80F6BB28-2DBE-4497-BCD9-1E9FBF503BCD}" destId="{1CC29E12-CDA6-432D-9B96-D41CC63940A8}" srcOrd="0" destOrd="0" presId="urn:microsoft.com/office/officeart/2005/8/layout/chevron2"/>
    <dgm:cxn modelId="{A39615E5-7491-4730-890D-01D815D32908}" type="presParOf" srcId="{80F6BB28-2DBE-4497-BCD9-1E9FBF503BCD}" destId="{F2D76199-A3B6-4384-A870-3D21BDF40BBB}" srcOrd="1" destOrd="0" presId="urn:microsoft.com/office/officeart/2005/8/layout/chevron2"/>
    <dgm:cxn modelId="{08928F64-02A4-4100-A650-139D75125EC6}" type="presParOf" srcId="{17450EB5-B5E4-4E5F-A091-C9E14C28830E}" destId="{6BFDD40E-0241-4129-8090-E5F662063AA2}" srcOrd="3" destOrd="0" presId="urn:microsoft.com/office/officeart/2005/8/layout/chevron2"/>
    <dgm:cxn modelId="{39EA20ED-CEE9-4EFA-B052-D63F46F54C12}" type="presParOf" srcId="{17450EB5-B5E4-4E5F-A091-C9E14C28830E}" destId="{0972B227-DFC9-46D4-8A25-76A62BA2D367}" srcOrd="4" destOrd="0" presId="urn:microsoft.com/office/officeart/2005/8/layout/chevron2"/>
    <dgm:cxn modelId="{9B5DE34E-5042-4A0E-A002-789858551B8D}" type="presParOf" srcId="{0972B227-DFC9-46D4-8A25-76A62BA2D367}" destId="{F67AC2C2-7344-49C4-9C4A-525DB340BFB0}" srcOrd="0" destOrd="0" presId="urn:microsoft.com/office/officeart/2005/8/layout/chevron2"/>
    <dgm:cxn modelId="{0AF35EEE-252B-4FF2-8104-11FB78FC9C7F}" type="presParOf" srcId="{0972B227-DFC9-46D4-8A25-76A62BA2D367}" destId="{A3E7AC3D-B571-49F3-8A09-EFCD95D90E0B}" srcOrd="1" destOrd="0" presId="urn:microsoft.com/office/officeart/2005/8/layout/chevron2"/>
    <dgm:cxn modelId="{F17A5FDA-0FA2-4322-A848-A2728A876915}" type="presParOf" srcId="{17450EB5-B5E4-4E5F-A091-C9E14C28830E}" destId="{B5F2FB60-7422-4525-8259-6D7C1FC85230}" srcOrd="5" destOrd="0" presId="urn:microsoft.com/office/officeart/2005/8/layout/chevron2"/>
    <dgm:cxn modelId="{BE53537D-F234-412D-BF23-F8748E16DB9B}" type="presParOf" srcId="{17450EB5-B5E4-4E5F-A091-C9E14C28830E}" destId="{8D18B4FE-22A9-4F42-A914-000D477BEAEC}" srcOrd="6" destOrd="0" presId="urn:microsoft.com/office/officeart/2005/8/layout/chevron2"/>
    <dgm:cxn modelId="{B6BC7EFA-2403-4BF1-AD53-E18ACF2AB425}" type="presParOf" srcId="{8D18B4FE-22A9-4F42-A914-000D477BEAEC}" destId="{3199F82F-8B4F-47DD-A097-327E2F6C4392}" srcOrd="0" destOrd="0" presId="urn:microsoft.com/office/officeart/2005/8/layout/chevron2"/>
    <dgm:cxn modelId="{49ABA650-57E5-41FF-AFC0-F0B36A006ED0}" type="presParOf" srcId="{8D18B4FE-22A9-4F42-A914-000D477BEAEC}" destId="{1A5A6F35-A5C9-4535-953D-E4E881CAB9C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CD358C-FA7A-4F03-805D-E9BA0749197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F7FE3381-0D3D-4507-90C9-6536DA0B5689}">
      <dgm:prSet phldrT="[Text]" custT="1"/>
      <dgm:spPr/>
      <dgm:t>
        <a:bodyPr/>
        <a:lstStyle/>
        <a:p>
          <a:r>
            <a:rPr lang="en-IN" sz="1600" dirty="0"/>
            <a:t>Definition</a:t>
          </a:r>
          <a:endParaRPr lang="en-IN" sz="1400" dirty="0"/>
        </a:p>
      </dgm:t>
    </dgm:pt>
    <dgm:pt modelId="{EEB0E893-6142-4A92-BEC7-001B218EE868}" type="parTrans" cxnId="{DD411DE1-616D-4966-BCD3-6AEC04CDFE4D}">
      <dgm:prSet/>
      <dgm:spPr/>
      <dgm:t>
        <a:bodyPr/>
        <a:lstStyle/>
        <a:p>
          <a:endParaRPr lang="en-IN"/>
        </a:p>
      </dgm:t>
    </dgm:pt>
    <dgm:pt modelId="{BBDA7046-1D04-4E1B-B1B1-D9FCC0703C7F}" type="sibTrans" cxnId="{DD411DE1-616D-4966-BCD3-6AEC04CDFE4D}">
      <dgm:prSet/>
      <dgm:spPr/>
      <dgm:t>
        <a:bodyPr/>
        <a:lstStyle/>
        <a:p>
          <a:endParaRPr lang="en-IN"/>
        </a:p>
      </dgm:t>
    </dgm:pt>
    <dgm:pt modelId="{97BCAA69-29C9-4274-A91D-519A2517FF60}">
      <dgm:prSet phldrT="[Text]" custT="1"/>
      <dgm:spPr>
        <a:solidFill>
          <a:schemeClr val="bg1">
            <a:lumMod val="85000"/>
            <a:lumOff val="15000"/>
            <a:alpha val="90000"/>
          </a:schemeClr>
        </a:solidFill>
        <a:ln>
          <a:solidFill>
            <a:schemeClr val="tx2"/>
          </a:solidFill>
        </a:ln>
      </dgm:spPr>
      <dgm:t>
        <a:bodyPr/>
        <a:lstStyle/>
        <a:p>
          <a:r>
            <a:rPr lang="en-US" sz="1600" dirty="0">
              <a:solidFill>
                <a:schemeClr val="tx2"/>
              </a:solidFill>
            </a:rPr>
            <a:t>NAs</a:t>
          </a:r>
          <a:r>
            <a:rPr lang="en-US" sz="1600" dirty="0">
              <a:solidFill>
                <a:schemeClr val="tx1"/>
              </a:solidFill>
            </a:rPr>
            <a:t> are a class of novel drugs that resemble the structure of natural nucleosides.</a:t>
          </a:r>
          <a:endParaRPr lang="en-IN" sz="1600" dirty="0">
            <a:solidFill>
              <a:schemeClr val="tx1"/>
            </a:solidFill>
          </a:endParaRPr>
        </a:p>
      </dgm:t>
    </dgm:pt>
    <dgm:pt modelId="{2B61BB5E-7A46-404E-802F-EAFAAC2A4682}" type="parTrans" cxnId="{0203B63D-F6FA-49D8-9C30-FEDED06834D5}">
      <dgm:prSet/>
      <dgm:spPr/>
      <dgm:t>
        <a:bodyPr/>
        <a:lstStyle/>
        <a:p>
          <a:endParaRPr lang="en-IN"/>
        </a:p>
      </dgm:t>
    </dgm:pt>
    <dgm:pt modelId="{6CE75117-6A76-4A34-A295-04CA74D28C51}" type="sibTrans" cxnId="{0203B63D-F6FA-49D8-9C30-FEDED06834D5}">
      <dgm:prSet/>
      <dgm:spPr/>
      <dgm:t>
        <a:bodyPr/>
        <a:lstStyle/>
        <a:p>
          <a:endParaRPr lang="en-IN"/>
        </a:p>
      </dgm:t>
    </dgm:pt>
    <dgm:pt modelId="{BE74A9F7-9F88-49DE-B8D9-ECEA311894A0}">
      <dgm:prSet phldrT="[Text]" custT="1"/>
      <dgm:spPr>
        <a:solidFill>
          <a:schemeClr val="bg1">
            <a:lumMod val="85000"/>
            <a:lumOff val="15000"/>
            <a:alpha val="90000"/>
          </a:schemeClr>
        </a:solidFill>
        <a:ln>
          <a:solidFill>
            <a:schemeClr val="tx2"/>
          </a:solidFill>
        </a:ln>
      </dgm:spPr>
      <dgm:t>
        <a:bodyPr/>
        <a:lstStyle/>
        <a:p>
          <a:r>
            <a:rPr lang="en-US" sz="1600" dirty="0">
              <a:solidFill>
                <a:schemeClr val="tx1"/>
              </a:solidFill>
            </a:rPr>
            <a:t>Treatment of viral infections (influenza, hepatitis B and C, HIV, herpes etc).</a:t>
          </a:r>
          <a:endParaRPr lang="en-IN" sz="1600" dirty="0">
            <a:solidFill>
              <a:schemeClr val="tx1"/>
            </a:solidFill>
          </a:endParaRPr>
        </a:p>
      </dgm:t>
    </dgm:pt>
    <dgm:pt modelId="{A2B58499-166C-4B13-9F19-FEE30BAD605D}" type="parTrans" cxnId="{38F06079-DBEA-411E-9FED-83C0C2C2ED1F}">
      <dgm:prSet/>
      <dgm:spPr/>
      <dgm:t>
        <a:bodyPr/>
        <a:lstStyle/>
        <a:p>
          <a:endParaRPr lang="en-IN"/>
        </a:p>
      </dgm:t>
    </dgm:pt>
    <dgm:pt modelId="{B939A3DD-B9A9-4C28-8BBA-DDB77C43AEDB}" type="sibTrans" cxnId="{38F06079-DBEA-411E-9FED-83C0C2C2ED1F}">
      <dgm:prSet/>
      <dgm:spPr/>
      <dgm:t>
        <a:bodyPr/>
        <a:lstStyle/>
        <a:p>
          <a:endParaRPr lang="en-IN"/>
        </a:p>
      </dgm:t>
    </dgm:pt>
    <dgm:pt modelId="{01812FFF-9F2A-4067-9DBC-54DE306E0743}">
      <dgm:prSet phldrT="[Text]" custT="1"/>
      <dgm:spPr>
        <a:solidFill>
          <a:schemeClr val="bg1">
            <a:lumMod val="85000"/>
            <a:lumOff val="15000"/>
            <a:alpha val="90000"/>
          </a:schemeClr>
        </a:solidFill>
        <a:ln>
          <a:solidFill>
            <a:schemeClr val="tx2"/>
          </a:solidFill>
        </a:ln>
      </dgm:spPr>
      <dgm:t>
        <a:bodyPr/>
        <a:lstStyle/>
        <a:p>
          <a:r>
            <a:rPr lang="en-US" sz="1600" dirty="0">
              <a:solidFill>
                <a:schemeClr val="tx1"/>
              </a:solidFill>
            </a:rPr>
            <a:t>Within the cell, activated NAs mimic natural nucleotides (building blocks of DNA and RNA).</a:t>
          </a:r>
          <a:endParaRPr lang="en-IN" sz="1600" dirty="0">
            <a:solidFill>
              <a:schemeClr val="tx1"/>
            </a:solidFill>
          </a:endParaRPr>
        </a:p>
      </dgm:t>
    </dgm:pt>
    <dgm:pt modelId="{21D86984-195F-48BF-80AD-9D66CBE63EBC}" type="parTrans" cxnId="{902EC7A2-3397-4360-879F-766E0A875006}">
      <dgm:prSet/>
      <dgm:spPr/>
      <dgm:t>
        <a:bodyPr/>
        <a:lstStyle/>
        <a:p>
          <a:endParaRPr lang="en-IN"/>
        </a:p>
      </dgm:t>
    </dgm:pt>
    <dgm:pt modelId="{EE27D339-8D57-4649-8048-0AF12E09C459}" type="sibTrans" cxnId="{902EC7A2-3397-4360-879F-766E0A875006}">
      <dgm:prSet/>
      <dgm:spPr/>
      <dgm:t>
        <a:bodyPr/>
        <a:lstStyle/>
        <a:p>
          <a:endParaRPr lang="en-IN"/>
        </a:p>
      </dgm:t>
    </dgm:pt>
    <dgm:pt modelId="{D02BCA14-B3DE-465E-952B-48235D650F71}">
      <dgm:prSet phldrT="[Text]" custT="1"/>
      <dgm:spPr>
        <a:solidFill>
          <a:schemeClr val="bg1">
            <a:lumMod val="85000"/>
            <a:lumOff val="15000"/>
            <a:alpha val="90000"/>
          </a:schemeClr>
        </a:solidFill>
        <a:ln>
          <a:solidFill>
            <a:schemeClr val="tx2"/>
          </a:solidFill>
        </a:ln>
      </dgm:spPr>
      <dgm:t>
        <a:bodyPr/>
        <a:lstStyle/>
        <a:p>
          <a:r>
            <a:rPr lang="en-US" sz="1600" dirty="0">
              <a:solidFill>
                <a:schemeClr val="tx1"/>
              </a:solidFill>
            </a:rPr>
            <a:t>Against malignant diseases (leukaemia, lung cancer, solid tumors) and other autoimmune diseases.</a:t>
          </a:r>
          <a:endParaRPr lang="en-IN" sz="1600" dirty="0">
            <a:solidFill>
              <a:schemeClr val="tx1"/>
            </a:solidFill>
          </a:endParaRPr>
        </a:p>
      </dgm:t>
    </dgm:pt>
    <dgm:pt modelId="{65A67635-97FB-46EB-96F1-AE09D293695C}" type="sibTrans" cxnId="{1BFB0A4A-F667-4F56-B8A0-4BE467626043}">
      <dgm:prSet/>
      <dgm:spPr/>
      <dgm:t>
        <a:bodyPr/>
        <a:lstStyle/>
        <a:p>
          <a:endParaRPr lang="en-IN"/>
        </a:p>
      </dgm:t>
    </dgm:pt>
    <dgm:pt modelId="{FB06CB88-E6FD-451D-8314-F69F84763344}" type="parTrans" cxnId="{1BFB0A4A-F667-4F56-B8A0-4BE467626043}">
      <dgm:prSet/>
      <dgm:spPr/>
      <dgm:t>
        <a:bodyPr/>
        <a:lstStyle/>
        <a:p>
          <a:endParaRPr lang="en-IN"/>
        </a:p>
      </dgm:t>
    </dgm:pt>
    <dgm:pt modelId="{D617E778-ABD5-4692-BEBF-A7DB1C803D59}">
      <dgm:prSet phldrT="[Text]" custT="1"/>
      <dgm:spPr/>
      <dgm:t>
        <a:bodyPr/>
        <a:lstStyle/>
        <a:p>
          <a:r>
            <a:rPr lang="en-IN" sz="1600" dirty="0"/>
            <a:t>Usage</a:t>
          </a:r>
          <a:endParaRPr lang="en-IN" sz="1400" dirty="0"/>
        </a:p>
      </dgm:t>
    </dgm:pt>
    <dgm:pt modelId="{2EFE4167-CED1-4D6D-B41A-7D5B90BFF38E}" type="sibTrans" cxnId="{AA8F17F2-B38F-4C01-BF52-2B06C1805DC6}">
      <dgm:prSet/>
      <dgm:spPr/>
      <dgm:t>
        <a:bodyPr/>
        <a:lstStyle/>
        <a:p>
          <a:endParaRPr lang="en-IN"/>
        </a:p>
      </dgm:t>
    </dgm:pt>
    <dgm:pt modelId="{7AF3098D-66B0-4442-BA9C-FCA559D6AE55}" type="parTrans" cxnId="{AA8F17F2-B38F-4C01-BF52-2B06C1805DC6}">
      <dgm:prSet/>
      <dgm:spPr/>
      <dgm:t>
        <a:bodyPr/>
        <a:lstStyle/>
        <a:p>
          <a:endParaRPr lang="en-IN"/>
        </a:p>
      </dgm:t>
    </dgm:pt>
    <dgm:pt modelId="{7AF9EF84-94F0-477E-A0B4-1F2E539D5034}">
      <dgm:prSet phldrT="[Text]" custT="1"/>
      <dgm:spPr>
        <a:solidFill>
          <a:schemeClr val="bg1">
            <a:lumMod val="85000"/>
            <a:lumOff val="15000"/>
            <a:alpha val="90000"/>
          </a:schemeClr>
        </a:solidFill>
        <a:ln>
          <a:solidFill>
            <a:schemeClr val="tx2"/>
          </a:solidFill>
        </a:ln>
      </dgm:spPr>
      <dgm:t>
        <a:bodyPr/>
        <a:lstStyle/>
        <a:p>
          <a:r>
            <a:rPr lang="en-IN" sz="1600" dirty="0">
              <a:solidFill>
                <a:schemeClr val="tx1"/>
              </a:solidFill>
            </a:rPr>
            <a:t>NAs are used as cytotoxins (ability to kill cells)</a:t>
          </a:r>
        </a:p>
      </dgm:t>
    </dgm:pt>
    <dgm:pt modelId="{2974167D-1243-40D9-8721-D51C665AEC35}" type="parTrans" cxnId="{9F032F27-5574-4164-A65B-9761B8FB5E74}">
      <dgm:prSet/>
      <dgm:spPr/>
      <dgm:t>
        <a:bodyPr/>
        <a:lstStyle/>
        <a:p>
          <a:endParaRPr lang="en-IN"/>
        </a:p>
      </dgm:t>
    </dgm:pt>
    <dgm:pt modelId="{E77E4A2D-13E3-4C7B-8A35-6538476A4E11}" type="sibTrans" cxnId="{9F032F27-5574-4164-A65B-9761B8FB5E74}">
      <dgm:prSet/>
      <dgm:spPr/>
      <dgm:t>
        <a:bodyPr/>
        <a:lstStyle/>
        <a:p>
          <a:endParaRPr lang="en-IN"/>
        </a:p>
      </dgm:t>
    </dgm:pt>
    <dgm:pt modelId="{09B61946-109E-4066-86AE-2732CDF59374}">
      <dgm:prSet phldrT="[Text]" custT="1"/>
      <dgm:spPr>
        <a:solidFill>
          <a:schemeClr val="bg2">
            <a:alpha val="90000"/>
          </a:schemeClr>
        </a:solidFill>
        <a:ln>
          <a:solidFill>
            <a:schemeClr val="tx2"/>
          </a:solidFill>
        </a:ln>
      </dgm:spPr>
      <dgm:t>
        <a:bodyPr/>
        <a:lstStyle/>
        <a:p>
          <a:r>
            <a:rPr lang="en-IN" sz="1600" dirty="0">
              <a:solidFill>
                <a:schemeClr val="tx1"/>
              </a:solidFill>
            </a:rPr>
            <a:t>Side Effects</a:t>
          </a:r>
        </a:p>
      </dgm:t>
    </dgm:pt>
    <dgm:pt modelId="{2E0993B4-AAD7-42D2-A470-0FF9F08D97C4}" type="parTrans" cxnId="{0C71BBCF-D8BB-4B34-BE44-C1E2E434F296}">
      <dgm:prSet/>
      <dgm:spPr/>
      <dgm:t>
        <a:bodyPr/>
        <a:lstStyle/>
        <a:p>
          <a:endParaRPr lang="en-IN"/>
        </a:p>
      </dgm:t>
    </dgm:pt>
    <dgm:pt modelId="{8A822E90-A875-40BF-9A2D-4214BD0CDF96}" type="sibTrans" cxnId="{0C71BBCF-D8BB-4B34-BE44-C1E2E434F296}">
      <dgm:prSet/>
      <dgm:spPr/>
      <dgm:t>
        <a:bodyPr/>
        <a:lstStyle/>
        <a:p>
          <a:endParaRPr lang="en-IN"/>
        </a:p>
      </dgm:t>
    </dgm:pt>
    <dgm:pt modelId="{C109E75E-18A9-419D-A96D-16C4066B650F}">
      <dgm:prSet phldrT="[Text]" custT="1"/>
      <dgm:spPr>
        <a:solidFill>
          <a:schemeClr val="bg1">
            <a:lumMod val="85000"/>
            <a:lumOff val="15000"/>
            <a:alpha val="90000"/>
          </a:schemeClr>
        </a:solidFill>
        <a:ln>
          <a:solidFill>
            <a:schemeClr val="tx2"/>
          </a:solidFill>
        </a:ln>
      </dgm:spPr>
      <dgm:t>
        <a:bodyPr/>
        <a:lstStyle/>
        <a:p>
          <a:r>
            <a:rPr lang="en-IN" sz="1600" dirty="0">
              <a:solidFill>
                <a:schemeClr val="tx1"/>
              </a:solidFill>
            </a:rPr>
            <a:t>Due to cytotoxicity and incorporation of NAs in nucleic acids, long term usage can cause disorders similar to genetic mutations in DNA and mtDNA.</a:t>
          </a:r>
        </a:p>
      </dgm:t>
    </dgm:pt>
    <dgm:pt modelId="{B7FB6145-CB3E-4375-A9B0-5144D165F00B}" type="parTrans" cxnId="{9A346378-59A4-4CFB-AF6F-5EAE95DEC1AA}">
      <dgm:prSet/>
      <dgm:spPr/>
      <dgm:t>
        <a:bodyPr/>
        <a:lstStyle/>
        <a:p>
          <a:endParaRPr lang="en-IN"/>
        </a:p>
      </dgm:t>
    </dgm:pt>
    <dgm:pt modelId="{247A4494-BD6C-42CE-BC0B-1158390F2DED}" type="sibTrans" cxnId="{9A346378-59A4-4CFB-AF6F-5EAE95DEC1AA}">
      <dgm:prSet/>
      <dgm:spPr/>
      <dgm:t>
        <a:bodyPr/>
        <a:lstStyle/>
        <a:p>
          <a:endParaRPr lang="en-IN"/>
        </a:p>
      </dgm:t>
    </dgm:pt>
    <dgm:pt modelId="{8AFE5B34-28FF-41E4-9793-B75A5AAAA2F5}">
      <dgm:prSet phldrT="[Text]" custT="1"/>
      <dgm:spPr>
        <a:solidFill>
          <a:schemeClr val="bg1">
            <a:lumMod val="85000"/>
            <a:lumOff val="15000"/>
            <a:alpha val="90000"/>
          </a:schemeClr>
        </a:solidFill>
        <a:ln>
          <a:solidFill>
            <a:schemeClr val="tx2"/>
          </a:solidFill>
        </a:ln>
      </dgm:spPr>
      <dgm:t>
        <a:bodyPr/>
        <a:lstStyle/>
        <a:p>
          <a:r>
            <a:rPr lang="en-IN" sz="1600" dirty="0">
              <a:solidFill>
                <a:schemeClr val="tx1"/>
              </a:solidFill>
            </a:rPr>
            <a:t>Multi-organ disorders such as lactic acidosis, neuropathy, cardiomyopathy, and organ (liver, bone marrow, pancreas) failure.</a:t>
          </a:r>
        </a:p>
      </dgm:t>
    </dgm:pt>
    <dgm:pt modelId="{0A2E7662-9DBE-4FA7-ACC7-D6ABC0E621CB}" type="parTrans" cxnId="{2816039C-DD16-4E11-A9A6-AE8259E5DEC1}">
      <dgm:prSet/>
      <dgm:spPr/>
      <dgm:t>
        <a:bodyPr/>
        <a:lstStyle/>
        <a:p>
          <a:endParaRPr lang="en-IN"/>
        </a:p>
      </dgm:t>
    </dgm:pt>
    <dgm:pt modelId="{F925F78A-1FE3-4275-9804-70792303A095}" type="sibTrans" cxnId="{2816039C-DD16-4E11-A9A6-AE8259E5DEC1}">
      <dgm:prSet/>
      <dgm:spPr/>
      <dgm:t>
        <a:bodyPr/>
        <a:lstStyle/>
        <a:p>
          <a:endParaRPr lang="en-IN"/>
        </a:p>
      </dgm:t>
    </dgm:pt>
    <dgm:pt modelId="{7A4B2B6E-E674-4785-B34E-43599135B1D4}" type="pres">
      <dgm:prSet presAssocID="{1ECD358C-FA7A-4F03-805D-E9BA07491976}" presName="linear" presStyleCnt="0">
        <dgm:presLayoutVars>
          <dgm:dir/>
          <dgm:animLvl val="lvl"/>
          <dgm:resizeHandles val="exact"/>
        </dgm:presLayoutVars>
      </dgm:prSet>
      <dgm:spPr/>
    </dgm:pt>
    <dgm:pt modelId="{17D6438D-DE02-4139-A3F9-76C9D630CE43}" type="pres">
      <dgm:prSet presAssocID="{F7FE3381-0D3D-4507-90C9-6536DA0B5689}" presName="parentLin" presStyleCnt="0"/>
      <dgm:spPr/>
    </dgm:pt>
    <dgm:pt modelId="{9D9AF48D-7689-4D95-8821-66E2CF271BE4}" type="pres">
      <dgm:prSet presAssocID="{F7FE3381-0D3D-4507-90C9-6536DA0B5689}" presName="parentLeftMargin" presStyleLbl="node1" presStyleIdx="0" presStyleCnt="3"/>
      <dgm:spPr/>
    </dgm:pt>
    <dgm:pt modelId="{EDB21A08-C5DB-415D-A85A-D490F290103E}" type="pres">
      <dgm:prSet presAssocID="{F7FE3381-0D3D-4507-90C9-6536DA0B5689}" presName="parentText" presStyleLbl="node1" presStyleIdx="0" presStyleCnt="3">
        <dgm:presLayoutVars>
          <dgm:chMax val="0"/>
          <dgm:bulletEnabled val="1"/>
        </dgm:presLayoutVars>
      </dgm:prSet>
      <dgm:spPr/>
    </dgm:pt>
    <dgm:pt modelId="{465DDD37-3666-4E2C-BEDE-08E5F3A148F4}" type="pres">
      <dgm:prSet presAssocID="{F7FE3381-0D3D-4507-90C9-6536DA0B5689}" presName="negativeSpace" presStyleCnt="0"/>
      <dgm:spPr/>
    </dgm:pt>
    <dgm:pt modelId="{1AA11F24-6274-4DD5-893B-4EB25F67CA82}" type="pres">
      <dgm:prSet presAssocID="{F7FE3381-0D3D-4507-90C9-6536DA0B5689}" presName="childText" presStyleLbl="conFgAcc1" presStyleIdx="0" presStyleCnt="3">
        <dgm:presLayoutVars>
          <dgm:bulletEnabled val="1"/>
        </dgm:presLayoutVars>
      </dgm:prSet>
      <dgm:spPr/>
    </dgm:pt>
    <dgm:pt modelId="{9248B85E-2A86-49DD-87F3-F7CC5553AE2C}" type="pres">
      <dgm:prSet presAssocID="{BBDA7046-1D04-4E1B-B1B1-D9FCC0703C7F}" presName="spaceBetweenRectangles" presStyleCnt="0"/>
      <dgm:spPr/>
    </dgm:pt>
    <dgm:pt modelId="{B1AE067B-A09A-414A-9F7A-F41C1B31FBF3}" type="pres">
      <dgm:prSet presAssocID="{D617E778-ABD5-4692-BEBF-A7DB1C803D59}" presName="parentLin" presStyleCnt="0"/>
      <dgm:spPr/>
    </dgm:pt>
    <dgm:pt modelId="{2CD7C218-4834-42AA-9677-D6DE05EBA7A7}" type="pres">
      <dgm:prSet presAssocID="{D617E778-ABD5-4692-BEBF-A7DB1C803D59}" presName="parentLeftMargin" presStyleLbl="node1" presStyleIdx="0" presStyleCnt="3"/>
      <dgm:spPr/>
    </dgm:pt>
    <dgm:pt modelId="{3864A15F-ECCE-40A4-90E4-748572645E1A}" type="pres">
      <dgm:prSet presAssocID="{D617E778-ABD5-4692-BEBF-A7DB1C803D59}" presName="parentText" presStyleLbl="node1" presStyleIdx="1" presStyleCnt="3">
        <dgm:presLayoutVars>
          <dgm:chMax val="0"/>
          <dgm:bulletEnabled val="1"/>
        </dgm:presLayoutVars>
      </dgm:prSet>
      <dgm:spPr/>
    </dgm:pt>
    <dgm:pt modelId="{3176140F-E902-45DD-A82C-7B0B9BD0C49A}" type="pres">
      <dgm:prSet presAssocID="{D617E778-ABD5-4692-BEBF-A7DB1C803D59}" presName="negativeSpace" presStyleCnt="0"/>
      <dgm:spPr/>
    </dgm:pt>
    <dgm:pt modelId="{76CED809-7E18-47ED-AF3E-523512A4FC6A}" type="pres">
      <dgm:prSet presAssocID="{D617E778-ABD5-4692-BEBF-A7DB1C803D59}" presName="childText" presStyleLbl="conFgAcc1" presStyleIdx="1" presStyleCnt="3">
        <dgm:presLayoutVars>
          <dgm:bulletEnabled val="1"/>
        </dgm:presLayoutVars>
      </dgm:prSet>
      <dgm:spPr/>
    </dgm:pt>
    <dgm:pt modelId="{404C363B-B8DC-4B47-9C80-4382A924ECED}" type="pres">
      <dgm:prSet presAssocID="{2EFE4167-CED1-4D6D-B41A-7D5B90BFF38E}" presName="spaceBetweenRectangles" presStyleCnt="0"/>
      <dgm:spPr/>
    </dgm:pt>
    <dgm:pt modelId="{4866AFEA-7E52-4901-98C8-8956C1531713}" type="pres">
      <dgm:prSet presAssocID="{09B61946-109E-4066-86AE-2732CDF59374}" presName="parentLin" presStyleCnt="0"/>
      <dgm:spPr/>
    </dgm:pt>
    <dgm:pt modelId="{5A5889D3-A05C-448D-B63A-72B76119D9A0}" type="pres">
      <dgm:prSet presAssocID="{09B61946-109E-4066-86AE-2732CDF59374}" presName="parentLeftMargin" presStyleLbl="node1" presStyleIdx="1" presStyleCnt="3"/>
      <dgm:spPr/>
    </dgm:pt>
    <dgm:pt modelId="{B0FE04B0-7428-47BC-803F-5FC7D2ED60C6}" type="pres">
      <dgm:prSet presAssocID="{09B61946-109E-4066-86AE-2732CDF59374}" presName="parentText" presStyleLbl="node1" presStyleIdx="2" presStyleCnt="3">
        <dgm:presLayoutVars>
          <dgm:chMax val="0"/>
          <dgm:bulletEnabled val="1"/>
        </dgm:presLayoutVars>
      </dgm:prSet>
      <dgm:spPr/>
    </dgm:pt>
    <dgm:pt modelId="{CE3202B0-0077-457E-93A2-CBC0A8BA3DE5}" type="pres">
      <dgm:prSet presAssocID="{09B61946-109E-4066-86AE-2732CDF59374}" presName="negativeSpace" presStyleCnt="0"/>
      <dgm:spPr/>
    </dgm:pt>
    <dgm:pt modelId="{3EADFDCB-35A0-414B-901A-8C23BA57415F}" type="pres">
      <dgm:prSet presAssocID="{09B61946-109E-4066-86AE-2732CDF59374}" presName="childText" presStyleLbl="conFgAcc1" presStyleIdx="2" presStyleCnt="3">
        <dgm:presLayoutVars>
          <dgm:bulletEnabled val="1"/>
        </dgm:presLayoutVars>
      </dgm:prSet>
      <dgm:spPr/>
    </dgm:pt>
  </dgm:ptLst>
  <dgm:cxnLst>
    <dgm:cxn modelId="{271CCF05-380A-4C96-880D-5CE466500C2A}" type="presOf" srcId="{F7FE3381-0D3D-4507-90C9-6536DA0B5689}" destId="{EDB21A08-C5DB-415D-A85A-D490F290103E}" srcOrd="1" destOrd="0" presId="urn:microsoft.com/office/officeart/2005/8/layout/list1"/>
    <dgm:cxn modelId="{4B604D22-63F0-4DBD-94E9-B2489D92309D}" type="presOf" srcId="{8AFE5B34-28FF-41E4-9793-B75A5AAAA2F5}" destId="{3EADFDCB-35A0-414B-901A-8C23BA57415F}" srcOrd="0" destOrd="1" presId="urn:microsoft.com/office/officeart/2005/8/layout/list1"/>
    <dgm:cxn modelId="{B4394C23-FA25-4356-B3BA-2537DA133C7C}" type="presOf" srcId="{D617E778-ABD5-4692-BEBF-A7DB1C803D59}" destId="{3864A15F-ECCE-40A4-90E4-748572645E1A}" srcOrd="1" destOrd="0" presId="urn:microsoft.com/office/officeart/2005/8/layout/list1"/>
    <dgm:cxn modelId="{9F032F27-5574-4164-A65B-9761B8FB5E74}" srcId="{D617E778-ABD5-4692-BEBF-A7DB1C803D59}" destId="{7AF9EF84-94F0-477E-A0B4-1F2E539D5034}" srcOrd="0" destOrd="0" parTransId="{2974167D-1243-40D9-8721-D51C665AEC35}" sibTransId="{E77E4A2D-13E3-4C7B-8A35-6538476A4E11}"/>
    <dgm:cxn modelId="{56725427-5338-4223-B676-EEFBAC9AACC2}" type="presOf" srcId="{D617E778-ABD5-4692-BEBF-A7DB1C803D59}" destId="{2CD7C218-4834-42AA-9677-D6DE05EBA7A7}" srcOrd="0" destOrd="0" presId="urn:microsoft.com/office/officeart/2005/8/layout/list1"/>
    <dgm:cxn modelId="{0203B63D-F6FA-49D8-9C30-FEDED06834D5}" srcId="{F7FE3381-0D3D-4507-90C9-6536DA0B5689}" destId="{97BCAA69-29C9-4274-A91D-519A2517FF60}" srcOrd="0" destOrd="0" parTransId="{2B61BB5E-7A46-404E-802F-EAFAAC2A4682}" sibTransId="{6CE75117-6A76-4A34-A295-04CA74D28C51}"/>
    <dgm:cxn modelId="{AB812B45-735C-41AA-999A-8CBF14BD2396}" type="presOf" srcId="{09B61946-109E-4066-86AE-2732CDF59374}" destId="{B0FE04B0-7428-47BC-803F-5FC7D2ED60C6}" srcOrd="1" destOrd="0" presId="urn:microsoft.com/office/officeart/2005/8/layout/list1"/>
    <dgm:cxn modelId="{CAC38C49-A0A1-4FF5-9F25-6ADE22EB3524}" type="presOf" srcId="{1ECD358C-FA7A-4F03-805D-E9BA07491976}" destId="{7A4B2B6E-E674-4785-B34E-43599135B1D4}" srcOrd="0" destOrd="0" presId="urn:microsoft.com/office/officeart/2005/8/layout/list1"/>
    <dgm:cxn modelId="{1BFB0A4A-F667-4F56-B8A0-4BE467626043}" srcId="{D617E778-ABD5-4692-BEBF-A7DB1C803D59}" destId="{D02BCA14-B3DE-465E-952B-48235D650F71}" srcOrd="2" destOrd="0" parTransId="{FB06CB88-E6FD-451D-8314-F69F84763344}" sibTransId="{65A67635-97FB-46EB-96F1-AE09D293695C}"/>
    <dgm:cxn modelId="{A250A271-9688-4C9B-83C1-54689617EE72}" type="presOf" srcId="{01812FFF-9F2A-4067-9DBC-54DE306E0743}" destId="{1AA11F24-6274-4DD5-893B-4EB25F67CA82}" srcOrd="0" destOrd="1" presId="urn:microsoft.com/office/officeart/2005/8/layout/list1"/>
    <dgm:cxn modelId="{9A346378-59A4-4CFB-AF6F-5EAE95DEC1AA}" srcId="{09B61946-109E-4066-86AE-2732CDF59374}" destId="{C109E75E-18A9-419D-A96D-16C4066B650F}" srcOrd="0" destOrd="0" parTransId="{B7FB6145-CB3E-4375-A9B0-5144D165F00B}" sibTransId="{247A4494-BD6C-42CE-BC0B-1158390F2DED}"/>
    <dgm:cxn modelId="{38F06079-DBEA-411E-9FED-83C0C2C2ED1F}" srcId="{D617E778-ABD5-4692-BEBF-A7DB1C803D59}" destId="{BE74A9F7-9F88-49DE-B8D9-ECEA311894A0}" srcOrd="1" destOrd="0" parTransId="{A2B58499-166C-4B13-9F19-FEE30BAD605D}" sibTransId="{B939A3DD-B9A9-4C28-8BBA-DDB77C43AEDB}"/>
    <dgm:cxn modelId="{D39F5D8E-92BB-49BD-8ADB-F612C8DF83B5}" type="presOf" srcId="{C109E75E-18A9-419D-A96D-16C4066B650F}" destId="{3EADFDCB-35A0-414B-901A-8C23BA57415F}" srcOrd="0" destOrd="0" presId="urn:microsoft.com/office/officeart/2005/8/layout/list1"/>
    <dgm:cxn modelId="{2816039C-DD16-4E11-A9A6-AE8259E5DEC1}" srcId="{09B61946-109E-4066-86AE-2732CDF59374}" destId="{8AFE5B34-28FF-41E4-9793-B75A5AAAA2F5}" srcOrd="1" destOrd="0" parTransId="{0A2E7662-9DBE-4FA7-ACC7-D6ABC0E621CB}" sibTransId="{F925F78A-1FE3-4275-9804-70792303A095}"/>
    <dgm:cxn modelId="{22E3C7A0-6B0D-49A1-8C50-5D7309588E59}" type="presOf" srcId="{7AF9EF84-94F0-477E-A0B4-1F2E539D5034}" destId="{76CED809-7E18-47ED-AF3E-523512A4FC6A}" srcOrd="0" destOrd="0" presId="urn:microsoft.com/office/officeart/2005/8/layout/list1"/>
    <dgm:cxn modelId="{902EC7A2-3397-4360-879F-766E0A875006}" srcId="{F7FE3381-0D3D-4507-90C9-6536DA0B5689}" destId="{01812FFF-9F2A-4067-9DBC-54DE306E0743}" srcOrd="1" destOrd="0" parTransId="{21D86984-195F-48BF-80AD-9D66CBE63EBC}" sibTransId="{EE27D339-8D57-4649-8048-0AF12E09C459}"/>
    <dgm:cxn modelId="{A9EEF5B8-16BD-4FBC-AF4C-59082BE388C4}" type="presOf" srcId="{F7FE3381-0D3D-4507-90C9-6536DA0B5689}" destId="{9D9AF48D-7689-4D95-8821-66E2CF271BE4}" srcOrd="0" destOrd="0" presId="urn:microsoft.com/office/officeart/2005/8/layout/list1"/>
    <dgm:cxn modelId="{B8F8A9C6-CCC9-4755-9C7F-D2456A096F7A}" type="presOf" srcId="{D02BCA14-B3DE-465E-952B-48235D650F71}" destId="{76CED809-7E18-47ED-AF3E-523512A4FC6A}" srcOrd="0" destOrd="2" presId="urn:microsoft.com/office/officeart/2005/8/layout/list1"/>
    <dgm:cxn modelId="{0C71BBCF-D8BB-4B34-BE44-C1E2E434F296}" srcId="{1ECD358C-FA7A-4F03-805D-E9BA07491976}" destId="{09B61946-109E-4066-86AE-2732CDF59374}" srcOrd="2" destOrd="0" parTransId="{2E0993B4-AAD7-42D2-A470-0FF9F08D97C4}" sibTransId="{8A822E90-A875-40BF-9A2D-4214BD0CDF96}"/>
    <dgm:cxn modelId="{128723D0-0EEE-4DDF-8593-17962EAEB544}" type="presOf" srcId="{97BCAA69-29C9-4274-A91D-519A2517FF60}" destId="{1AA11F24-6274-4DD5-893B-4EB25F67CA82}" srcOrd="0" destOrd="0" presId="urn:microsoft.com/office/officeart/2005/8/layout/list1"/>
    <dgm:cxn modelId="{C00D31DB-19D7-48EB-B40F-D31C68EF7F97}" type="presOf" srcId="{09B61946-109E-4066-86AE-2732CDF59374}" destId="{5A5889D3-A05C-448D-B63A-72B76119D9A0}" srcOrd="0" destOrd="0" presId="urn:microsoft.com/office/officeart/2005/8/layout/list1"/>
    <dgm:cxn modelId="{DD411DE1-616D-4966-BCD3-6AEC04CDFE4D}" srcId="{1ECD358C-FA7A-4F03-805D-E9BA07491976}" destId="{F7FE3381-0D3D-4507-90C9-6536DA0B5689}" srcOrd="0" destOrd="0" parTransId="{EEB0E893-6142-4A92-BEC7-001B218EE868}" sibTransId="{BBDA7046-1D04-4E1B-B1B1-D9FCC0703C7F}"/>
    <dgm:cxn modelId="{AA8F17F2-B38F-4C01-BF52-2B06C1805DC6}" srcId="{1ECD358C-FA7A-4F03-805D-E9BA07491976}" destId="{D617E778-ABD5-4692-BEBF-A7DB1C803D59}" srcOrd="1" destOrd="0" parTransId="{7AF3098D-66B0-4442-BA9C-FCA559D6AE55}" sibTransId="{2EFE4167-CED1-4D6D-B41A-7D5B90BFF38E}"/>
    <dgm:cxn modelId="{9DD79DF3-4462-4F47-9FFD-5211B61DDC48}" type="presOf" srcId="{BE74A9F7-9F88-49DE-B8D9-ECEA311894A0}" destId="{76CED809-7E18-47ED-AF3E-523512A4FC6A}" srcOrd="0" destOrd="1" presId="urn:microsoft.com/office/officeart/2005/8/layout/list1"/>
    <dgm:cxn modelId="{72372DD3-711C-454B-9F37-76CDB3E81C34}" type="presParOf" srcId="{7A4B2B6E-E674-4785-B34E-43599135B1D4}" destId="{17D6438D-DE02-4139-A3F9-76C9D630CE43}" srcOrd="0" destOrd="0" presId="urn:microsoft.com/office/officeart/2005/8/layout/list1"/>
    <dgm:cxn modelId="{65DFD643-248B-492E-9BC2-235120939816}" type="presParOf" srcId="{17D6438D-DE02-4139-A3F9-76C9D630CE43}" destId="{9D9AF48D-7689-4D95-8821-66E2CF271BE4}" srcOrd="0" destOrd="0" presId="urn:microsoft.com/office/officeart/2005/8/layout/list1"/>
    <dgm:cxn modelId="{13A9FE7D-6D39-4FC8-B82A-56DA89A50F5D}" type="presParOf" srcId="{17D6438D-DE02-4139-A3F9-76C9D630CE43}" destId="{EDB21A08-C5DB-415D-A85A-D490F290103E}" srcOrd="1" destOrd="0" presId="urn:microsoft.com/office/officeart/2005/8/layout/list1"/>
    <dgm:cxn modelId="{57708B64-7DE1-43BD-9804-75D8AC300929}" type="presParOf" srcId="{7A4B2B6E-E674-4785-B34E-43599135B1D4}" destId="{465DDD37-3666-4E2C-BEDE-08E5F3A148F4}" srcOrd="1" destOrd="0" presId="urn:microsoft.com/office/officeart/2005/8/layout/list1"/>
    <dgm:cxn modelId="{8687A3AB-16B6-46E1-906D-06EE08997B2D}" type="presParOf" srcId="{7A4B2B6E-E674-4785-B34E-43599135B1D4}" destId="{1AA11F24-6274-4DD5-893B-4EB25F67CA82}" srcOrd="2" destOrd="0" presId="urn:microsoft.com/office/officeart/2005/8/layout/list1"/>
    <dgm:cxn modelId="{E79DBB87-56FC-4AEF-8529-60BD1651F482}" type="presParOf" srcId="{7A4B2B6E-E674-4785-B34E-43599135B1D4}" destId="{9248B85E-2A86-49DD-87F3-F7CC5553AE2C}" srcOrd="3" destOrd="0" presId="urn:microsoft.com/office/officeart/2005/8/layout/list1"/>
    <dgm:cxn modelId="{941D492D-F943-4CF8-B611-1A97A2303BFC}" type="presParOf" srcId="{7A4B2B6E-E674-4785-B34E-43599135B1D4}" destId="{B1AE067B-A09A-414A-9F7A-F41C1B31FBF3}" srcOrd="4" destOrd="0" presId="urn:microsoft.com/office/officeart/2005/8/layout/list1"/>
    <dgm:cxn modelId="{7A61EF7F-7FF1-4FBA-9F14-199510CBCAE5}" type="presParOf" srcId="{B1AE067B-A09A-414A-9F7A-F41C1B31FBF3}" destId="{2CD7C218-4834-42AA-9677-D6DE05EBA7A7}" srcOrd="0" destOrd="0" presId="urn:microsoft.com/office/officeart/2005/8/layout/list1"/>
    <dgm:cxn modelId="{36209483-F1F1-4CA7-8944-5F39CD693B2A}" type="presParOf" srcId="{B1AE067B-A09A-414A-9F7A-F41C1B31FBF3}" destId="{3864A15F-ECCE-40A4-90E4-748572645E1A}" srcOrd="1" destOrd="0" presId="urn:microsoft.com/office/officeart/2005/8/layout/list1"/>
    <dgm:cxn modelId="{9D57158E-553F-414C-B678-0AFC7A782D76}" type="presParOf" srcId="{7A4B2B6E-E674-4785-B34E-43599135B1D4}" destId="{3176140F-E902-45DD-A82C-7B0B9BD0C49A}" srcOrd="5" destOrd="0" presId="urn:microsoft.com/office/officeart/2005/8/layout/list1"/>
    <dgm:cxn modelId="{F28AB220-864E-43EF-87FC-49E4B38DFDB3}" type="presParOf" srcId="{7A4B2B6E-E674-4785-B34E-43599135B1D4}" destId="{76CED809-7E18-47ED-AF3E-523512A4FC6A}" srcOrd="6" destOrd="0" presId="urn:microsoft.com/office/officeart/2005/8/layout/list1"/>
    <dgm:cxn modelId="{8C40CE98-3B06-442B-A743-429996C1E879}" type="presParOf" srcId="{7A4B2B6E-E674-4785-B34E-43599135B1D4}" destId="{404C363B-B8DC-4B47-9C80-4382A924ECED}" srcOrd="7" destOrd="0" presId="urn:microsoft.com/office/officeart/2005/8/layout/list1"/>
    <dgm:cxn modelId="{7B5B6E14-A065-4B46-A286-2D6B4B0EA925}" type="presParOf" srcId="{7A4B2B6E-E674-4785-B34E-43599135B1D4}" destId="{4866AFEA-7E52-4901-98C8-8956C1531713}" srcOrd="8" destOrd="0" presId="urn:microsoft.com/office/officeart/2005/8/layout/list1"/>
    <dgm:cxn modelId="{0637086B-C040-4922-9E46-09537B7EB2A5}" type="presParOf" srcId="{4866AFEA-7E52-4901-98C8-8956C1531713}" destId="{5A5889D3-A05C-448D-B63A-72B76119D9A0}" srcOrd="0" destOrd="0" presId="urn:microsoft.com/office/officeart/2005/8/layout/list1"/>
    <dgm:cxn modelId="{9D4CBFFB-8A2A-4B08-84D2-3BE7A6987254}" type="presParOf" srcId="{4866AFEA-7E52-4901-98C8-8956C1531713}" destId="{B0FE04B0-7428-47BC-803F-5FC7D2ED60C6}" srcOrd="1" destOrd="0" presId="urn:microsoft.com/office/officeart/2005/8/layout/list1"/>
    <dgm:cxn modelId="{BCCBC432-04B1-4992-86B4-0D57CA6C3A64}" type="presParOf" srcId="{7A4B2B6E-E674-4785-B34E-43599135B1D4}" destId="{CE3202B0-0077-457E-93A2-CBC0A8BA3DE5}" srcOrd="9" destOrd="0" presId="urn:microsoft.com/office/officeart/2005/8/layout/list1"/>
    <dgm:cxn modelId="{4A2EBFDB-7AAE-4F34-BAEE-8D91C986AEBB}" type="presParOf" srcId="{7A4B2B6E-E674-4785-B34E-43599135B1D4}" destId="{3EADFDCB-35A0-414B-901A-8C23BA57415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12199B-CFB8-4879-8839-236D0A0E5477}" type="doc">
      <dgm:prSet loTypeId="urn:microsoft.com/office/officeart/2008/layout/IncreasingCircleProcess" loCatId="process" qsTypeId="urn:microsoft.com/office/officeart/2005/8/quickstyle/simple1" qsCatId="simple" csTypeId="urn:microsoft.com/office/officeart/2005/8/colors/colorful3" csCatId="colorful" phldr="1"/>
      <dgm:spPr/>
      <dgm:t>
        <a:bodyPr/>
        <a:lstStyle/>
        <a:p>
          <a:endParaRPr lang="en-IN"/>
        </a:p>
      </dgm:t>
    </dgm:pt>
    <dgm:pt modelId="{4AF26D39-D06B-4D35-81B6-E9A906B133AC}">
      <dgm:prSet phldrT="[Text]" custT="1"/>
      <dgm:spPr>
        <a:solidFill>
          <a:schemeClr val="bg1">
            <a:lumMod val="85000"/>
            <a:lumOff val="15000"/>
          </a:schemeClr>
        </a:solidFill>
        <a:ln w="19050">
          <a:solidFill>
            <a:schemeClr val="accent3">
              <a:lumMod val="40000"/>
              <a:lumOff val="60000"/>
            </a:schemeClr>
          </a:solidFill>
        </a:ln>
      </dgm:spPr>
      <dgm:t>
        <a:bodyPr anchor="ctr"/>
        <a:lstStyle/>
        <a:p>
          <a:pPr algn="ctr"/>
          <a:r>
            <a:rPr lang="en-IN" sz="1400" dirty="0"/>
            <a:t>Administration</a:t>
          </a:r>
          <a:endParaRPr lang="en-IN" sz="1300" dirty="0"/>
        </a:p>
      </dgm:t>
    </dgm:pt>
    <dgm:pt modelId="{9AEF7D51-3544-46E6-A402-0335B0C15853}" type="parTrans" cxnId="{B8C84F1D-0C8A-490E-9FF8-4508ED5A390D}">
      <dgm:prSet/>
      <dgm:spPr/>
      <dgm:t>
        <a:bodyPr/>
        <a:lstStyle/>
        <a:p>
          <a:endParaRPr lang="en-IN"/>
        </a:p>
      </dgm:t>
    </dgm:pt>
    <dgm:pt modelId="{B7A044F1-69AE-409C-9D7F-0687DEFCFC00}" type="sibTrans" cxnId="{B8C84F1D-0C8A-490E-9FF8-4508ED5A390D}">
      <dgm:prSet/>
      <dgm:spPr/>
      <dgm:t>
        <a:bodyPr/>
        <a:lstStyle/>
        <a:p>
          <a:endParaRPr lang="en-IN"/>
        </a:p>
      </dgm:t>
    </dgm:pt>
    <dgm:pt modelId="{40DD10A4-94E0-4747-BCBD-18C1238AC01B}">
      <dgm:prSet phldrT="[Text]" custT="1"/>
      <dgm:spPr>
        <a:solidFill>
          <a:schemeClr val="bg1">
            <a:lumMod val="85000"/>
            <a:lumOff val="15000"/>
          </a:schemeClr>
        </a:solidFill>
        <a:ln w="19050">
          <a:solidFill>
            <a:schemeClr val="accent1"/>
          </a:solidFill>
        </a:ln>
      </dgm:spPr>
      <dgm:t>
        <a:bodyPr anchor="ctr"/>
        <a:lstStyle/>
        <a:p>
          <a:pPr algn="ctr"/>
          <a:r>
            <a:rPr lang="en-IN" sz="1400" dirty="0"/>
            <a:t>Cellular Transport</a:t>
          </a:r>
        </a:p>
      </dgm:t>
    </dgm:pt>
    <dgm:pt modelId="{B73F1711-4B1D-4E2E-A3E1-EE6DA55E4564}" type="parTrans" cxnId="{5978A631-A6F9-4D58-8DD8-6D3FF586300D}">
      <dgm:prSet/>
      <dgm:spPr/>
      <dgm:t>
        <a:bodyPr/>
        <a:lstStyle/>
        <a:p>
          <a:endParaRPr lang="en-IN"/>
        </a:p>
      </dgm:t>
    </dgm:pt>
    <dgm:pt modelId="{CB04FC42-8C96-4960-A404-4CA63BD4F702}" type="sibTrans" cxnId="{5978A631-A6F9-4D58-8DD8-6D3FF586300D}">
      <dgm:prSet/>
      <dgm:spPr/>
      <dgm:t>
        <a:bodyPr/>
        <a:lstStyle/>
        <a:p>
          <a:endParaRPr lang="en-IN"/>
        </a:p>
      </dgm:t>
    </dgm:pt>
    <dgm:pt modelId="{323C89B8-9280-4A78-BB19-1E85AB89F169}">
      <dgm:prSet phldrT="[Text]" custT="1"/>
      <dgm:spPr>
        <a:solidFill>
          <a:schemeClr val="bg1">
            <a:lumMod val="85000"/>
            <a:lumOff val="15000"/>
          </a:schemeClr>
        </a:solidFill>
        <a:ln w="19050">
          <a:solidFill>
            <a:schemeClr val="accent5">
              <a:lumMod val="60000"/>
              <a:lumOff val="40000"/>
            </a:schemeClr>
          </a:solidFill>
        </a:ln>
      </dgm:spPr>
      <dgm:t>
        <a:bodyPr anchor="ctr"/>
        <a:lstStyle/>
        <a:p>
          <a:pPr algn="ctr"/>
          <a:r>
            <a:rPr lang="en-IN" sz="1400" dirty="0"/>
            <a:t>Intracellular Activation</a:t>
          </a:r>
        </a:p>
      </dgm:t>
    </dgm:pt>
    <dgm:pt modelId="{BE27ED36-6B61-49E8-88C1-E63024B8A89C}" type="parTrans" cxnId="{189D6C1C-700C-4B75-90F7-5CD669BA013E}">
      <dgm:prSet/>
      <dgm:spPr/>
      <dgm:t>
        <a:bodyPr/>
        <a:lstStyle/>
        <a:p>
          <a:endParaRPr lang="en-IN"/>
        </a:p>
      </dgm:t>
    </dgm:pt>
    <dgm:pt modelId="{25244174-413C-4AB5-A962-9ECB02F8116D}" type="sibTrans" cxnId="{189D6C1C-700C-4B75-90F7-5CD669BA013E}">
      <dgm:prSet/>
      <dgm:spPr/>
      <dgm:t>
        <a:bodyPr/>
        <a:lstStyle/>
        <a:p>
          <a:endParaRPr lang="en-IN"/>
        </a:p>
      </dgm:t>
    </dgm:pt>
    <dgm:pt modelId="{9C4C4820-0327-4260-94E2-6FD4446D9E23}">
      <dgm:prSet phldrT="[Text]" custT="1"/>
      <dgm:spPr>
        <a:solidFill>
          <a:schemeClr val="bg1">
            <a:lumMod val="85000"/>
            <a:lumOff val="15000"/>
          </a:schemeClr>
        </a:solidFill>
        <a:ln w="19050">
          <a:solidFill>
            <a:schemeClr val="accent4">
              <a:lumMod val="60000"/>
              <a:lumOff val="40000"/>
            </a:schemeClr>
          </a:solidFill>
        </a:ln>
      </dgm:spPr>
      <dgm:t>
        <a:bodyPr anchor="ctr"/>
        <a:lstStyle/>
        <a:p>
          <a:pPr algn="ctr"/>
          <a:r>
            <a:rPr lang="en-IN" sz="1400" dirty="0"/>
            <a:t>Incorporation to DNA</a:t>
          </a:r>
        </a:p>
      </dgm:t>
    </dgm:pt>
    <dgm:pt modelId="{B7788861-9F59-47EE-94F5-85C40F767A8A}" type="parTrans" cxnId="{8CEE7001-B8D1-4FEC-B019-9AC13A322E91}">
      <dgm:prSet/>
      <dgm:spPr/>
      <dgm:t>
        <a:bodyPr/>
        <a:lstStyle/>
        <a:p>
          <a:endParaRPr lang="en-IN"/>
        </a:p>
      </dgm:t>
    </dgm:pt>
    <dgm:pt modelId="{16D2D13D-E9B0-4485-8259-9C1EC8EE36F7}" type="sibTrans" cxnId="{8CEE7001-B8D1-4FEC-B019-9AC13A322E91}">
      <dgm:prSet/>
      <dgm:spPr/>
      <dgm:t>
        <a:bodyPr/>
        <a:lstStyle/>
        <a:p>
          <a:endParaRPr lang="en-IN"/>
        </a:p>
      </dgm:t>
    </dgm:pt>
    <dgm:pt modelId="{908D8592-A8E1-4B34-9F71-DD2001EBD31C}" type="pres">
      <dgm:prSet presAssocID="{7012199B-CFB8-4879-8839-236D0A0E5477}" presName="Name0" presStyleCnt="0">
        <dgm:presLayoutVars>
          <dgm:chMax val="7"/>
          <dgm:chPref val="7"/>
          <dgm:dir/>
          <dgm:animOne val="branch"/>
          <dgm:animLvl val="lvl"/>
        </dgm:presLayoutVars>
      </dgm:prSet>
      <dgm:spPr/>
    </dgm:pt>
    <dgm:pt modelId="{B3F5FDFB-19B7-4743-8FAE-98AC8DA9C1DE}" type="pres">
      <dgm:prSet presAssocID="{4AF26D39-D06B-4D35-81B6-E9A906B133AC}" presName="composite" presStyleCnt="0"/>
      <dgm:spPr/>
    </dgm:pt>
    <dgm:pt modelId="{9921E075-9EBC-42DB-B364-14984C7306E6}" type="pres">
      <dgm:prSet presAssocID="{4AF26D39-D06B-4D35-81B6-E9A906B133AC}" presName="BackAccent" presStyleLbl="bgShp" presStyleIdx="0" presStyleCnt="4"/>
      <dgm:spPr/>
    </dgm:pt>
    <dgm:pt modelId="{2FE48ABA-6508-4342-A353-4DC25B555B1A}" type="pres">
      <dgm:prSet presAssocID="{4AF26D39-D06B-4D35-81B6-E9A906B133AC}" presName="Accent" presStyleLbl="alignNode1" presStyleIdx="0" presStyleCnt="4"/>
      <dgm:spPr/>
    </dgm:pt>
    <dgm:pt modelId="{FED3FC69-DC09-4634-BEF4-B7131305D008}" type="pres">
      <dgm:prSet presAssocID="{4AF26D39-D06B-4D35-81B6-E9A906B133AC}" presName="Child" presStyleLbl="revTx" presStyleIdx="0" presStyleCnt="4">
        <dgm:presLayoutVars>
          <dgm:chMax val="0"/>
          <dgm:chPref val="0"/>
          <dgm:bulletEnabled val="1"/>
        </dgm:presLayoutVars>
      </dgm:prSet>
      <dgm:spPr/>
    </dgm:pt>
    <dgm:pt modelId="{27A88166-377D-4390-85DE-FFF433223E45}" type="pres">
      <dgm:prSet presAssocID="{4AF26D39-D06B-4D35-81B6-E9A906B133AC}" presName="Parent" presStyleLbl="revTx" presStyleIdx="0" presStyleCnt="4" custLinFactNeighborY="-25499">
        <dgm:presLayoutVars>
          <dgm:chMax val="1"/>
          <dgm:chPref val="1"/>
          <dgm:bulletEnabled val="1"/>
        </dgm:presLayoutVars>
      </dgm:prSet>
      <dgm:spPr>
        <a:prstGeom prst="roundRect">
          <a:avLst/>
        </a:prstGeom>
      </dgm:spPr>
    </dgm:pt>
    <dgm:pt modelId="{C107522E-A137-48F7-BA67-2EBF3F1B1E29}" type="pres">
      <dgm:prSet presAssocID="{B7A044F1-69AE-409C-9D7F-0687DEFCFC00}" presName="sibTrans" presStyleCnt="0"/>
      <dgm:spPr/>
    </dgm:pt>
    <dgm:pt modelId="{920CE87E-A18B-4DF3-88D3-A1323C644A9D}" type="pres">
      <dgm:prSet presAssocID="{40DD10A4-94E0-4747-BCBD-18C1238AC01B}" presName="composite" presStyleCnt="0"/>
      <dgm:spPr/>
    </dgm:pt>
    <dgm:pt modelId="{306D9F3F-5E19-4559-829E-FF96314BEB41}" type="pres">
      <dgm:prSet presAssocID="{40DD10A4-94E0-4747-BCBD-18C1238AC01B}" presName="BackAccent" presStyleLbl="bgShp" presStyleIdx="1" presStyleCnt="4"/>
      <dgm:spPr/>
    </dgm:pt>
    <dgm:pt modelId="{56B6FEA9-EFE8-4158-80E0-DBCB78FD43E8}" type="pres">
      <dgm:prSet presAssocID="{40DD10A4-94E0-4747-BCBD-18C1238AC01B}" presName="Accent" presStyleLbl="alignNode1" presStyleIdx="1" presStyleCnt="4"/>
      <dgm:spPr/>
    </dgm:pt>
    <dgm:pt modelId="{03A7E4E1-F7E3-4593-A86E-830CDAA56952}" type="pres">
      <dgm:prSet presAssocID="{40DD10A4-94E0-4747-BCBD-18C1238AC01B}" presName="Child" presStyleLbl="revTx" presStyleIdx="0" presStyleCnt="4">
        <dgm:presLayoutVars>
          <dgm:chMax val="0"/>
          <dgm:chPref val="0"/>
          <dgm:bulletEnabled val="1"/>
        </dgm:presLayoutVars>
      </dgm:prSet>
      <dgm:spPr/>
    </dgm:pt>
    <dgm:pt modelId="{E7CC1B51-8978-47B3-ABD4-07BC0905A34E}" type="pres">
      <dgm:prSet presAssocID="{40DD10A4-94E0-4747-BCBD-18C1238AC01B}" presName="Parent" presStyleLbl="revTx" presStyleIdx="1" presStyleCnt="4">
        <dgm:presLayoutVars>
          <dgm:chMax val="1"/>
          <dgm:chPref val="1"/>
          <dgm:bulletEnabled val="1"/>
        </dgm:presLayoutVars>
      </dgm:prSet>
      <dgm:spPr>
        <a:prstGeom prst="roundRect">
          <a:avLst/>
        </a:prstGeom>
      </dgm:spPr>
    </dgm:pt>
    <dgm:pt modelId="{00A32CD3-85B3-49F6-9CF1-52C703E7CF7B}" type="pres">
      <dgm:prSet presAssocID="{CB04FC42-8C96-4960-A404-4CA63BD4F702}" presName="sibTrans" presStyleCnt="0"/>
      <dgm:spPr/>
    </dgm:pt>
    <dgm:pt modelId="{56785B82-9034-46EC-8622-ED8D2D1F84ED}" type="pres">
      <dgm:prSet presAssocID="{323C89B8-9280-4A78-BB19-1E85AB89F169}" presName="composite" presStyleCnt="0"/>
      <dgm:spPr/>
    </dgm:pt>
    <dgm:pt modelId="{9003BC77-240F-430E-9564-CEBC98488DD7}" type="pres">
      <dgm:prSet presAssocID="{323C89B8-9280-4A78-BB19-1E85AB89F169}" presName="BackAccent" presStyleLbl="bgShp" presStyleIdx="2" presStyleCnt="4" custLinFactNeighborX="1581"/>
      <dgm:spPr/>
    </dgm:pt>
    <dgm:pt modelId="{AF876A2D-55EE-4F62-A546-25AD51F9508A}" type="pres">
      <dgm:prSet presAssocID="{323C89B8-9280-4A78-BB19-1E85AB89F169}" presName="Accent" presStyleLbl="alignNode1" presStyleIdx="2" presStyleCnt="4"/>
      <dgm:spPr/>
    </dgm:pt>
    <dgm:pt modelId="{8266FE3E-64E8-41EF-9D27-8993B07020BB}" type="pres">
      <dgm:prSet presAssocID="{323C89B8-9280-4A78-BB19-1E85AB89F169}" presName="Child" presStyleLbl="revTx" presStyleIdx="1" presStyleCnt="4">
        <dgm:presLayoutVars>
          <dgm:chMax val="0"/>
          <dgm:chPref val="0"/>
          <dgm:bulletEnabled val="1"/>
        </dgm:presLayoutVars>
      </dgm:prSet>
      <dgm:spPr/>
    </dgm:pt>
    <dgm:pt modelId="{48D9ABE5-A130-41BE-9362-5745D799790E}" type="pres">
      <dgm:prSet presAssocID="{323C89B8-9280-4A78-BB19-1E85AB89F169}" presName="Parent" presStyleLbl="revTx" presStyleIdx="2" presStyleCnt="4" custScaleX="108223">
        <dgm:presLayoutVars>
          <dgm:chMax val="1"/>
          <dgm:chPref val="1"/>
          <dgm:bulletEnabled val="1"/>
        </dgm:presLayoutVars>
      </dgm:prSet>
      <dgm:spPr>
        <a:prstGeom prst="roundRect">
          <a:avLst/>
        </a:prstGeom>
      </dgm:spPr>
    </dgm:pt>
    <dgm:pt modelId="{D86215E8-A649-454D-87BE-21F0B2B6422D}" type="pres">
      <dgm:prSet presAssocID="{25244174-413C-4AB5-A962-9ECB02F8116D}" presName="sibTrans" presStyleCnt="0"/>
      <dgm:spPr/>
    </dgm:pt>
    <dgm:pt modelId="{DF8340CD-49D5-4915-BCDE-99E517317134}" type="pres">
      <dgm:prSet presAssocID="{9C4C4820-0327-4260-94E2-6FD4446D9E23}" presName="composite" presStyleCnt="0"/>
      <dgm:spPr/>
    </dgm:pt>
    <dgm:pt modelId="{B0C29619-8C8C-41FF-B58C-858215FC902B}" type="pres">
      <dgm:prSet presAssocID="{9C4C4820-0327-4260-94E2-6FD4446D9E23}" presName="BackAccent" presStyleLbl="bgShp" presStyleIdx="3" presStyleCnt="4"/>
      <dgm:spPr/>
    </dgm:pt>
    <dgm:pt modelId="{A7D6C543-EE82-4186-8B28-6AA1ADD880D6}" type="pres">
      <dgm:prSet presAssocID="{9C4C4820-0327-4260-94E2-6FD4446D9E23}" presName="Accent" presStyleLbl="alignNode1" presStyleIdx="3" presStyleCnt="4"/>
      <dgm:spPr/>
    </dgm:pt>
    <dgm:pt modelId="{C342D563-30DA-43A9-A035-D122481DE9E7}" type="pres">
      <dgm:prSet presAssocID="{9C4C4820-0327-4260-94E2-6FD4446D9E23}" presName="Child" presStyleLbl="revTx" presStyleIdx="2" presStyleCnt="4">
        <dgm:presLayoutVars>
          <dgm:chMax val="0"/>
          <dgm:chPref val="0"/>
          <dgm:bulletEnabled val="1"/>
        </dgm:presLayoutVars>
      </dgm:prSet>
      <dgm:spPr/>
    </dgm:pt>
    <dgm:pt modelId="{3A16D0C1-81CF-4896-9711-B6AE8BE8C0B4}" type="pres">
      <dgm:prSet presAssocID="{9C4C4820-0327-4260-94E2-6FD4446D9E23}" presName="Parent" presStyleLbl="revTx" presStyleIdx="3" presStyleCnt="4" custScaleX="107240" custLinFactNeighborX="5844">
        <dgm:presLayoutVars>
          <dgm:chMax val="1"/>
          <dgm:chPref val="1"/>
          <dgm:bulletEnabled val="1"/>
        </dgm:presLayoutVars>
      </dgm:prSet>
      <dgm:spPr>
        <a:prstGeom prst="roundRect">
          <a:avLst/>
        </a:prstGeom>
      </dgm:spPr>
    </dgm:pt>
  </dgm:ptLst>
  <dgm:cxnLst>
    <dgm:cxn modelId="{8CEE7001-B8D1-4FEC-B019-9AC13A322E91}" srcId="{7012199B-CFB8-4879-8839-236D0A0E5477}" destId="{9C4C4820-0327-4260-94E2-6FD4446D9E23}" srcOrd="3" destOrd="0" parTransId="{B7788861-9F59-47EE-94F5-85C40F767A8A}" sibTransId="{16D2D13D-E9B0-4485-8259-9C1EC8EE36F7}"/>
    <dgm:cxn modelId="{48B8770E-4769-41F9-A590-FFC583D7D1E3}" type="presOf" srcId="{9C4C4820-0327-4260-94E2-6FD4446D9E23}" destId="{3A16D0C1-81CF-4896-9711-B6AE8BE8C0B4}" srcOrd="0" destOrd="0" presId="urn:microsoft.com/office/officeart/2008/layout/IncreasingCircleProcess"/>
    <dgm:cxn modelId="{189D6C1C-700C-4B75-90F7-5CD669BA013E}" srcId="{7012199B-CFB8-4879-8839-236D0A0E5477}" destId="{323C89B8-9280-4A78-BB19-1E85AB89F169}" srcOrd="2" destOrd="0" parTransId="{BE27ED36-6B61-49E8-88C1-E63024B8A89C}" sibTransId="{25244174-413C-4AB5-A962-9ECB02F8116D}"/>
    <dgm:cxn modelId="{B8C84F1D-0C8A-490E-9FF8-4508ED5A390D}" srcId="{7012199B-CFB8-4879-8839-236D0A0E5477}" destId="{4AF26D39-D06B-4D35-81B6-E9A906B133AC}" srcOrd="0" destOrd="0" parTransId="{9AEF7D51-3544-46E6-A402-0335B0C15853}" sibTransId="{B7A044F1-69AE-409C-9D7F-0687DEFCFC00}"/>
    <dgm:cxn modelId="{36BC212A-90A8-47A8-B1CE-7D2FFDC0FCD7}" type="presOf" srcId="{4AF26D39-D06B-4D35-81B6-E9A906B133AC}" destId="{27A88166-377D-4390-85DE-FFF433223E45}" srcOrd="0" destOrd="0" presId="urn:microsoft.com/office/officeart/2008/layout/IncreasingCircleProcess"/>
    <dgm:cxn modelId="{5978A631-A6F9-4D58-8DD8-6D3FF586300D}" srcId="{7012199B-CFB8-4879-8839-236D0A0E5477}" destId="{40DD10A4-94E0-4747-BCBD-18C1238AC01B}" srcOrd="1" destOrd="0" parTransId="{B73F1711-4B1D-4E2E-A3E1-EE6DA55E4564}" sibTransId="{CB04FC42-8C96-4960-A404-4CA63BD4F702}"/>
    <dgm:cxn modelId="{FD83073E-169A-46D0-9211-209612CB7195}" type="presOf" srcId="{7012199B-CFB8-4879-8839-236D0A0E5477}" destId="{908D8592-A8E1-4B34-9F71-DD2001EBD31C}" srcOrd="0" destOrd="0" presId="urn:microsoft.com/office/officeart/2008/layout/IncreasingCircleProcess"/>
    <dgm:cxn modelId="{789B1E6A-B646-42DC-A54F-00714C2025F4}" type="presOf" srcId="{323C89B8-9280-4A78-BB19-1E85AB89F169}" destId="{48D9ABE5-A130-41BE-9362-5745D799790E}" srcOrd="0" destOrd="0" presId="urn:microsoft.com/office/officeart/2008/layout/IncreasingCircleProcess"/>
    <dgm:cxn modelId="{562D32DF-0D26-40B6-8B76-E6B741C3DD17}" type="presOf" srcId="{40DD10A4-94E0-4747-BCBD-18C1238AC01B}" destId="{E7CC1B51-8978-47B3-ABD4-07BC0905A34E}" srcOrd="0" destOrd="0" presId="urn:microsoft.com/office/officeart/2008/layout/IncreasingCircleProcess"/>
    <dgm:cxn modelId="{C7FD1CE4-3363-41B6-9F50-24E51033186C}" type="presParOf" srcId="{908D8592-A8E1-4B34-9F71-DD2001EBD31C}" destId="{B3F5FDFB-19B7-4743-8FAE-98AC8DA9C1DE}" srcOrd="0" destOrd="0" presId="urn:microsoft.com/office/officeart/2008/layout/IncreasingCircleProcess"/>
    <dgm:cxn modelId="{AC0D2BF7-D357-477C-91E8-8C3C3B62D934}" type="presParOf" srcId="{B3F5FDFB-19B7-4743-8FAE-98AC8DA9C1DE}" destId="{9921E075-9EBC-42DB-B364-14984C7306E6}" srcOrd="0" destOrd="0" presId="urn:microsoft.com/office/officeart/2008/layout/IncreasingCircleProcess"/>
    <dgm:cxn modelId="{9A1B2935-216C-4F76-A7B8-EFB324EC9344}" type="presParOf" srcId="{B3F5FDFB-19B7-4743-8FAE-98AC8DA9C1DE}" destId="{2FE48ABA-6508-4342-A353-4DC25B555B1A}" srcOrd="1" destOrd="0" presId="urn:microsoft.com/office/officeart/2008/layout/IncreasingCircleProcess"/>
    <dgm:cxn modelId="{E296FE88-280B-40DD-926E-43B64733F8BF}" type="presParOf" srcId="{B3F5FDFB-19B7-4743-8FAE-98AC8DA9C1DE}" destId="{FED3FC69-DC09-4634-BEF4-B7131305D008}" srcOrd="2" destOrd="0" presId="urn:microsoft.com/office/officeart/2008/layout/IncreasingCircleProcess"/>
    <dgm:cxn modelId="{79CEE1ED-BB38-4C84-984C-534B072AE126}" type="presParOf" srcId="{B3F5FDFB-19B7-4743-8FAE-98AC8DA9C1DE}" destId="{27A88166-377D-4390-85DE-FFF433223E45}" srcOrd="3" destOrd="0" presId="urn:microsoft.com/office/officeart/2008/layout/IncreasingCircleProcess"/>
    <dgm:cxn modelId="{269377F9-8709-413A-AB70-98BDF75C5348}" type="presParOf" srcId="{908D8592-A8E1-4B34-9F71-DD2001EBD31C}" destId="{C107522E-A137-48F7-BA67-2EBF3F1B1E29}" srcOrd="1" destOrd="0" presId="urn:microsoft.com/office/officeart/2008/layout/IncreasingCircleProcess"/>
    <dgm:cxn modelId="{75775184-0201-47C9-A67E-5D48105CEE40}" type="presParOf" srcId="{908D8592-A8E1-4B34-9F71-DD2001EBD31C}" destId="{920CE87E-A18B-4DF3-88D3-A1323C644A9D}" srcOrd="2" destOrd="0" presId="urn:microsoft.com/office/officeart/2008/layout/IncreasingCircleProcess"/>
    <dgm:cxn modelId="{A394BD3E-AE4F-4570-AC01-540785DCEB00}" type="presParOf" srcId="{920CE87E-A18B-4DF3-88D3-A1323C644A9D}" destId="{306D9F3F-5E19-4559-829E-FF96314BEB41}" srcOrd="0" destOrd="0" presId="urn:microsoft.com/office/officeart/2008/layout/IncreasingCircleProcess"/>
    <dgm:cxn modelId="{7AB7FF74-96D3-492E-AD83-9C678E76FEAE}" type="presParOf" srcId="{920CE87E-A18B-4DF3-88D3-A1323C644A9D}" destId="{56B6FEA9-EFE8-4158-80E0-DBCB78FD43E8}" srcOrd="1" destOrd="0" presId="urn:microsoft.com/office/officeart/2008/layout/IncreasingCircleProcess"/>
    <dgm:cxn modelId="{7795C9F6-11B7-47E1-A291-011B7451D772}" type="presParOf" srcId="{920CE87E-A18B-4DF3-88D3-A1323C644A9D}" destId="{03A7E4E1-F7E3-4593-A86E-830CDAA56952}" srcOrd="2" destOrd="0" presId="urn:microsoft.com/office/officeart/2008/layout/IncreasingCircleProcess"/>
    <dgm:cxn modelId="{08664E9A-6D12-4C68-9A2B-9152677469E6}" type="presParOf" srcId="{920CE87E-A18B-4DF3-88D3-A1323C644A9D}" destId="{E7CC1B51-8978-47B3-ABD4-07BC0905A34E}" srcOrd="3" destOrd="0" presId="urn:microsoft.com/office/officeart/2008/layout/IncreasingCircleProcess"/>
    <dgm:cxn modelId="{623F7B66-4A7C-4FAD-BE0B-CD12E40921B2}" type="presParOf" srcId="{908D8592-A8E1-4B34-9F71-DD2001EBD31C}" destId="{00A32CD3-85B3-49F6-9CF1-52C703E7CF7B}" srcOrd="3" destOrd="0" presId="urn:microsoft.com/office/officeart/2008/layout/IncreasingCircleProcess"/>
    <dgm:cxn modelId="{F9F6CD6C-2CD8-458E-854F-41A0EDF3DDB5}" type="presParOf" srcId="{908D8592-A8E1-4B34-9F71-DD2001EBD31C}" destId="{56785B82-9034-46EC-8622-ED8D2D1F84ED}" srcOrd="4" destOrd="0" presId="urn:microsoft.com/office/officeart/2008/layout/IncreasingCircleProcess"/>
    <dgm:cxn modelId="{AF55CE57-235E-494C-B7F3-534BBC3FBB1A}" type="presParOf" srcId="{56785B82-9034-46EC-8622-ED8D2D1F84ED}" destId="{9003BC77-240F-430E-9564-CEBC98488DD7}" srcOrd="0" destOrd="0" presId="urn:microsoft.com/office/officeart/2008/layout/IncreasingCircleProcess"/>
    <dgm:cxn modelId="{38514F65-AA35-41C5-8BE8-F3B5F9DE8AC3}" type="presParOf" srcId="{56785B82-9034-46EC-8622-ED8D2D1F84ED}" destId="{AF876A2D-55EE-4F62-A546-25AD51F9508A}" srcOrd="1" destOrd="0" presId="urn:microsoft.com/office/officeart/2008/layout/IncreasingCircleProcess"/>
    <dgm:cxn modelId="{A7013D86-7FDF-4A6C-9B1D-FEA3428D4D92}" type="presParOf" srcId="{56785B82-9034-46EC-8622-ED8D2D1F84ED}" destId="{8266FE3E-64E8-41EF-9D27-8993B07020BB}" srcOrd="2" destOrd="0" presId="urn:microsoft.com/office/officeart/2008/layout/IncreasingCircleProcess"/>
    <dgm:cxn modelId="{27531A3E-85F7-4C2B-A7DC-F3145B74C098}" type="presParOf" srcId="{56785B82-9034-46EC-8622-ED8D2D1F84ED}" destId="{48D9ABE5-A130-41BE-9362-5745D799790E}" srcOrd="3" destOrd="0" presId="urn:microsoft.com/office/officeart/2008/layout/IncreasingCircleProcess"/>
    <dgm:cxn modelId="{CEC44145-4C8C-4C07-9E23-69CA7DA0135A}" type="presParOf" srcId="{908D8592-A8E1-4B34-9F71-DD2001EBD31C}" destId="{D86215E8-A649-454D-87BE-21F0B2B6422D}" srcOrd="5" destOrd="0" presId="urn:microsoft.com/office/officeart/2008/layout/IncreasingCircleProcess"/>
    <dgm:cxn modelId="{C6818B0A-A82A-4761-8956-1A6FBDCA3237}" type="presParOf" srcId="{908D8592-A8E1-4B34-9F71-DD2001EBD31C}" destId="{DF8340CD-49D5-4915-BCDE-99E517317134}" srcOrd="6" destOrd="0" presId="urn:microsoft.com/office/officeart/2008/layout/IncreasingCircleProcess"/>
    <dgm:cxn modelId="{953B4CD5-912E-4C1E-AC90-17C911C986A9}" type="presParOf" srcId="{DF8340CD-49D5-4915-BCDE-99E517317134}" destId="{B0C29619-8C8C-41FF-B58C-858215FC902B}" srcOrd="0" destOrd="0" presId="urn:microsoft.com/office/officeart/2008/layout/IncreasingCircleProcess"/>
    <dgm:cxn modelId="{88643D88-C6D0-41E0-AC28-69CFCC1653AD}" type="presParOf" srcId="{DF8340CD-49D5-4915-BCDE-99E517317134}" destId="{A7D6C543-EE82-4186-8B28-6AA1ADD880D6}" srcOrd="1" destOrd="0" presId="urn:microsoft.com/office/officeart/2008/layout/IncreasingCircleProcess"/>
    <dgm:cxn modelId="{E1448D5E-9D23-40C8-A9B6-68ED61DF06D2}" type="presParOf" srcId="{DF8340CD-49D5-4915-BCDE-99E517317134}" destId="{C342D563-30DA-43A9-A035-D122481DE9E7}" srcOrd="2" destOrd="0" presId="urn:microsoft.com/office/officeart/2008/layout/IncreasingCircleProcess"/>
    <dgm:cxn modelId="{566B54F1-E701-42A9-A1F4-A85D455F8827}" type="presParOf" srcId="{DF8340CD-49D5-4915-BCDE-99E517317134}" destId="{3A16D0C1-81CF-4896-9711-B6AE8BE8C0B4}"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07352-B549-4473-8757-A54AF0B7C286}">
      <dsp:nvSpPr>
        <dsp:cNvPr id="0" name=""/>
        <dsp:cNvSpPr/>
      </dsp:nvSpPr>
      <dsp:spPr>
        <a:xfrm rot="5400000">
          <a:off x="-103983" y="104752"/>
          <a:ext cx="693224" cy="485257"/>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rot="-5400000">
        <a:off x="1" y="243398"/>
        <a:ext cx="485257" cy="207967"/>
      </dsp:txXfrm>
    </dsp:sp>
    <dsp:sp modelId="{36FCCB7F-AA60-474B-8C08-2E4C347000A3}">
      <dsp:nvSpPr>
        <dsp:cNvPr id="0" name=""/>
        <dsp:cNvSpPr/>
      </dsp:nvSpPr>
      <dsp:spPr>
        <a:xfrm rot="5400000">
          <a:off x="4705280" y="-4219253"/>
          <a:ext cx="450595" cy="8890641"/>
        </a:xfrm>
        <a:prstGeom prst="round2SameRect">
          <a:avLst/>
        </a:prstGeom>
        <a:solidFill>
          <a:schemeClr val="bg1">
            <a:lumMod val="85000"/>
            <a:lumOff val="15000"/>
            <a:alpha val="9000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IN" sz="1600" kern="1200" dirty="0">
              <a:solidFill>
                <a:schemeClr val="tx1"/>
              </a:solidFill>
            </a:rPr>
            <a:t>AK1 </a:t>
          </a:r>
          <a:r>
            <a:rPr lang="en-IN" sz="1600" i="1" kern="1200" dirty="0">
              <a:solidFill>
                <a:schemeClr val="tx2"/>
              </a:solidFill>
            </a:rPr>
            <a:t>shuttles</a:t>
          </a:r>
          <a:r>
            <a:rPr lang="en-IN" sz="1600" kern="1200" dirty="0">
              <a:solidFill>
                <a:schemeClr val="tx1"/>
              </a:solidFill>
            </a:rPr>
            <a:t> ATP to the site of high energy consumption</a:t>
          </a:r>
        </a:p>
      </dsp:txBody>
      <dsp:txXfrm rot="-5400000">
        <a:off x="485257" y="22766"/>
        <a:ext cx="8868645" cy="406603"/>
      </dsp:txXfrm>
    </dsp:sp>
    <dsp:sp modelId="{51E1677A-2D1E-4D57-9D25-1EC3020ED980}">
      <dsp:nvSpPr>
        <dsp:cNvPr id="0" name=""/>
        <dsp:cNvSpPr/>
      </dsp:nvSpPr>
      <dsp:spPr>
        <a:xfrm rot="5400000">
          <a:off x="-103983" y="672819"/>
          <a:ext cx="693224" cy="485257"/>
        </a:xfrm>
        <a:prstGeom prst="chevron">
          <a:avLst/>
        </a:prstGeom>
        <a:solidFill>
          <a:schemeClr val="accent3">
            <a:hueOff val="4398836"/>
            <a:satOff val="-10022"/>
            <a:lumOff val="4020"/>
            <a:alphaOff val="0"/>
          </a:schemeClr>
        </a:solidFill>
        <a:ln w="15875" cap="flat" cmpd="sng" algn="ctr">
          <a:solidFill>
            <a:schemeClr val="accent3">
              <a:hueOff val="4398836"/>
              <a:satOff val="-10022"/>
              <a:lumOff val="40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rot="-5400000">
        <a:off x="1" y="811465"/>
        <a:ext cx="485257" cy="207967"/>
      </dsp:txXfrm>
    </dsp:sp>
    <dsp:sp modelId="{14D0C756-4344-4398-9B55-EB609B3C2C37}">
      <dsp:nvSpPr>
        <dsp:cNvPr id="0" name=""/>
        <dsp:cNvSpPr/>
      </dsp:nvSpPr>
      <dsp:spPr>
        <a:xfrm rot="5400000">
          <a:off x="4705280" y="-3651187"/>
          <a:ext cx="450595" cy="8890641"/>
        </a:xfrm>
        <a:prstGeom prst="round2SameRect">
          <a:avLst/>
        </a:prstGeom>
        <a:solidFill>
          <a:schemeClr val="bg1">
            <a:lumMod val="85000"/>
            <a:lumOff val="15000"/>
            <a:alpha val="90000"/>
          </a:schemeClr>
        </a:solidFill>
        <a:ln w="15875" cap="flat" cmpd="sng" algn="ctr">
          <a:solidFill>
            <a:schemeClr val="accent3">
              <a:hueOff val="4398836"/>
              <a:satOff val="-10022"/>
              <a:lumOff val="40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IN" sz="1600" kern="1200" dirty="0">
              <a:solidFill>
                <a:schemeClr val="tx1"/>
              </a:solidFill>
            </a:rPr>
            <a:t>ATPase hydrolyses ATP to produce energy and ADP as by product</a:t>
          </a:r>
        </a:p>
      </dsp:txBody>
      <dsp:txXfrm rot="-5400000">
        <a:off x="485257" y="590832"/>
        <a:ext cx="8868645" cy="406603"/>
      </dsp:txXfrm>
    </dsp:sp>
    <dsp:sp modelId="{6C33AE78-389E-4FF5-9CC4-3C396CC05230}">
      <dsp:nvSpPr>
        <dsp:cNvPr id="0" name=""/>
        <dsp:cNvSpPr/>
      </dsp:nvSpPr>
      <dsp:spPr>
        <a:xfrm rot="5400000">
          <a:off x="-103983" y="1240886"/>
          <a:ext cx="693224" cy="485257"/>
        </a:xfrm>
        <a:prstGeom prst="chevron">
          <a:avLst/>
        </a:prstGeom>
        <a:solidFill>
          <a:schemeClr val="accent3">
            <a:hueOff val="8797671"/>
            <a:satOff val="-20044"/>
            <a:lumOff val="8040"/>
            <a:alphaOff val="0"/>
          </a:schemeClr>
        </a:solidFill>
        <a:ln w="15875" cap="flat" cmpd="sng" algn="ctr">
          <a:solidFill>
            <a:schemeClr val="accent3">
              <a:hueOff val="8797671"/>
              <a:satOff val="-20044"/>
              <a:lumOff val="80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rot="-5400000">
        <a:off x="1" y="1379532"/>
        <a:ext cx="485257" cy="207967"/>
      </dsp:txXfrm>
    </dsp:sp>
    <dsp:sp modelId="{5BE83BE5-2F79-47A4-865E-D96551066525}">
      <dsp:nvSpPr>
        <dsp:cNvPr id="0" name=""/>
        <dsp:cNvSpPr/>
      </dsp:nvSpPr>
      <dsp:spPr>
        <a:xfrm rot="5400000">
          <a:off x="4705280" y="-3083120"/>
          <a:ext cx="450595" cy="8890641"/>
        </a:xfrm>
        <a:prstGeom prst="round2SameRect">
          <a:avLst/>
        </a:prstGeom>
        <a:solidFill>
          <a:schemeClr val="bg1">
            <a:lumMod val="85000"/>
            <a:lumOff val="15000"/>
            <a:alpha val="90000"/>
          </a:schemeClr>
        </a:solidFill>
        <a:ln w="15875" cap="flat" cmpd="sng" algn="ctr">
          <a:solidFill>
            <a:schemeClr val="accent3">
              <a:hueOff val="8797671"/>
              <a:satOff val="-20044"/>
              <a:lumOff val="80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IN" sz="1600" kern="1200" dirty="0">
              <a:solidFill>
                <a:schemeClr val="tx1"/>
              </a:solidFill>
            </a:rPr>
            <a:t>AK1 in cytosol converts ADP to ATP and AMP</a:t>
          </a:r>
        </a:p>
      </dsp:txBody>
      <dsp:txXfrm rot="-5400000">
        <a:off x="485257" y="1158899"/>
        <a:ext cx="8868645" cy="406603"/>
      </dsp:txXfrm>
    </dsp:sp>
    <dsp:sp modelId="{6DFFD06F-FC9A-4B69-A545-26B72F3476D5}">
      <dsp:nvSpPr>
        <dsp:cNvPr id="0" name=""/>
        <dsp:cNvSpPr/>
      </dsp:nvSpPr>
      <dsp:spPr>
        <a:xfrm rot="5400000">
          <a:off x="-103983" y="1808953"/>
          <a:ext cx="693224" cy="485257"/>
        </a:xfrm>
        <a:prstGeom prst="chevron">
          <a:avLst/>
        </a:prstGeom>
        <a:solidFill>
          <a:schemeClr val="accent3">
            <a:hueOff val="13196506"/>
            <a:satOff val="-30066"/>
            <a:lumOff val="12060"/>
            <a:alphaOff val="0"/>
          </a:schemeClr>
        </a:solidFill>
        <a:ln w="15875" cap="flat" cmpd="sng" algn="ctr">
          <a:solidFill>
            <a:schemeClr val="accent3">
              <a:hueOff val="13196506"/>
              <a:satOff val="-30066"/>
              <a:lumOff val="1206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rot="-5400000">
        <a:off x="1" y="1947599"/>
        <a:ext cx="485257" cy="207967"/>
      </dsp:txXfrm>
    </dsp:sp>
    <dsp:sp modelId="{92E7197D-61FE-4F4B-A399-2930B0B5D2B4}">
      <dsp:nvSpPr>
        <dsp:cNvPr id="0" name=""/>
        <dsp:cNvSpPr/>
      </dsp:nvSpPr>
      <dsp:spPr>
        <a:xfrm rot="5400000">
          <a:off x="4705280" y="-2515053"/>
          <a:ext cx="450595" cy="8890641"/>
        </a:xfrm>
        <a:prstGeom prst="round2SameRect">
          <a:avLst/>
        </a:prstGeom>
        <a:solidFill>
          <a:schemeClr val="bg1">
            <a:lumMod val="85000"/>
            <a:lumOff val="15000"/>
            <a:alpha val="90000"/>
          </a:schemeClr>
        </a:solidFill>
        <a:ln w="15875" cap="flat" cmpd="sng" algn="ctr">
          <a:solidFill>
            <a:schemeClr val="accent3">
              <a:hueOff val="13196506"/>
              <a:satOff val="-30066"/>
              <a:lumOff val="120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IN" sz="1600" kern="1200" dirty="0">
              <a:solidFill>
                <a:schemeClr val="tx1"/>
              </a:solidFill>
            </a:rPr>
            <a:t>AMP signals</a:t>
          </a:r>
          <a:r>
            <a:rPr lang="en-IN" sz="1600" i="1" kern="1200" dirty="0">
              <a:solidFill>
                <a:schemeClr val="tx1"/>
              </a:solidFill>
            </a:rPr>
            <a:t> </a:t>
          </a:r>
          <a:r>
            <a:rPr lang="en-IN" sz="1600" kern="1200" dirty="0">
              <a:solidFill>
                <a:schemeClr val="tx1"/>
              </a:solidFill>
            </a:rPr>
            <a:t>AK2 to produce ADP </a:t>
          </a:r>
          <a:r>
            <a:rPr lang="en-US" sz="1600" kern="1200" dirty="0">
              <a:solidFill>
                <a:schemeClr val="tx1"/>
              </a:solidFill>
            </a:rPr>
            <a:t>at the inner membrane (i.m) of mitochondria</a:t>
          </a:r>
          <a:endParaRPr lang="en-IN" sz="1600" kern="1200" dirty="0">
            <a:solidFill>
              <a:schemeClr val="tx1"/>
            </a:solidFill>
          </a:endParaRPr>
        </a:p>
      </dsp:txBody>
      <dsp:txXfrm rot="-5400000">
        <a:off x="485257" y="1726966"/>
        <a:ext cx="8868645" cy="406603"/>
      </dsp:txXfrm>
    </dsp:sp>
    <dsp:sp modelId="{5ABCF6BD-8146-4319-BA7A-B023AC4808B0}">
      <dsp:nvSpPr>
        <dsp:cNvPr id="0" name=""/>
        <dsp:cNvSpPr/>
      </dsp:nvSpPr>
      <dsp:spPr>
        <a:xfrm rot="5400000">
          <a:off x="-103983" y="2377020"/>
          <a:ext cx="693224" cy="485257"/>
        </a:xfrm>
        <a:prstGeom prst="chevron">
          <a:avLst/>
        </a:prstGeom>
        <a:solidFill>
          <a:schemeClr val="accent3">
            <a:hueOff val="17595342"/>
            <a:satOff val="-40088"/>
            <a:lumOff val="16080"/>
            <a:alphaOff val="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rot="-5400000">
        <a:off x="1" y="2515666"/>
        <a:ext cx="485257" cy="207967"/>
      </dsp:txXfrm>
    </dsp:sp>
    <dsp:sp modelId="{5AA9AAF5-A893-436B-AACA-F61F72A2F5DA}">
      <dsp:nvSpPr>
        <dsp:cNvPr id="0" name=""/>
        <dsp:cNvSpPr/>
      </dsp:nvSpPr>
      <dsp:spPr>
        <a:xfrm rot="5400000">
          <a:off x="4705280" y="-1946986"/>
          <a:ext cx="450595" cy="8890641"/>
        </a:xfrm>
        <a:prstGeom prst="round2SameRect">
          <a:avLst/>
        </a:prstGeom>
        <a:solidFill>
          <a:schemeClr val="bg1">
            <a:lumMod val="85000"/>
            <a:lumOff val="15000"/>
            <a:alpha val="9000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ATP-synthase in mitochondria uses ADP to produce ATP at inner membrane</a:t>
          </a:r>
          <a:endParaRPr lang="en-IN" sz="1600" kern="1200" dirty="0">
            <a:solidFill>
              <a:schemeClr val="tx1"/>
            </a:solidFill>
          </a:endParaRPr>
        </a:p>
      </dsp:txBody>
      <dsp:txXfrm rot="-5400000">
        <a:off x="485257" y="2295033"/>
        <a:ext cx="8868645" cy="4066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2242A-377C-4D90-8EEF-882949C5E57E}">
      <dsp:nvSpPr>
        <dsp:cNvPr id="0" name=""/>
        <dsp:cNvSpPr/>
      </dsp:nvSpPr>
      <dsp:spPr>
        <a:xfrm>
          <a:off x="0" y="293002"/>
          <a:ext cx="10058399" cy="8505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49936" rIns="7806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NAs are administered as monophosphates to increase their solubility.</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Before entering the cell, they are dephosphorylated back to nucleoside by nucleotidases.</a:t>
          </a:r>
        </a:p>
      </dsp:txBody>
      <dsp:txXfrm>
        <a:off x="0" y="293002"/>
        <a:ext cx="10058399" cy="850500"/>
      </dsp:txXfrm>
    </dsp:sp>
    <dsp:sp modelId="{CC2ACDFB-387A-40BD-8F77-AB560476C401}">
      <dsp:nvSpPr>
        <dsp:cNvPr id="0" name=""/>
        <dsp:cNvSpPr/>
      </dsp:nvSpPr>
      <dsp:spPr>
        <a:xfrm>
          <a:off x="502920" y="55578"/>
          <a:ext cx="7040880" cy="3542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t>Administration</a:t>
          </a:r>
          <a:endParaRPr lang="en-IN" sz="2000" kern="1200" dirty="0"/>
        </a:p>
      </dsp:txBody>
      <dsp:txXfrm>
        <a:off x="520213" y="72871"/>
        <a:ext cx="7006294" cy="319654"/>
      </dsp:txXfrm>
    </dsp:sp>
    <dsp:sp modelId="{2084D817-7BD5-42D1-8F90-3245BA60FDDD}">
      <dsp:nvSpPr>
        <dsp:cNvPr id="0" name=""/>
        <dsp:cNvSpPr/>
      </dsp:nvSpPr>
      <dsp:spPr>
        <a:xfrm>
          <a:off x="0" y="1385422"/>
          <a:ext cx="10058399" cy="8505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49936" rIns="7806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NAs are usually hydrophilic, and require special Nucleoside Carrier Proteins (</a:t>
          </a:r>
          <a:r>
            <a:rPr lang="en-US" sz="1600" kern="1200" dirty="0">
              <a:solidFill>
                <a:schemeClr val="tx2"/>
              </a:solidFill>
            </a:rPr>
            <a:t>NCPs</a:t>
          </a:r>
          <a:r>
            <a:rPr lang="en-US" sz="1600" kern="1200" dirty="0">
              <a:solidFill>
                <a:schemeClr val="tx1"/>
              </a:solidFill>
            </a:rPr>
            <a:t>)</a:t>
          </a:r>
        </a:p>
        <a:p>
          <a:pPr marL="171450" lvl="1" indent="-171450" algn="l" defTabSz="711200">
            <a:lnSpc>
              <a:spcPct val="90000"/>
            </a:lnSpc>
            <a:spcBef>
              <a:spcPct val="0"/>
            </a:spcBef>
            <a:spcAft>
              <a:spcPct val="15000"/>
            </a:spcAft>
            <a:buChar char="•"/>
          </a:pPr>
          <a:r>
            <a:rPr lang="en-IN" sz="1600" kern="1200" dirty="0">
              <a:solidFill>
                <a:schemeClr val="tx1"/>
              </a:solidFill>
            </a:rPr>
            <a:t>Intramembrane concentration and tissue distribution of NCPs </a:t>
          </a:r>
          <a:r>
            <a:rPr lang="en-US" sz="1600" kern="1200" dirty="0">
              <a:solidFill>
                <a:schemeClr val="tx1"/>
              </a:solidFill>
            </a:rPr>
            <a:t>controls sensitivity towards NAs.</a:t>
          </a:r>
          <a:endParaRPr lang="en-IN" sz="1600" kern="1200" dirty="0">
            <a:solidFill>
              <a:schemeClr val="tx1"/>
            </a:solidFill>
          </a:endParaRPr>
        </a:p>
      </dsp:txBody>
      <dsp:txXfrm>
        <a:off x="0" y="1385422"/>
        <a:ext cx="10058399" cy="850500"/>
      </dsp:txXfrm>
    </dsp:sp>
    <dsp:sp modelId="{6C587D7A-DD3F-40FF-8425-3C1D1D9BCD36}">
      <dsp:nvSpPr>
        <dsp:cNvPr id="0" name=""/>
        <dsp:cNvSpPr/>
      </dsp:nvSpPr>
      <dsp:spPr>
        <a:xfrm>
          <a:off x="502920" y="1147998"/>
          <a:ext cx="7040880" cy="3542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t>Transport into cell</a:t>
          </a:r>
        </a:p>
      </dsp:txBody>
      <dsp:txXfrm>
        <a:off x="520213" y="1165291"/>
        <a:ext cx="7006294" cy="319654"/>
      </dsp:txXfrm>
    </dsp:sp>
    <dsp:sp modelId="{3CD1A42B-E39A-4326-B6C9-3C8910499059}">
      <dsp:nvSpPr>
        <dsp:cNvPr id="0" name=""/>
        <dsp:cNvSpPr/>
      </dsp:nvSpPr>
      <dsp:spPr>
        <a:xfrm>
          <a:off x="0" y="2477842"/>
          <a:ext cx="10058399" cy="59535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49936" rIns="780644"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rPr>
            <a:t>Sequential action of NKs, NMPKs and NDPKs. First step is rate-limiting.</a:t>
          </a:r>
        </a:p>
      </dsp:txBody>
      <dsp:txXfrm>
        <a:off x="0" y="2477842"/>
        <a:ext cx="10058399" cy="595350"/>
      </dsp:txXfrm>
    </dsp:sp>
    <dsp:sp modelId="{5B9CBDBD-50A2-45D9-BC56-675591055EF9}">
      <dsp:nvSpPr>
        <dsp:cNvPr id="0" name=""/>
        <dsp:cNvSpPr/>
      </dsp:nvSpPr>
      <dsp:spPr>
        <a:xfrm>
          <a:off x="502920" y="2240418"/>
          <a:ext cx="7040880" cy="3542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t>Intracellular Activation to NTPs</a:t>
          </a:r>
        </a:p>
      </dsp:txBody>
      <dsp:txXfrm>
        <a:off x="520213" y="2257711"/>
        <a:ext cx="7006294" cy="319654"/>
      </dsp:txXfrm>
    </dsp:sp>
    <dsp:sp modelId="{16E03B15-7314-45D6-90D0-7645C89906FE}">
      <dsp:nvSpPr>
        <dsp:cNvPr id="0" name=""/>
        <dsp:cNvSpPr/>
      </dsp:nvSpPr>
      <dsp:spPr>
        <a:xfrm>
          <a:off x="0" y="3310387"/>
          <a:ext cx="10058399" cy="11151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49936" rIns="7806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After activation to NTPs, NAs are incorporated into DNA and RNA of the viral or malignant cells.</a:t>
          </a:r>
        </a:p>
        <a:p>
          <a:pPr marL="171450" lvl="1" indent="-171450" algn="l" defTabSz="711200">
            <a:lnSpc>
              <a:spcPct val="90000"/>
            </a:lnSpc>
            <a:spcBef>
              <a:spcPct val="0"/>
            </a:spcBef>
            <a:spcAft>
              <a:spcPct val="15000"/>
            </a:spcAft>
            <a:buChar char="•"/>
          </a:pPr>
          <a:r>
            <a:rPr lang="en-US" sz="1600" kern="1200" dirty="0">
              <a:solidFill>
                <a:schemeClr val="tx1"/>
              </a:solidFill>
            </a:rPr>
            <a:t>Driven by the action of nucleic acid synthesis, replication and repair mechanisms</a:t>
          </a:r>
        </a:p>
        <a:p>
          <a:pPr marL="171450" lvl="1" indent="-171450" algn="l" defTabSz="711200">
            <a:lnSpc>
              <a:spcPct val="90000"/>
            </a:lnSpc>
            <a:spcBef>
              <a:spcPct val="0"/>
            </a:spcBef>
            <a:spcAft>
              <a:spcPct val="15000"/>
            </a:spcAft>
            <a:buChar char="•"/>
          </a:pPr>
          <a:r>
            <a:rPr lang="en-US" sz="1600" kern="1200" dirty="0">
              <a:solidFill>
                <a:schemeClr val="tx1"/>
              </a:solidFill>
            </a:rPr>
            <a:t>Irreparable DNA mutation causes cell apoptosis</a:t>
          </a:r>
        </a:p>
      </dsp:txBody>
      <dsp:txXfrm>
        <a:off x="0" y="3310387"/>
        <a:ext cx="10058399" cy="1115100"/>
      </dsp:txXfrm>
    </dsp:sp>
    <dsp:sp modelId="{ACBADBE1-21A3-437F-9EA9-A989CB2111B6}">
      <dsp:nvSpPr>
        <dsp:cNvPr id="0" name=""/>
        <dsp:cNvSpPr/>
      </dsp:nvSpPr>
      <dsp:spPr>
        <a:xfrm>
          <a:off x="502920" y="3077688"/>
          <a:ext cx="7040880" cy="3542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dirty="0"/>
            <a:t>Incorporation into DNA</a:t>
          </a:r>
          <a:endParaRPr lang="en-IN" sz="1600" kern="1200" dirty="0"/>
        </a:p>
      </dsp:txBody>
      <dsp:txXfrm>
        <a:off x="520213" y="3094981"/>
        <a:ext cx="7006294"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59A75-1F67-4873-9130-71496D807F27}">
      <dsp:nvSpPr>
        <dsp:cNvPr id="0" name=""/>
        <dsp:cNvSpPr/>
      </dsp:nvSpPr>
      <dsp:spPr>
        <a:xfrm>
          <a:off x="0" y="250517"/>
          <a:ext cx="11717079" cy="1764000"/>
        </a:xfrm>
        <a:prstGeom prst="rect">
          <a:avLst/>
        </a:prstGeom>
        <a:solidFill>
          <a:schemeClr val="bg1">
            <a:lumMod val="85000"/>
            <a:lumOff val="15000"/>
            <a:alpha val="9000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376" tIns="333248" rIns="90937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AK is composed of 3 domains: CORE, LID and NMP</a:t>
          </a:r>
        </a:p>
        <a:p>
          <a:pPr marL="342900" lvl="2" indent="-171450" algn="l" defTabSz="711200">
            <a:lnSpc>
              <a:spcPct val="90000"/>
            </a:lnSpc>
            <a:spcBef>
              <a:spcPct val="0"/>
            </a:spcBef>
            <a:spcAft>
              <a:spcPct val="15000"/>
            </a:spcAft>
            <a:buChar char="•"/>
          </a:pPr>
          <a:r>
            <a:rPr lang="en-US" sz="1600" kern="1200" dirty="0">
              <a:solidFill>
                <a:schemeClr val="tx2"/>
              </a:solidFill>
            </a:rPr>
            <a:t>CORE</a:t>
          </a:r>
          <a:r>
            <a:rPr lang="en-US" sz="1600" kern="1200" dirty="0">
              <a:solidFill>
                <a:schemeClr val="tx1"/>
              </a:solidFill>
            </a:rPr>
            <a:t>: contains the active site, highly conserved, conformationally stable</a:t>
          </a:r>
        </a:p>
        <a:p>
          <a:pPr marL="342900" lvl="2" indent="-171450" algn="l" defTabSz="711200">
            <a:lnSpc>
              <a:spcPct val="90000"/>
            </a:lnSpc>
            <a:spcBef>
              <a:spcPct val="0"/>
            </a:spcBef>
            <a:spcAft>
              <a:spcPct val="15000"/>
            </a:spcAft>
            <a:buChar char="•"/>
          </a:pPr>
          <a:r>
            <a:rPr lang="en-US" sz="1600" kern="1200" dirty="0">
              <a:solidFill>
                <a:schemeClr val="tx2"/>
              </a:solidFill>
            </a:rPr>
            <a:t>LID</a:t>
          </a:r>
          <a:r>
            <a:rPr lang="en-US" sz="1600" kern="1200" dirty="0">
              <a:solidFill>
                <a:schemeClr val="tx1"/>
              </a:solidFill>
            </a:rPr>
            <a:t> and </a:t>
          </a:r>
          <a:r>
            <a:rPr lang="en-US" sz="1600" kern="1200" dirty="0">
              <a:solidFill>
                <a:schemeClr val="tx2"/>
              </a:solidFill>
            </a:rPr>
            <a:t>NMP</a:t>
          </a:r>
          <a:r>
            <a:rPr lang="en-US" sz="1600" kern="1200" dirty="0">
              <a:solidFill>
                <a:schemeClr val="tx1"/>
              </a:solidFill>
            </a:rPr>
            <a:t>: binding sites for phosphate donor and substrate, highly flexible, significant conformation changes</a:t>
          </a:r>
        </a:p>
        <a:p>
          <a:pPr marL="171450" lvl="1" indent="-171450" algn="l" defTabSz="711200">
            <a:lnSpc>
              <a:spcPct val="90000"/>
            </a:lnSpc>
            <a:spcBef>
              <a:spcPct val="0"/>
            </a:spcBef>
            <a:spcAft>
              <a:spcPct val="15000"/>
            </a:spcAft>
            <a:buChar char="•"/>
          </a:pPr>
          <a:r>
            <a:rPr lang="en-US" sz="1600" kern="1200" dirty="0">
              <a:solidFill>
                <a:schemeClr val="tx1"/>
              </a:solidFill>
            </a:rPr>
            <a:t>MD simulations are useful in tracking the structure and thermodynamics of various conformations acquired by AK during the phosphoryl transfer</a:t>
          </a:r>
        </a:p>
      </dsp:txBody>
      <dsp:txXfrm>
        <a:off x="0" y="250517"/>
        <a:ext cx="11717079" cy="1764000"/>
      </dsp:txXfrm>
    </dsp:sp>
    <dsp:sp modelId="{17ABEE48-D1B0-4812-8159-48957210A1C7}">
      <dsp:nvSpPr>
        <dsp:cNvPr id="0" name=""/>
        <dsp:cNvSpPr/>
      </dsp:nvSpPr>
      <dsp:spPr>
        <a:xfrm>
          <a:off x="585853" y="28650"/>
          <a:ext cx="1539014" cy="51706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014" tIns="0" rIns="310014" bIns="0" numCol="1" spcCol="1270" anchor="ctr" anchorCtr="0">
          <a:noAutofit/>
        </a:bodyPr>
        <a:lstStyle/>
        <a:p>
          <a:pPr marL="0" lvl="0" indent="0" algn="ctr" defTabSz="711200">
            <a:lnSpc>
              <a:spcPct val="90000"/>
            </a:lnSpc>
            <a:spcBef>
              <a:spcPct val="0"/>
            </a:spcBef>
            <a:spcAft>
              <a:spcPct val="35000"/>
            </a:spcAft>
            <a:buNone/>
          </a:pPr>
          <a:r>
            <a:rPr lang="en-US" sz="1600" kern="1200" dirty="0"/>
            <a:t>Structure</a:t>
          </a:r>
          <a:endParaRPr lang="en-IN" sz="1500" kern="1200" dirty="0"/>
        </a:p>
      </dsp:txBody>
      <dsp:txXfrm>
        <a:off x="611094" y="53891"/>
        <a:ext cx="1488532" cy="466584"/>
      </dsp:txXfrm>
    </dsp:sp>
    <dsp:sp modelId="{7CAA7E1A-AEAC-4320-BDDE-333BA57D4FB8}">
      <dsp:nvSpPr>
        <dsp:cNvPr id="0" name=""/>
        <dsp:cNvSpPr/>
      </dsp:nvSpPr>
      <dsp:spPr>
        <a:xfrm>
          <a:off x="0" y="2320437"/>
          <a:ext cx="11717079" cy="1436103"/>
        </a:xfrm>
        <a:prstGeom prst="rect">
          <a:avLst/>
        </a:prstGeom>
        <a:solidFill>
          <a:schemeClr val="bg1">
            <a:lumMod val="85000"/>
            <a:lumOff val="15000"/>
            <a:alpha val="90000"/>
          </a:schemeClr>
        </a:solidFill>
        <a:ln w="15875" cap="flat" cmpd="sng" algn="ctr">
          <a:solidFill>
            <a:schemeClr val="accent4">
              <a:hueOff val="-4577281"/>
              <a:satOff val="-7851"/>
              <a:lumOff val="-5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376" tIns="333248" rIns="90937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Various assays have been developed to measure AK activity. Conventional assays use coupled enzymatic reactions. </a:t>
          </a:r>
        </a:p>
        <a:p>
          <a:pPr marL="171450" lvl="1" indent="-171450" algn="l" defTabSz="711200">
            <a:lnSpc>
              <a:spcPct val="90000"/>
            </a:lnSpc>
            <a:spcBef>
              <a:spcPct val="0"/>
            </a:spcBef>
            <a:spcAft>
              <a:spcPct val="15000"/>
            </a:spcAft>
            <a:buChar char="•"/>
          </a:pPr>
          <a:r>
            <a:rPr lang="en-US" sz="1600" kern="1200" dirty="0">
              <a:solidFill>
                <a:schemeClr val="tx2"/>
              </a:solidFill>
            </a:rPr>
            <a:t>Spectrophotometric assays</a:t>
          </a:r>
          <a:r>
            <a:rPr lang="en-US" sz="1600" kern="1200" dirty="0">
              <a:solidFill>
                <a:schemeClr val="tx1"/>
              </a:solidFill>
            </a:rPr>
            <a:t> employing pH based indicators provide one-step method for sensitive, continuous and real time monitoring of AK activity</a:t>
          </a:r>
          <a:endParaRPr lang="en-IN" sz="1600" kern="1200" dirty="0">
            <a:solidFill>
              <a:schemeClr val="tx1"/>
            </a:solidFill>
          </a:endParaRPr>
        </a:p>
      </dsp:txBody>
      <dsp:txXfrm>
        <a:off x="0" y="2320437"/>
        <a:ext cx="11717079" cy="1436103"/>
      </dsp:txXfrm>
    </dsp:sp>
    <dsp:sp modelId="{DF4CC1DF-1F60-4EE7-B678-C36558105539}">
      <dsp:nvSpPr>
        <dsp:cNvPr id="0" name=""/>
        <dsp:cNvSpPr/>
      </dsp:nvSpPr>
      <dsp:spPr>
        <a:xfrm>
          <a:off x="585853" y="2122517"/>
          <a:ext cx="1452320" cy="493119"/>
        </a:xfrm>
        <a:prstGeom prst="roundRect">
          <a:avLst/>
        </a:prstGeom>
        <a:solidFill>
          <a:schemeClr val="accent4">
            <a:hueOff val="-4577281"/>
            <a:satOff val="-7851"/>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014" tIns="0" rIns="310014" bIns="0" numCol="1" spcCol="1270" anchor="ctr" anchorCtr="0">
          <a:noAutofit/>
        </a:bodyPr>
        <a:lstStyle/>
        <a:p>
          <a:pPr marL="0" lvl="0" indent="0" algn="ctr" defTabSz="711200">
            <a:lnSpc>
              <a:spcPct val="90000"/>
            </a:lnSpc>
            <a:spcBef>
              <a:spcPct val="0"/>
            </a:spcBef>
            <a:spcAft>
              <a:spcPct val="35000"/>
            </a:spcAft>
            <a:buNone/>
          </a:pPr>
          <a:r>
            <a:rPr lang="en-US" sz="1600" kern="1200" dirty="0"/>
            <a:t>Assays</a:t>
          </a:r>
        </a:p>
      </dsp:txBody>
      <dsp:txXfrm>
        <a:off x="609925" y="2146589"/>
        <a:ext cx="1404176" cy="4449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694DF-D8ED-409B-90F9-C94530936015}">
      <dsp:nvSpPr>
        <dsp:cNvPr id="0" name=""/>
        <dsp:cNvSpPr/>
      </dsp:nvSpPr>
      <dsp:spPr>
        <a:xfrm>
          <a:off x="0" y="214474"/>
          <a:ext cx="11398102" cy="1289925"/>
        </a:xfrm>
        <a:prstGeom prst="rect">
          <a:avLst/>
        </a:prstGeom>
        <a:solidFill>
          <a:schemeClr val="bg1">
            <a:lumMod val="85000"/>
            <a:lumOff val="15000"/>
            <a:alpha val="9000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619" tIns="437388" rIns="88461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Nine human AK isoforms have been identified so far, which differ in substrate and phosphate donor specificity, enzyme kinetics, subcellular localization, tissue distribution, physiological functions and therapeutic impact</a:t>
          </a:r>
        </a:p>
        <a:p>
          <a:pPr marL="171450" lvl="1" indent="-171450" algn="l" defTabSz="711200">
            <a:lnSpc>
              <a:spcPct val="90000"/>
            </a:lnSpc>
            <a:spcBef>
              <a:spcPct val="0"/>
            </a:spcBef>
            <a:spcAft>
              <a:spcPct val="15000"/>
            </a:spcAft>
            <a:buChar char="•"/>
          </a:pPr>
          <a:r>
            <a:rPr lang="en-US" sz="1600" kern="1200" dirty="0">
              <a:solidFill>
                <a:schemeClr val="tx1"/>
              </a:solidFill>
            </a:rPr>
            <a:t>Many AK isoforms indicate its important role in diverse array of cellular processes</a:t>
          </a:r>
        </a:p>
      </dsp:txBody>
      <dsp:txXfrm>
        <a:off x="0" y="214474"/>
        <a:ext cx="11398102" cy="1289925"/>
      </dsp:txXfrm>
    </dsp:sp>
    <dsp:sp modelId="{582E3825-C8C4-4537-9B03-8E84F4B06C02}">
      <dsp:nvSpPr>
        <dsp:cNvPr id="0" name=""/>
        <dsp:cNvSpPr/>
      </dsp:nvSpPr>
      <dsp:spPr>
        <a:xfrm>
          <a:off x="569905" y="5294"/>
          <a:ext cx="1643845" cy="51913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575" tIns="0" rIns="301575" bIns="0" numCol="1" spcCol="1270" anchor="ctr" anchorCtr="0">
          <a:noAutofit/>
        </a:bodyPr>
        <a:lstStyle/>
        <a:p>
          <a:pPr marL="0" lvl="0" indent="0" algn="ctr" defTabSz="711200">
            <a:lnSpc>
              <a:spcPct val="90000"/>
            </a:lnSpc>
            <a:spcBef>
              <a:spcPct val="0"/>
            </a:spcBef>
            <a:spcAft>
              <a:spcPct val="35000"/>
            </a:spcAft>
            <a:buNone/>
          </a:pPr>
          <a:r>
            <a:rPr lang="en-US" sz="1600" kern="1200" dirty="0"/>
            <a:t>Isoforms</a:t>
          </a:r>
          <a:endParaRPr lang="en-IN" sz="1600" kern="1200" dirty="0"/>
        </a:p>
      </dsp:txBody>
      <dsp:txXfrm>
        <a:off x="595247" y="30636"/>
        <a:ext cx="1593161" cy="468455"/>
      </dsp:txXfrm>
    </dsp:sp>
    <dsp:sp modelId="{C355603D-6243-4382-84D9-6839561DC565}">
      <dsp:nvSpPr>
        <dsp:cNvPr id="0" name=""/>
        <dsp:cNvSpPr/>
      </dsp:nvSpPr>
      <dsp:spPr>
        <a:xfrm>
          <a:off x="0" y="1855029"/>
          <a:ext cx="11398102" cy="1323000"/>
        </a:xfrm>
        <a:prstGeom prst="rect">
          <a:avLst/>
        </a:prstGeom>
        <a:solidFill>
          <a:schemeClr val="bg1">
            <a:lumMod val="85000"/>
            <a:lumOff val="15000"/>
            <a:alpha val="90000"/>
          </a:schemeClr>
        </a:solidFill>
        <a:ln w="15875" cap="flat" cmpd="sng" algn="ctr">
          <a:solidFill>
            <a:schemeClr val="accent4">
              <a:hueOff val="-2288641"/>
              <a:satOff val="-3925"/>
              <a:lumOff val="-2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619" tIns="437388" rIns="88461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solidFill>
            </a:rPr>
            <a:t>AK shuttle</a:t>
          </a:r>
          <a:r>
            <a:rPr lang="en-US" sz="1600" kern="1200" dirty="0">
              <a:solidFill>
                <a:schemeClr val="tx1"/>
              </a:solidFill>
            </a:rPr>
            <a:t>: necessary for cellular metabolism and energy homeostasis</a:t>
          </a:r>
        </a:p>
        <a:p>
          <a:pPr marL="171450" lvl="1" indent="-171450" algn="l" defTabSz="711200">
            <a:lnSpc>
              <a:spcPct val="90000"/>
            </a:lnSpc>
            <a:spcBef>
              <a:spcPct val="0"/>
            </a:spcBef>
            <a:spcAft>
              <a:spcPct val="15000"/>
            </a:spcAft>
            <a:buChar char="•"/>
          </a:pPr>
          <a:r>
            <a:rPr lang="en-US" sz="1600" kern="1200" dirty="0">
              <a:solidFill>
                <a:schemeClr val="tx1"/>
              </a:solidFill>
            </a:rPr>
            <a:t>Nucleoside mono and di-phosphate kinases (</a:t>
          </a:r>
          <a:r>
            <a:rPr lang="en-US" sz="1600" kern="1200" dirty="0">
              <a:solidFill>
                <a:schemeClr val="tx2"/>
              </a:solidFill>
            </a:rPr>
            <a:t>NMPKs</a:t>
          </a:r>
          <a:r>
            <a:rPr lang="en-US" sz="1600" kern="1200" dirty="0">
              <a:solidFill>
                <a:schemeClr val="tx1"/>
              </a:solidFill>
            </a:rPr>
            <a:t> and </a:t>
          </a:r>
          <a:r>
            <a:rPr lang="en-US" sz="1600" kern="1200" dirty="0">
              <a:solidFill>
                <a:schemeClr val="tx2"/>
              </a:solidFill>
            </a:rPr>
            <a:t>NDPKs</a:t>
          </a:r>
          <a:r>
            <a:rPr lang="en-US" sz="1600" kern="1200" dirty="0">
              <a:solidFill>
                <a:schemeClr val="tx1"/>
              </a:solidFill>
            </a:rPr>
            <a:t>)</a:t>
          </a:r>
        </a:p>
        <a:p>
          <a:pPr marL="171450" lvl="1" indent="-171450" algn="l" defTabSz="711200">
            <a:lnSpc>
              <a:spcPct val="90000"/>
            </a:lnSpc>
            <a:spcBef>
              <a:spcPct val="0"/>
            </a:spcBef>
            <a:spcAft>
              <a:spcPct val="15000"/>
            </a:spcAft>
            <a:buChar char="•"/>
          </a:pPr>
          <a:r>
            <a:rPr lang="en-US" sz="1600" kern="1200" dirty="0">
              <a:solidFill>
                <a:schemeClr val="tx1"/>
              </a:solidFill>
            </a:rPr>
            <a:t>Intracellular synthesis of purine nucleotides</a:t>
          </a:r>
        </a:p>
      </dsp:txBody>
      <dsp:txXfrm>
        <a:off x="0" y="1855029"/>
        <a:ext cx="11398102" cy="1323000"/>
      </dsp:txXfrm>
    </dsp:sp>
    <dsp:sp modelId="{4FE180DE-8D50-48A2-8FC8-64DC4C97602B}">
      <dsp:nvSpPr>
        <dsp:cNvPr id="0" name=""/>
        <dsp:cNvSpPr/>
      </dsp:nvSpPr>
      <dsp:spPr>
        <a:xfrm>
          <a:off x="569905" y="1617799"/>
          <a:ext cx="1662675" cy="547190"/>
        </a:xfrm>
        <a:prstGeom prst="roundRect">
          <a:avLst/>
        </a:prstGeom>
        <a:solidFill>
          <a:schemeClr val="accent4">
            <a:hueOff val="-2288641"/>
            <a:satOff val="-3925"/>
            <a:lumOff val="-2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575" tIns="0" rIns="301575" bIns="0" numCol="1" spcCol="1270" anchor="ctr" anchorCtr="0">
          <a:noAutofit/>
        </a:bodyPr>
        <a:lstStyle/>
        <a:p>
          <a:pPr marL="0" lvl="0" indent="0" algn="ctr" defTabSz="711200">
            <a:lnSpc>
              <a:spcPct val="90000"/>
            </a:lnSpc>
            <a:spcBef>
              <a:spcPct val="0"/>
            </a:spcBef>
            <a:spcAft>
              <a:spcPct val="35000"/>
            </a:spcAft>
            <a:buNone/>
          </a:pPr>
          <a:r>
            <a:rPr lang="en-US" sz="1600" kern="1200"/>
            <a:t>Function</a:t>
          </a:r>
          <a:endParaRPr lang="en-US" sz="1600" kern="1200" dirty="0"/>
        </a:p>
      </dsp:txBody>
      <dsp:txXfrm>
        <a:off x="596617" y="1644511"/>
        <a:ext cx="1609251" cy="493766"/>
      </dsp:txXfrm>
    </dsp:sp>
    <dsp:sp modelId="{E0383441-A3DA-49D2-9456-38B644794BC5}">
      <dsp:nvSpPr>
        <dsp:cNvPr id="0" name=""/>
        <dsp:cNvSpPr/>
      </dsp:nvSpPr>
      <dsp:spPr>
        <a:xfrm>
          <a:off x="0" y="3523763"/>
          <a:ext cx="11398102" cy="1488374"/>
        </a:xfrm>
        <a:prstGeom prst="rect">
          <a:avLst/>
        </a:prstGeom>
        <a:solidFill>
          <a:schemeClr val="bg1">
            <a:lumMod val="85000"/>
            <a:lumOff val="15000"/>
            <a:alpha val="90000"/>
          </a:schemeClr>
        </a:solidFill>
        <a:ln w="15875" cap="flat" cmpd="sng" algn="ctr">
          <a:solidFill>
            <a:schemeClr val="accent4">
              <a:hueOff val="-4577281"/>
              <a:satOff val="-7851"/>
              <a:lumOff val="-5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619" tIns="437388" rIns="88461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Leads to heart failure, neurodegenerative disorders and malignant diseases (AK1: </a:t>
          </a:r>
          <a:r>
            <a:rPr lang="en-US" sz="1600" i="1" kern="1200" dirty="0">
              <a:solidFill>
                <a:schemeClr val="accent2">
                  <a:lumMod val="40000"/>
                  <a:lumOff val="60000"/>
                </a:schemeClr>
              </a:solidFill>
            </a:rPr>
            <a:t>haemolytic anaemia</a:t>
          </a:r>
          <a:r>
            <a:rPr lang="en-US" sz="1600" kern="1200" dirty="0">
              <a:solidFill>
                <a:schemeClr val="tx1"/>
              </a:solidFill>
            </a:rPr>
            <a:t>, AK2: </a:t>
          </a:r>
          <a:r>
            <a:rPr lang="en-US" sz="1600" i="1" kern="1200" dirty="0">
              <a:solidFill>
                <a:schemeClr val="accent2">
                  <a:lumMod val="40000"/>
                  <a:lumOff val="60000"/>
                </a:schemeClr>
              </a:solidFill>
            </a:rPr>
            <a:t>reticular dysgenesis</a:t>
          </a:r>
          <a:r>
            <a:rPr lang="en-US" sz="1600" kern="1200" dirty="0">
              <a:solidFill>
                <a:schemeClr val="tx1"/>
              </a:solidFill>
            </a:rPr>
            <a:t>, AK7: </a:t>
          </a:r>
          <a:r>
            <a:rPr lang="en-US" sz="1600" i="1" kern="1200" dirty="0">
              <a:solidFill>
                <a:schemeClr val="accent2">
                  <a:lumMod val="40000"/>
                  <a:lumOff val="60000"/>
                </a:schemeClr>
              </a:solidFill>
            </a:rPr>
            <a:t>primary ciliary dyskinesia</a:t>
          </a:r>
          <a:r>
            <a:rPr lang="en-US" sz="1600" kern="1200" dirty="0">
              <a:solidFill>
                <a:schemeClr val="tx1"/>
              </a:solidFill>
            </a:rPr>
            <a:t>)</a:t>
          </a:r>
        </a:p>
        <a:p>
          <a:pPr marL="171450" lvl="1" indent="-171450" algn="l" defTabSz="711200">
            <a:lnSpc>
              <a:spcPct val="90000"/>
            </a:lnSpc>
            <a:spcBef>
              <a:spcPct val="0"/>
            </a:spcBef>
            <a:spcAft>
              <a:spcPct val="15000"/>
            </a:spcAft>
            <a:buChar char="•"/>
          </a:pPr>
          <a:r>
            <a:rPr lang="en-US" sz="1600" kern="1200" dirty="0">
              <a:solidFill>
                <a:schemeClr val="tx1"/>
              </a:solidFill>
            </a:rPr>
            <a:t>therapeutic interventions targeting AK activity have potential to treat such diseases. One such example is </a:t>
          </a:r>
          <a:r>
            <a:rPr lang="en-US" sz="1600" kern="1200" dirty="0">
              <a:solidFill>
                <a:schemeClr val="tx2"/>
              </a:solidFill>
            </a:rPr>
            <a:t>Nucleoside Analogues</a:t>
          </a:r>
        </a:p>
      </dsp:txBody>
      <dsp:txXfrm>
        <a:off x="0" y="3523763"/>
        <a:ext cx="11398102" cy="1488374"/>
      </dsp:txXfrm>
    </dsp:sp>
    <dsp:sp modelId="{2F72E735-8FC7-4E3D-B478-F874444C73D8}">
      <dsp:nvSpPr>
        <dsp:cNvPr id="0" name=""/>
        <dsp:cNvSpPr/>
      </dsp:nvSpPr>
      <dsp:spPr>
        <a:xfrm>
          <a:off x="569905" y="3291429"/>
          <a:ext cx="2567616" cy="542293"/>
        </a:xfrm>
        <a:prstGeom prst="roundRect">
          <a:avLst/>
        </a:prstGeom>
        <a:solidFill>
          <a:schemeClr val="accent4">
            <a:hueOff val="-4577281"/>
            <a:satOff val="-7851"/>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575" tIns="0" rIns="301575" bIns="0" numCol="1" spcCol="1270" anchor="ctr" anchorCtr="0">
          <a:noAutofit/>
        </a:bodyPr>
        <a:lstStyle/>
        <a:p>
          <a:pPr marL="0" lvl="0" indent="0" algn="l" defTabSz="711200">
            <a:lnSpc>
              <a:spcPct val="90000"/>
            </a:lnSpc>
            <a:spcBef>
              <a:spcPct val="0"/>
            </a:spcBef>
            <a:spcAft>
              <a:spcPct val="35000"/>
            </a:spcAft>
            <a:buNone/>
          </a:pPr>
          <a:r>
            <a:rPr lang="en-US" sz="1600" kern="1200" dirty="0"/>
            <a:t>Impact of Dysfunction</a:t>
          </a:r>
        </a:p>
      </dsp:txBody>
      <dsp:txXfrm>
        <a:off x="596378" y="3317902"/>
        <a:ext cx="2514670" cy="489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12A30-4B5F-4C95-B307-52330ACE6FA1}">
      <dsp:nvSpPr>
        <dsp:cNvPr id="0" name=""/>
        <dsp:cNvSpPr/>
      </dsp:nvSpPr>
      <dsp:spPr>
        <a:xfrm rot="5400000">
          <a:off x="-144847" y="184243"/>
          <a:ext cx="965648" cy="675954"/>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rot="-5400000">
        <a:off x="0" y="377373"/>
        <a:ext cx="675954" cy="289694"/>
      </dsp:txXfrm>
    </dsp:sp>
    <dsp:sp modelId="{B6C7F107-B85B-4B8D-9698-83BDC55B8D6B}">
      <dsp:nvSpPr>
        <dsp:cNvPr id="0" name=""/>
        <dsp:cNvSpPr/>
      </dsp:nvSpPr>
      <dsp:spPr>
        <a:xfrm rot="5400000">
          <a:off x="5015743" y="-4312783"/>
          <a:ext cx="702866" cy="9382445"/>
        </a:xfrm>
        <a:prstGeom prst="round2SameRect">
          <a:avLst/>
        </a:prstGeom>
        <a:solidFill>
          <a:schemeClr val="bg1">
            <a:lumMod val="85000"/>
            <a:lumOff val="15000"/>
            <a:alpha val="9000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	</a:t>
          </a:r>
          <a:r>
            <a:rPr lang="en-US" sz="1600" kern="1200" dirty="0">
              <a:solidFill>
                <a:schemeClr val="tx1"/>
              </a:solidFill>
            </a:rPr>
            <a:t>Phosphate donor </a:t>
          </a:r>
          <a:r>
            <a:rPr lang="en-US" sz="1600" i="0" kern="1200" dirty="0">
              <a:solidFill>
                <a:schemeClr val="tx1">
                  <a:lumMod val="75000"/>
                </a:schemeClr>
              </a:solidFill>
            </a:rPr>
            <a:t>NTP</a:t>
          </a:r>
          <a:r>
            <a:rPr lang="en-US" sz="1600" i="0" kern="1200" baseline="-25000" dirty="0">
              <a:solidFill>
                <a:schemeClr val="tx1">
                  <a:lumMod val="75000"/>
                </a:schemeClr>
              </a:solidFill>
            </a:rPr>
            <a:t>(d)</a:t>
          </a:r>
          <a:r>
            <a:rPr lang="en-US" sz="1600" kern="1200" dirty="0">
              <a:solidFill>
                <a:schemeClr val="tx1"/>
              </a:solidFill>
            </a:rPr>
            <a:t> binds with </a:t>
          </a:r>
          <a:r>
            <a:rPr lang="en-US" sz="1600" kern="1200" dirty="0">
              <a:solidFill>
                <a:schemeClr val="accent1"/>
              </a:solidFill>
            </a:rPr>
            <a:t>NDPK</a:t>
          </a:r>
          <a:r>
            <a:rPr lang="en-US" sz="1600" kern="1200" dirty="0">
              <a:solidFill>
                <a:schemeClr val="tx1"/>
              </a:solidFill>
            </a:rPr>
            <a:t> and transfers γ-phosphate to histidine residue of the enzyme resulting in high energy </a:t>
          </a:r>
          <a:r>
            <a:rPr lang="en-US" sz="1600" kern="1200" dirty="0">
              <a:solidFill>
                <a:schemeClr val="tx2"/>
              </a:solidFill>
            </a:rPr>
            <a:t>NDPK-His-P </a:t>
          </a:r>
          <a:r>
            <a:rPr lang="en-US" sz="1600" kern="1200" dirty="0">
              <a:solidFill>
                <a:schemeClr val="tx1"/>
              </a:solidFill>
            </a:rPr>
            <a:t>phosphoenzyme intermediate.</a:t>
          </a:r>
          <a:endParaRPr lang="en-IN" sz="1800" kern="1200" dirty="0">
            <a:solidFill>
              <a:schemeClr val="tx1"/>
            </a:solidFill>
          </a:endParaRPr>
        </a:p>
      </dsp:txBody>
      <dsp:txXfrm rot="-5400000">
        <a:off x="675954" y="61317"/>
        <a:ext cx="9348134" cy="634244"/>
      </dsp:txXfrm>
    </dsp:sp>
    <dsp:sp modelId="{0A50FF70-A61C-4F9B-B53B-633751DD75BA}">
      <dsp:nvSpPr>
        <dsp:cNvPr id="0" name=""/>
        <dsp:cNvSpPr/>
      </dsp:nvSpPr>
      <dsp:spPr>
        <a:xfrm rot="5400000">
          <a:off x="-144847" y="1099767"/>
          <a:ext cx="965648" cy="675954"/>
        </a:xfrm>
        <a:prstGeom prst="chevron">
          <a:avLst/>
        </a:prstGeom>
        <a:solidFill>
          <a:schemeClr val="accent3">
            <a:hueOff val="5865114"/>
            <a:satOff val="-13363"/>
            <a:lumOff val="5360"/>
            <a:alphaOff val="0"/>
          </a:schemeClr>
        </a:solidFill>
        <a:ln w="15875" cap="flat" cmpd="sng" algn="ctr">
          <a:solidFill>
            <a:schemeClr val="accent3">
              <a:hueOff val="5865114"/>
              <a:satOff val="-13363"/>
              <a:lumOff val="536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rot="-5400000">
        <a:off x="0" y="1292897"/>
        <a:ext cx="675954" cy="289694"/>
      </dsp:txXfrm>
    </dsp:sp>
    <dsp:sp modelId="{0E4D9BF8-9389-491E-AC51-0BED933BB7D6}">
      <dsp:nvSpPr>
        <dsp:cNvPr id="0" name=""/>
        <dsp:cNvSpPr/>
      </dsp:nvSpPr>
      <dsp:spPr>
        <a:xfrm rot="5400000">
          <a:off x="4958299" y="-3456122"/>
          <a:ext cx="817755" cy="9382445"/>
        </a:xfrm>
        <a:prstGeom prst="round2SameRect">
          <a:avLst/>
        </a:prstGeom>
        <a:solidFill>
          <a:schemeClr val="bg1">
            <a:lumMod val="85000"/>
            <a:lumOff val="15000"/>
            <a:alpha val="90000"/>
          </a:schemeClr>
        </a:solidFill>
        <a:ln w="15875" cap="flat" cmpd="sng" algn="ctr">
          <a:solidFill>
            <a:schemeClr val="accent3">
              <a:hueOff val="5865114"/>
              <a:satOff val="-13363"/>
              <a:lumOff val="53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	</a:t>
          </a:r>
          <a:r>
            <a:rPr lang="en-US" sz="1600" kern="1200" dirty="0">
              <a:solidFill>
                <a:schemeClr val="tx1">
                  <a:lumMod val="85000"/>
                </a:schemeClr>
              </a:solidFill>
            </a:rPr>
            <a:t>NDP</a:t>
          </a:r>
          <a:r>
            <a:rPr lang="en-US" sz="1600" kern="1200" baseline="-25000" dirty="0">
              <a:solidFill>
                <a:schemeClr val="tx1">
                  <a:lumMod val="85000"/>
                </a:schemeClr>
              </a:solidFill>
            </a:rPr>
            <a:t>(d)</a:t>
          </a:r>
          <a:r>
            <a:rPr lang="en-US" sz="1600" kern="1200" dirty="0">
              <a:solidFill>
                <a:schemeClr val="tx1"/>
              </a:solidFill>
            </a:rPr>
            <a:t> detaches from the enzyme which triggers conformational change that facilitates the binding of substrate </a:t>
          </a:r>
          <a:r>
            <a:rPr lang="en-US" sz="1600" kern="1200" dirty="0">
              <a:solidFill>
                <a:schemeClr val="tx2">
                  <a:lumMod val="75000"/>
                </a:schemeClr>
              </a:solidFill>
            </a:rPr>
            <a:t>NDP</a:t>
          </a:r>
          <a:r>
            <a:rPr lang="en-US" sz="1600" kern="1200" baseline="-25000" dirty="0">
              <a:solidFill>
                <a:schemeClr val="tx2">
                  <a:lumMod val="75000"/>
                </a:schemeClr>
              </a:solidFill>
            </a:rPr>
            <a:t>(s)</a:t>
          </a:r>
          <a:r>
            <a:rPr lang="en-US" sz="1600" kern="1200" dirty="0">
              <a:solidFill>
                <a:schemeClr val="tx2">
                  <a:lumMod val="75000"/>
                </a:schemeClr>
              </a:solidFill>
            </a:rPr>
            <a:t> (or dNDP</a:t>
          </a:r>
          <a:r>
            <a:rPr lang="en-US" sz="1600" kern="1200" baseline="-25000" dirty="0">
              <a:solidFill>
                <a:schemeClr val="tx2">
                  <a:lumMod val="75000"/>
                </a:schemeClr>
              </a:solidFill>
            </a:rPr>
            <a:t>(s)</a:t>
          </a:r>
          <a:r>
            <a:rPr lang="en-US" sz="1600" kern="1200" dirty="0">
              <a:solidFill>
                <a:schemeClr val="tx2">
                  <a:lumMod val="75000"/>
                </a:schemeClr>
              </a:solidFill>
            </a:rPr>
            <a:t>)</a:t>
          </a:r>
          <a:r>
            <a:rPr lang="en-US" sz="1600" kern="1200" dirty="0">
              <a:solidFill>
                <a:schemeClr val="tx1"/>
              </a:solidFill>
            </a:rPr>
            <a:t> to the phosphoenzyme intermediate.</a:t>
          </a:r>
          <a:endParaRPr lang="en-IN" sz="1800" kern="1200" dirty="0">
            <a:solidFill>
              <a:schemeClr val="tx1"/>
            </a:solidFill>
          </a:endParaRPr>
        </a:p>
      </dsp:txBody>
      <dsp:txXfrm rot="-5400000">
        <a:off x="675954" y="866143"/>
        <a:ext cx="9342525" cy="737915"/>
      </dsp:txXfrm>
    </dsp:sp>
    <dsp:sp modelId="{B20DF820-42FF-49F8-A2C3-3D1EF257EACE}">
      <dsp:nvSpPr>
        <dsp:cNvPr id="0" name=""/>
        <dsp:cNvSpPr/>
      </dsp:nvSpPr>
      <dsp:spPr>
        <a:xfrm rot="5400000">
          <a:off x="-144847" y="1920249"/>
          <a:ext cx="965648" cy="675954"/>
        </a:xfrm>
        <a:prstGeom prst="chevron">
          <a:avLst/>
        </a:prstGeom>
        <a:solidFill>
          <a:schemeClr val="accent3">
            <a:hueOff val="11730229"/>
            <a:satOff val="-26725"/>
            <a:lumOff val="10720"/>
            <a:alphaOff val="0"/>
          </a:schemeClr>
        </a:solidFill>
        <a:ln w="15875" cap="flat" cmpd="sng" algn="ctr">
          <a:solidFill>
            <a:schemeClr val="accent3">
              <a:hueOff val="11730229"/>
              <a:satOff val="-26725"/>
              <a:lumOff val="107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rot="-5400000">
        <a:off x="0" y="2113379"/>
        <a:ext cx="675954" cy="289694"/>
      </dsp:txXfrm>
    </dsp:sp>
    <dsp:sp modelId="{5E9A30BC-CA07-4275-9F04-EE1BAC439F64}">
      <dsp:nvSpPr>
        <dsp:cNvPr id="0" name=""/>
        <dsp:cNvSpPr/>
      </dsp:nvSpPr>
      <dsp:spPr>
        <a:xfrm rot="5400000">
          <a:off x="5053341" y="-2601985"/>
          <a:ext cx="627671" cy="9382445"/>
        </a:xfrm>
        <a:prstGeom prst="round2SameRect">
          <a:avLst/>
        </a:prstGeom>
        <a:solidFill>
          <a:schemeClr val="bg1">
            <a:lumMod val="85000"/>
            <a:lumOff val="15000"/>
            <a:alpha val="90000"/>
          </a:schemeClr>
        </a:solidFill>
        <a:ln w="15875" cap="flat" cmpd="sng" algn="ctr">
          <a:solidFill>
            <a:schemeClr val="accent3">
              <a:hueOff val="11730229"/>
              <a:satOff val="-26725"/>
              <a:lumOff val="107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	</a:t>
          </a:r>
          <a:r>
            <a:rPr lang="en-US" sz="1600" kern="1200" dirty="0">
              <a:solidFill>
                <a:schemeClr val="tx1"/>
              </a:solidFill>
            </a:rPr>
            <a:t>Transfer of phosphoryl group from </a:t>
          </a:r>
          <a:r>
            <a:rPr lang="en-US" sz="1600" kern="1200" dirty="0">
              <a:solidFill>
                <a:schemeClr val="tx2"/>
              </a:solidFill>
            </a:rPr>
            <a:t>NDPK-His-P</a:t>
          </a:r>
          <a:r>
            <a:rPr lang="en-US" sz="1600" kern="1200" dirty="0">
              <a:solidFill>
                <a:schemeClr val="tx1"/>
              </a:solidFill>
            </a:rPr>
            <a:t> to the </a:t>
          </a:r>
          <a:r>
            <a:rPr lang="en-US" sz="1600" kern="1200" dirty="0">
              <a:solidFill>
                <a:schemeClr val="tx2">
                  <a:lumMod val="75000"/>
                </a:schemeClr>
              </a:solidFill>
            </a:rPr>
            <a:t>NDP</a:t>
          </a:r>
          <a:r>
            <a:rPr lang="en-US" sz="1600" kern="1200" baseline="-25000" dirty="0">
              <a:solidFill>
                <a:schemeClr val="tx2">
                  <a:lumMod val="75000"/>
                </a:schemeClr>
              </a:solidFill>
            </a:rPr>
            <a:t>(s)</a:t>
          </a:r>
          <a:r>
            <a:rPr lang="en-US" sz="1600" kern="1200" dirty="0">
              <a:solidFill>
                <a:schemeClr val="tx2">
                  <a:lumMod val="75000"/>
                </a:schemeClr>
              </a:solidFill>
            </a:rPr>
            <a:t> (or dNDP</a:t>
          </a:r>
          <a:r>
            <a:rPr lang="en-US" sz="1600" kern="1200" baseline="-25000" dirty="0">
              <a:solidFill>
                <a:schemeClr val="tx2">
                  <a:lumMod val="75000"/>
                </a:schemeClr>
              </a:solidFill>
            </a:rPr>
            <a:t>(s)</a:t>
          </a:r>
          <a:r>
            <a:rPr lang="en-US" sz="1600" kern="1200" dirty="0">
              <a:solidFill>
                <a:schemeClr val="tx2">
                  <a:lumMod val="75000"/>
                </a:schemeClr>
              </a:solidFill>
            </a:rPr>
            <a:t>)</a:t>
          </a:r>
          <a:r>
            <a:rPr lang="en-US" sz="1600" kern="1200" dirty="0">
              <a:solidFill>
                <a:schemeClr val="tx1"/>
              </a:solidFill>
            </a:rPr>
            <a:t> results in product </a:t>
          </a:r>
          <a:r>
            <a:rPr lang="en-US" sz="1600" kern="1200" dirty="0">
              <a:solidFill>
                <a:schemeClr val="accent4">
                  <a:lumMod val="40000"/>
                  <a:lumOff val="60000"/>
                </a:schemeClr>
              </a:solidFill>
            </a:rPr>
            <a:t>NTP</a:t>
          </a:r>
          <a:r>
            <a:rPr lang="en-US" sz="1600" kern="1200" baseline="-25000" dirty="0">
              <a:solidFill>
                <a:schemeClr val="accent4">
                  <a:lumMod val="40000"/>
                  <a:lumOff val="60000"/>
                </a:schemeClr>
              </a:solidFill>
            </a:rPr>
            <a:t>(s)</a:t>
          </a:r>
          <a:r>
            <a:rPr lang="en-US" sz="1600" kern="1200" dirty="0">
              <a:solidFill>
                <a:schemeClr val="accent4">
                  <a:lumMod val="40000"/>
                  <a:lumOff val="60000"/>
                </a:schemeClr>
              </a:solidFill>
            </a:rPr>
            <a:t> (or dNTP</a:t>
          </a:r>
          <a:r>
            <a:rPr lang="en-US" sz="1600" kern="1200" baseline="-25000" dirty="0">
              <a:solidFill>
                <a:schemeClr val="accent4">
                  <a:lumMod val="40000"/>
                  <a:lumOff val="60000"/>
                </a:schemeClr>
              </a:solidFill>
            </a:rPr>
            <a:t>(s)</a:t>
          </a:r>
          <a:r>
            <a:rPr lang="en-US" sz="1600" kern="1200" dirty="0">
              <a:solidFill>
                <a:schemeClr val="accent4">
                  <a:lumMod val="40000"/>
                  <a:lumOff val="60000"/>
                </a:schemeClr>
              </a:solidFill>
            </a:rPr>
            <a:t>)</a:t>
          </a:r>
          <a:endParaRPr lang="en-IN" sz="1800" kern="1200" dirty="0">
            <a:solidFill>
              <a:schemeClr val="tx1"/>
            </a:solidFill>
          </a:endParaRPr>
        </a:p>
      </dsp:txBody>
      <dsp:txXfrm rot="-5400000">
        <a:off x="675954" y="1806042"/>
        <a:ext cx="9351805" cy="566391"/>
      </dsp:txXfrm>
    </dsp:sp>
    <dsp:sp modelId="{C4423C17-014E-4BFF-8EFB-30EEB9D9A648}">
      <dsp:nvSpPr>
        <dsp:cNvPr id="0" name=""/>
        <dsp:cNvSpPr/>
      </dsp:nvSpPr>
      <dsp:spPr>
        <a:xfrm rot="5400000">
          <a:off x="-144847" y="2742529"/>
          <a:ext cx="965648" cy="675954"/>
        </a:xfrm>
        <a:prstGeom prst="chevron">
          <a:avLst/>
        </a:prstGeom>
        <a:solidFill>
          <a:schemeClr val="accent3">
            <a:hueOff val="17595342"/>
            <a:satOff val="-40088"/>
            <a:lumOff val="16080"/>
            <a:alphaOff val="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rot="-5400000">
        <a:off x="0" y="2935659"/>
        <a:ext cx="675954" cy="289694"/>
      </dsp:txXfrm>
    </dsp:sp>
    <dsp:sp modelId="{0CBF096D-C627-493A-A023-075EDE238B98}">
      <dsp:nvSpPr>
        <dsp:cNvPr id="0" name=""/>
        <dsp:cNvSpPr/>
      </dsp:nvSpPr>
      <dsp:spPr>
        <a:xfrm rot="5400000">
          <a:off x="5053341" y="-1781503"/>
          <a:ext cx="627671" cy="9382445"/>
        </a:xfrm>
        <a:prstGeom prst="round2SameRect">
          <a:avLst/>
        </a:prstGeom>
        <a:solidFill>
          <a:schemeClr val="bg1">
            <a:lumMod val="85000"/>
            <a:lumOff val="15000"/>
            <a:alpha val="9000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US" sz="2200" kern="1200" dirty="0"/>
            <a:t>	</a:t>
          </a:r>
          <a:r>
            <a:rPr lang="en-US" sz="1600" kern="1200" dirty="0">
              <a:solidFill>
                <a:schemeClr val="tx1"/>
              </a:solidFill>
            </a:rPr>
            <a:t>Product is released, resulting in enzyme back to its initial open conformation.</a:t>
          </a:r>
          <a:endParaRPr lang="en-IN" sz="2200" kern="1200" dirty="0">
            <a:solidFill>
              <a:schemeClr val="tx1"/>
            </a:solidFill>
          </a:endParaRPr>
        </a:p>
      </dsp:txBody>
      <dsp:txXfrm rot="-5400000">
        <a:off x="675954" y="2626524"/>
        <a:ext cx="9351805" cy="566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A3C3E-3745-4AEB-B503-D9FF4FFEF607}">
      <dsp:nvSpPr>
        <dsp:cNvPr id="0" name=""/>
        <dsp:cNvSpPr/>
      </dsp:nvSpPr>
      <dsp:spPr>
        <a:xfrm>
          <a:off x="0" y="272297"/>
          <a:ext cx="11321592" cy="11592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78681" tIns="333248" rIns="87868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rPr>
            <a:t>RNA and DNA are polymers of ribo- and deoxyribo-nucleotides.</a:t>
          </a:r>
        </a:p>
        <a:p>
          <a:pPr marL="171450" lvl="1" indent="-171450" algn="l" defTabSz="711200">
            <a:lnSpc>
              <a:spcPct val="90000"/>
            </a:lnSpc>
            <a:spcBef>
              <a:spcPct val="0"/>
            </a:spcBef>
            <a:spcAft>
              <a:spcPct val="15000"/>
            </a:spcAft>
            <a:buChar char="•"/>
          </a:pPr>
          <a:r>
            <a:rPr lang="en-IN" sz="1600" kern="1200" dirty="0">
              <a:solidFill>
                <a:schemeClr val="tx1"/>
              </a:solidFill>
            </a:rPr>
            <a:t>Coenzymes FAD, NAD and CoA are derivates of adenine nucleotide, which </a:t>
          </a:r>
          <a:r>
            <a:rPr lang="en-US" sz="1600" kern="1200" dirty="0">
              <a:solidFill>
                <a:schemeClr val="tx1"/>
              </a:solidFill>
            </a:rPr>
            <a:t>play important role in e</a:t>
          </a:r>
          <a:r>
            <a:rPr lang="en-US" sz="1600" kern="1200" baseline="30000" dirty="0">
              <a:solidFill>
                <a:schemeClr val="tx1"/>
              </a:solidFill>
            </a:rPr>
            <a:t>-</a:t>
          </a:r>
          <a:r>
            <a:rPr lang="en-US" sz="1600" kern="1200" dirty="0">
              <a:solidFill>
                <a:schemeClr val="tx1"/>
              </a:solidFill>
            </a:rPr>
            <a:t>, H</a:t>
          </a:r>
          <a:r>
            <a:rPr lang="en-US" sz="1600" kern="1200" baseline="30000" dirty="0">
              <a:solidFill>
                <a:schemeClr val="tx1"/>
              </a:solidFill>
            </a:rPr>
            <a:t>- </a:t>
          </a:r>
          <a:r>
            <a:rPr lang="en-US" sz="1600" kern="1200" dirty="0">
              <a:solidFill>
                <a:schemeClr val="tx1"/>
              </a:solidFill>
            </a:rPr>
            <a:t>and acyl group transfer reactions.</a:t>
          </a:r>
          <a:endParaRPr lang="en-IN" sz="1600" kern="1200" dirty="0">
            <a:solidFill>
              <a:schemeClr val="tx1"/>
            </a:solidFill>
          </a:endParaRPr>
        </a:p>
      </dsp:txBody>
      <dsp:txXfrm>
        <a:off x="0" y="272297"/>
        <a:ext cx="11321592" cy="1159200"/>
      </dsp:txXfrm>
    </dsp:sp>
    <dsp:sp modelId="{D9B6025E-5CEF-4803-B46A-87591E8D4EDA}">
      <dsp:nvSpPr>
        <dsp:cNvPr id="0" name=""/>
        <dsp:cNvSpPr/>
      </dsp:nvSpPr>
      <dsp:spPr>
        <a:xfrm>
          <a:off x="566079" y="36137"/>
          <a:ext cx="7925114" cy="4723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550" tIns="0" rIns="299550" bIns="0" numCol="1" spcCol="1270" anchor="ctr" anchorCtr="0">
          <a:noAutofit/>
        </a:bodyPr>
        <a:lstStyle/>
        <a:p>
          <a:pPr marL="0" lvl="0" indent="0" algn="l" defTabSz="711200">
            <a:lnSpc>
              <a:spcPct val="90000"/>
            </a:lnSpc>
            <a:spcBef>
              <a:spcPct val="0"/>
            </a:spcBef>
            <a:spcAft>
              <a:spcPct val="35000"/>
            </a:spcAft>
            <a:buNone/>
          </a:pPr>
          <a:r>
            <a:rPr lang="en-IN" sz="1600" kern="1200" dirty="0"/>
            <a:t>Nucleic Acids</a:t>
          </a:r>
        </a:p>
      </dsp:txBody>
      <dsp:txXfrm>
        <a:off x="589136" y="59194"/>
        <a:ext cx="7879000" cy="426206"/>
      </dsp:txXfrm>
    </dsp:sp>
    <dsp:sp modelId="{34A11847-6B1B-4E45-92F2-93F150578D07}">
      <dsp:nvSpPr>
        <dsp:cNvPr id="0" name=""/>
        <dsp:cNvSpPr/>
      </dsp:nvSpPr>
      <dsp:spPr>
        <a:xfrm>
          <a:off x="0" y="1754057"/>
          <a:ext cx="11321592" cy="9324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78681" tIns="333248" rIns="87868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rPr>
            <a:t>ATP, NADH and  FADH2 are primary energy carriers of the cell.</a:t>
          </a:r>
        </a:p>
        <a:p>
          <a:pPr marL="171450" lvl="1" indent="-171450" algn="l" defTabSz="711200">
            <a:lnSpc>
              <a:spcPct val="90000"/>
            </a:lnSpc>
            <a:spcBef>
              <a:spcPct val="0"/>
            </a:spcBef>
            <a:spcAft>
              <a:spcPct val="15000"/>
            </a:spcAft>
            <a:buChar char="•"/>
          </a:pPr>
          <a:r>
            <a:rPr lang="en-US" sz="1600" kern="1200" dirty="0">
              <a:solidFill>
                <a:schemeClr val="tx1"/>
              </a:solidFill>
            </a:rPr>
            <a:t>ATP acts as a high-energy phosphate donor and as driving force for oxidative phosphorylation.</a:t>
          </a:r>
        </a:p>
      </dsp:txBody>
      <dsp:txXfrm>
        <a:off x="0" y="1754057"/>
        <a:ext cx="11321592" cy="932400"/>
      </dsp:txXfrm>
    </dsp:sp>
    <dsp:sp modelId="{14FD3371-BDCB-4A6A-930E-1985DC5F39BC}">
      <dsp:nvSpPr>
        <dsp:cNvPr id="0" name=""/>
        <dsp:cNvSpPr/>
      </dsp:nvSpPr>
      <dsp:spPr>
        <a:xfrm>
          <a:off x="566079" y="1517897"/>
          <a:ext cx="7925114" cy="4723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550" tIns="0" rIns="299550" bIns="0" numCol="1" spcCol="1270" anchor="ctr" anchorCtr="0">
          <a:noAutofit/>
        </a:bodyPr>
        <a:lstStyle/>
        <a:p>
          <a:pPr marL="0" lvl="0" indent="0" algn="l" defTabSz="711200">
            <a:lnSpc>
              <a:spcPct val="90000"/>
            </a:lnSpc>
            <a:spcBef>
              <a:spcPct val="0"/>
            </a:spcBef>
            <a:spcAft>
              <a:spcPct val="35000"/>
            </a:spcAft>
            <a:buNone/>
          </a:pPr>
          <a:r>
            <a:rPr lang="en-IN" sz="1600" kern="1200" dirty="0"/>
            <a:t>Energy Carriers</a:t>
          </a:r>
        </a:p>
      </dsp:txBody>
      <dsp:txXfrm>
        <a:off x="589136" y="1540954"/>
        <a:ext cx="7879000" cy="426206"/>
      </dsp:txXfrm>
    </dsp:sp>
    <dsp:sp modelId="{E6D11E49-D895-48F4-A77C-8FFEA1C8DFC6}">
      <dsp:nvSpPr>
        <dsp:cNvPr id="0" name=""/>
        <dsp:cNvSpPr/>
      </dsp:nvSpPr>
      <dsp:spPr>
        <a:xfrm>
          <a:off x="0" y="3009017"/>
          <a:ext cx="11321592" cy="11592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78681" tIns="333248" rIns="87868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AMP and cAMP level changes in response to various chemical, physiological and hormonal stimuli.</a:t>
          </a:r>
        </a:p>
        <a:p>
          <a:pPr marL="171450" lvl="1" indent="-171450" algn="l" defTabSz="711200">
            <a:lnSpc>
              <a:spcPct val="90000"/>
            </a:lnSpc>
            <a:spcBef>
              <a:spcPct val="0"/>
            </a:spcBef>
            <a:spcAft>
              <a:spcPct val="15000"/>
            </a:spcAft>
            <a:buChar char="•"/>
          </a:pPr>
          <a:r>
            <a:rPr lang="en-US" sz="1600" kern="1200">
              <a:solidFill>
                <a:schemeClr val="tx1"/>
              </a:solidFill>
            </a:rPr>
            <a:t>Regulates </a:t>
          </a:r>
          <a:r>
            <a:rPr lang="en-US" sz="1600" kern="1200" dirty="0">
              <a:solidFill>
                <a:schemeClr val="tx1"/>
              </a:solidFill>
            </a:rPr>
            <a:t>many enzymes (kinases like AK2), genetic expressions, K</a:t>
          </a:r>
          <a:r>
            <a:rPr lang="en-US" sz="1600" kern="1200" baseline="30000" dirty="0">
              <a:solidFill>
                <a:schemeClr val="tx1"/>
              </a:solidFill>
            </a:rPr>
            <a:t>+</a:t>
          </a:r>
          <a:r>
            <a:rPr lang="en-US" sz="1600" kern="1200" dirty="0">
              <a:solidFill>
                <a:schemeClr val="tx1"/>
              </a:solidFill>
            </a:rPr>
            <a:t> and Ca</a:t>
          </a:r>
          <a:r>
            <a:rPr lang="en-US" sz="1600" kern="1200" baseline="30000" dirty="0">
              <a:solidFill>
                <a:schemeClr val="tx1"/>
              </a:solidFill>
            </a:rPr>
            <a:t>+2</a:t>
          </a:r>
          <a:r>
            <a:rPr lang="en-US" sz="1600" kern="1200" dirty="0">
              <a:solidFill>
                <a:schemeClr val="tx1"/>
              </a:solidFill>
            </a:rPr>
            <a:t> channels with AMP/cAMP receptors, metabolic processes such as glycogenesis and glycogenolysis.</a:t>
          </a:r>
        </a:p>
      </dsp:txBody>
      <dsp:txXfrm>
        <a:off x="0" y="3009017"/>
        <a:ext cx="11321592" cy="1159200"/>
      </dsp:txXfrm>
    </dsp:sp>
    <dsp:sp modelId="{3F709710-1D9E-4AF5-B0E4-7975BF15588A}">
      <dsp:nvSpPr>
        <dsp:cNvPr id="0" name=""/>
        <dsp:cNvSpPr/>
      </dsp:nvSpPr>
      <dsp:spPr>
        <a:xfrm>
          <a:off x="566079" y="2772857"/>
          <a:ext cx="7925114" cy="4723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550" tIns="0" rIns="299550" bIns="0" numCol="1" spcCol="1270" anchor="ctr" anchorCtr="0">
          <a:noAutofit/>
        </a:bodyPr>
        <a:lstStyle/>
        <a:p>
          <a:pPr marL="0" lvl="0" indent="0" algn="l" defTabSz="711200">
            <a:lnSpc>
              <a:spcPct val="90000"/>
            </a:lnSpc>
            <a:spcBef>
              <a:spcPct val="0"/>
            </a:spcBef>
            <a:spcAft>
              <a:spcPct val="35000"/>
            </a:spcAft>
            <a:buNone/>
          </a:pPr>
          <a:r>
            <a:rPr lang="en-IN" sz="1600" kern="1200" dirty="0"/>
            <a:t>Metabolic Signaling</a:t>
          </a:r>
          <a:endParaRPr lang="en-US" sz="1600" kern="1200" dirty="0"/>
        </a:p>
      </dsp:txBody>
      <dsp:txXfrm>
        <a:off x="589136" y="2795914"/>
        <a:ext cx="787900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6226B-A235-475E-90A9-C46DFF082063}">
      <dsp:nvSpPr>
        <dsp:cNvPr id="0" name=""/>
        <dsp:cNvSpPr/>
      </dsp:nvSpPr>
      <dsp:spPr>
        <a:xfrm>
          <a:off x="0" y="270167"/>
          <a:ext cx="11170763" cy="138600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66975" tIns="333248" rIns="86697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Blood coagulation via platelet aggregation is greatly affected by intracellular ADP levels. Drugs targeting ADP can treat blood clotting disorders such as Hemophilia.</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Nucleoside analogues resemble natural nucleosides and depend on intracellular phosphorylation for their </a:t>
          </a:r>
          <a:r>
            <a:rPr lang="en-IN" sz="1600" kern="1200" dirty="0">
              <a:solidFill>
                <a:schemeClr val="tx1"/>
              </a:solidFill>
            </a:rPr>
            <a:t>activation. Useful in </a:t>
          </a:r>
          <a:r>
            <a:rPr lang="en-US" sz="1600" kern="1200" dirty="0">
              <a:solidFill>
                <a:schemeClr val="tx1"/>
              </a:solidFill>
            </a:rPr>
            <a:t>viral infections, cancer and other auto-immune diseases.</a:t>
          </a:r>
          <a:endParaRPr lang="en-IN" sz="1600" kern="1200" dirty="0">
            <a:solidFill>
              <a:schemeClr val="tx1"/>
            </a:solidFill>
          </a:endParaRPr>
        </a:p>
      </dsp:txBody>
      <dsp:txXfrm>
        <a:off x="0" y="270167"/>
        <a:ext cx="11170763" cy="1386000"/>
      </dsp:txXfrm>
    </dsp:sp>
    <dsp:sp modelId="{68BEB72A-7D72-4AA4-9DD6-9F1DDCA042D5}">
      <dsp:nvSpPr>
        <dsp:cNvPr id="0" name=""/>
        <dsp:cNvSpPr/>
      </dsp:nvSpPr>
      <dsp:spPr>
        <a:xfrm>
          <a:off x="558538" y="34007"/>
          <a:ext cx="7819534" cy="4723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560" tIns="0" rIns="295560" bIns="0" numCol="1" spcCol="1270" anchor="ctr" anchorCtr="0">
          <a:noAutofit/>
        </a:bodyPr>
        <a:lstStyle/>
        <a:p>
          <a:pPr marL="0" lvl="0" indent="0" algn="l" defTabSz="711200">
            <a:lnSpc>
              <a:spcPct val="90000"/>
            </a:lnSpc>
            <a:spcBef>
              <a:spcPct val="0"/>
            </a:spcBef>
            <a:spcAft>
              <a:spcPct val="35000"/>
            </a:spcAft>
            <a:buNone/>
          </a:pPr>
          <a:r>
            <a:rPr lang="en-IN" sz="1600" kern="1200" dirty="0"/>
            <a:t>Pharmacology</a:t>
          </a:r>
        </a:p>
      </dsp:txBody>
      <dsp:txXfrm>
        <a:off x="581595" y="57064"/>
        <a:ext cx="7773420"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B0967-6F1F-4D57-B05C-79E4C04C5AF6}">
      <dsp:nvSpPr>
        <dsp:cNvPr id="0" name=""/>
        <dsp:cNvSpPr/>
      </dsp:nvSpPr>
      <dsp:spPr>
        <a:xfrm>
          <a:off x="0" y="0"/>
          <a:ext cx="5378111" cy="3295471"/>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Nucleotides must be produced within the cell</a:t>
          </a:r>
          <a:endParaRPr lang="en-IN" sz="1800" kern="1200" dirty="0"/>
        </a:p>
      </dsp:txBody>
      <dsp:txXfrm>
        <a:off x="0" y="0"/>
        <a:ext cx="5378111" cy="988641"/>
      </dsp:txXfrm>
    </dsp:sp>
    <dsp:sp modelId="{80DD31DB-07F8-46C2-923B-A7640835EA29}">
      <dsp:nvSpPr>
        <dsp:cNvPr id="0" name=""/>
        <dsp:cNvSpPr/>
      </dsp:nvSpPr>
      <dsp:spPr>
        <a:xfrm>
          <a:off x="206129" y="989606"/>
          <a:ext cx="4977033" cy="993629"/>
        </a:xfrm>
        <a:prstGeom prst="roundRect">
          <a:avLst>
            <a:gd name="adj" fmla="val 10000"/>
          </a:avLst>
        </a:prstGeom>
        <a:solidFill>
          <a:schemeClr val="accent6">
            <a:lumMod val="5000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1. Cell membrane does not contain any nucleotide carrier protein</a:t>
          </a:r>
          <a:endParaRPr lang="en-IN" sz="1600" kern="1200" dirty="0">
            <a:solidFill>
              <a:schemeClr val="tx1"/>
            </a:solidFill>
          </a:endParaRPr>
        </a:p>
      </dsp:txBody>
      <dsp:txXfrm>
        <a:off x="235231" y="1018708"/>
        <a:ext cx="4918829" cy="935425"/>
      </dsp:txXfrm>
    </dsp:sp>
    <dsp:sp modelId="{E9094094-FC91-4711-99DB-594E6D6FB459}">
      <dsp:nvSpPr>
        <dsp:cNvPr id="0" name=""/>
        <dsp:cNvSpPr/>
      </dsp:nvSpPr>
      <dsp:spPr>
        <a:xfrm>
          <a:off x="196685" y="2136102"/>
          <a:ext cx="4995921" cy="993629"/>
        </a:xfrm>
        <a:prstGeom prst="roundRect">
          <a:avLst>
            <a:gd name="adj" fmla="val 10000"/>
          </a:avLst>
        </a:prstGeom>
        <a:solidFill>
          <a:schemeClr val="accent6">
            <a:lumMod val="5000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2. Negatively charged phosphate groups resists diffusion across the phospholipid membrane</a:t>
          </a:r>
        </a:p>
      </dsp:txBody>
      <dsp:txXfrm>
        <a:off x="225787" y="2165204"/>
        <a:ext cx="4937717" cy="935425"/>
      </dsp:txXfrm>
    </dsp:sp>
    <dsp:sp modelId="{C66272C1-C82D-4D96-956B-E51FFBB7373F}">
      <dsp:nvSpPr>
        <dsp:cNvPr id="0" name=""/>
        <dsp:cNvSpPr/>
      </dsp:nvSpPr>
      <dsp:spPr>
        <a:xfrm>
          <a:off x="5787060" y="0"/>
          <a:ext cx="5378111" cy="3295471"/>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Purine nucleotide synthetic pathways</a:t>
          </a:r>
        </a:p>
      </dsp:txBody>
      <dsp:txXfrm>
        <a:off x="5787060" y="0"/>
        <a:ext cx="5378111" cy="988641"/>
      </dsp:txXfrm>
    </dsp:sp>
    <dsp:sp modelId="{3827FA66-F0EE-438C-A3BB-B1AE2E062044}">
      <dsp:nvSpPr>
        <dsp:cNvPr id="0" name=""/>
        <dsp:cNvSpPr/>
      </dsp:nvSpPr>
      <dsp:spPr>
        <a:xfrm>
          <a:off x="5965592" y="989606"/>
          <a:ext cx="5021047" cy="993629"/>
        </a:xfrm>
        <a:prstGeom prst="roundRect">
          <a:avLst>
            <a:gd name="adj" fmla="val 10000"/>
          </a:avLst>
        </a:prstGeom>
        <a:solidFill>
          <a:schemeClr val="accent6">
            <a:lumMod val="5000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en-IN" sz="1600" i="1" kern="1200" dirty="0">
              <a:solidFill>
                <a:schemeClr val="tx1"/>
              </a:solidFill>
            </a:rPr>
            <a:t>1</a:t>
          </a:r>
          <a:r>
            <a:rPr lang="en-IN" sz="1600" i="1" kern="1200" dirty="0">
              <a:solidFill>
                <a:schemeClr val="tx2">
                  <a:lumMod val="75000"/>
                </a:schemeClr>
              </a:solidFill>
            </a:rPr>
            <a:t>. De-novo </a:t>
          </a:r>
          <a:r>
            <a:rPr lang="en-IN" sz="1600" i="1" kern="1200" dirty="0">
              <a:solidFill>
                <a:schemeClr val="tx1"/>
              </a:solidFill>
            </a:rPr>
            <a:t>pathway</a:t>
          </a:r>
        </a:p>
        <a:p>
          <a:pPr marL="0" lvl="0" indent="0" algn="l" defTabSz="711200">
            <a:lnSpc>
              <a:spcPct val="90000"/>
            </a:lnSpc>
            <a:spcBef>
              <a:spcPct val="0"/>
            </a:spcBef>
            <a:spcAft>
              <a:spcPct val="35000"/>
            </a:spcAft>
            <a:buNone/>
          </a:pPr>
          <a:r>
            <a:rPr lang="en-IN" sz="1600" kern="1200" dirty="0">
              <a:solidFill>
                <a:schemeClr val="tx1"/>
              </a:solidFill>
            </a:rPr>
            <a:t>Chemical synthesis of complex molecules from simple ones </a:t>
          </a:r>
        </a:p>
      </dsp:txBody>
      <dsp:txXfrm>
        <a:off x="5994694" y="1018708"/>
        <a:ext cx="4962843" cy="935425"/>
      </dsp:txXfrm>
    </dsp:sp>
    <dsp:sp modelId="{B9A72416-6B4E-410C-915C-EC27C212D8FC}">
      <dsp:nvSpPr>
        <dsp:cNvPr id="0" name=""/>
        <dsp:cNvSpPr/>
      </dsp:nvSpPr>
      <dsp:spPr>
        <a:xfrm>
          <a:off x="5984458" y="2136102"/>
          <a:ext cx="4983315" cy="993629"/>
        </a:xfrm>
        <a:prstGeom prst="roundRect">
          <a:avLst>
            <a:gd name="adj" fmla="val 10000"/>
          </a:avLst>
        </a:prstGeom>
        <a:solidFill>
          <a:schemeClr val="accent6">
            <a:lumMod val="5000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en-IN" sz="1600" i="1" kern="1200" dirty="0">
              <a:solidFill>
                <a:schemeClr val="tx1"/>
              </a:solidFill>
            </a:rPr>
            <a:t>2. </a:t>
          </a:r>
          <a:r>
            <a:rPr lang="en-IN" sz="1600" i="1" kern="1200" dirty="0">
              <a:solidFill>
                <a:schemeClr val="tx2">
                  <a:lumMod val="75000"/>
                </a:schemeClr>
              </a:solidFill>
            </a:rPr>
            <a:t>Salvage</a:t>
          </a:r>
          <a:r>
            <a:rPr lang="en-IN" sz="1600" i="1" kern="1200" dirty="0">
              <a:solidFill>
                <a:schemeClr val="tx1"/>
              </a:solidFill>
            </a:rPr>
            <a:t> pathway</a:t>
          </a:r>
        </a:p>
        <a:p>
          <a:pPr marL="0" lvl="0" indent="0" algn="l" defTabSz="711200">
            <a:lnSpc>
              <a:spcPct val="90000"/>
            </a:lnSpc>
            <a:spcBef>
              <a:spcPct val="0"/>
            </a:spcBef>
            <a:spcAft>
              <a:spcPct val="35000"/>
            </a:spcAft>
            <a:buNone/>
          </a:pPr>
          <a:r>
            <a:rPr lang="en-IN" sz="1600" kern="1200" dirty="0">
              <a:solidFill>
                <a:schemeClr val="tx1"/>
              </a:solidFill>
            </a:rPr>
            <a:t> Uses left over intermediates and by-products from other destructive processes of similar molecule</a:t>
          </a:r>
        </a:p>
      </dsp:txBody>
      <dsp:txXfrm>
        <a:off x="6013560" y="2165204"/>
        <a:ext cx="4925111" cy="935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971A7-53DB-4F6D-A2B5-E06361FBAAD1}">
      <dsp:nvSpPr>
        <dsp:cNvPr id="0" name=""/>
        <dsp:cNvSpPr/>
      </dsp:nvSpPr>
      <dsp:spPr>
        <a:xfrm rot="5400000">
          <a:off x="-192483" y="205467"/>
          <a:ext cx="1283222" cy="898255"/>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rot="-5400000">
        <a:off x="1" y="462112"/>
        <a:ext cx="898255" cy="384967"/>
      </dsp:txXfrm>
    </dsp:sp>
    <dsp:sp modelId="{FEFD05C9-F84F-419C-AE71-5B741C6A039C}">
      <dsp:nvSpPr>
        <dsp:cNvPr id="0" name=""/>
        <dsp:cNvSpPr/>
      </dsp:nvSpPr>
      <dsp:spPr>
        <a:xfrm rot="5400000">
          <a:off x="5612748" y="-4712531"/>
          <a:ext cx="834094" cy="10263080"/>
        </a:xfrm>
        <a:prstGeom prst="round2SameRect">
          <a:avLst/>
        </a:prstGeom>
        <a:solidFill>
          <a:schemeClr val="bg1">
            <a:lumMod val="85000"/>
            <a:lumOff val="15000"/>
            <a:alpha val="9000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None/>
          </a:pPr>
          <a:r>
            <a:rPr lang="en-IN" sz="1500" kern="1200" dirty="0">
              <a:solidFill>
                <a:schemeClr val="tx1"/>
              </a:solidFill>
            </a:rPr>
            <a:t>	</a:t>
          </a:r>
          <a:r>
            <a:rPr lang="en-IN" sz="1600" kern="1200" dirty="0">
              <a:solidFill>
                <a:schemeClr val="tx1"/>
              </a:solidFill>
            </a:rPr>
            <a:t>Formation of </a:t>
          </a:r>
          <a:r>
            <a:rPr lang="en-IN" sz="1600" kern="1200" dirty="0">
              <a:solidFill>
                <a:schemeClr val="tx2"/>
              </a:solidFill>
            </a:rPr>
            <a:t>IMP</a:t>
          </a:r>
          <a:r>
            <a:rPr lang="en-IN" sz="1600" kern="1200" dirty="0">
              <a:solidFill>
                <a:schemeClr val="tx1"/>
              </a:solidFill>
            </a:rPr>
            <a:t> </a:t>
          </a:r>
          <a:r>
            <a:rPr lang="en-US" sz="1600" kern="1200" dirty="0">
              <a:solidFill>
                <a:schemeClr val="tx1"/>
              </a:solidFill>
            </a:rPr>
            <a:t>(precursor for AMP and GMP) using simple molecules: </a:t>
          </a:r>
          <a:r>
            <a:rPr lang="en-IN" sz="1600" kern="1200" dirty="0">
              <a:solidFill>
                <a:schemeClr val="tx2"/>
              </a:solidFill>
            </a:rPr>
            <a:t>PRPP</a:t>
          </a:r>
          <a:r>
            <a:rPr lang="en-IN" sz="1600" kern="1200" dirty="0">
              <a:solidFill>
                <a:schemeClr val="tx1"/>
              </a:solidFill>
            </a:rPr>
            <a:t> as the source of ribose 5’-phosphate, amino acids, CO2 and N10-formyltetrahydrofolate.</a:t>
          </a:r>
          <a:endParaRPr lang="en-IN" sz="1500" kern="1200" dirty="0">
            <a:solidFill>
              <a:schemeClr val="tx1"/>
            </a:solidFill>
          </a:endParaRPr>
        </a:p>
      </dsp:txBody>
      <dsp:txXfrm rot="-5400000">
        <a:off x="898256" y="42678"/>
        <a:ext cx="10222363" cy="752660"/>
      </dsp:txXfrm>
    </dsp:sp>
    <dsp:sp modelId="{1CC29E12-CDA6-432D-9B96-D41CC63940A8}">
      <dsp:nvSpPr>
        <dsp:cNvPr id="0" name=""/>
        <dsp:cNvSpPr/>
      </dsp:nvSpPr>
      <dsp:spPr>
        <a:xfrm rot="5400000">
          <a:off x="-192483" y="1294639"/>
          <a:ext cx="1283222" cy="898255"/>
        </a:xfrm>
        <a:prstGeom prst="chevron">
          <a:avLst/>
        </a:prstGeom>
        <a:solidFill>
          <a:schemeClr val="accent3">
            <a:hueOff val="8797671"/>
            <a:satOff val="-20044"/>
            <a:lumOff val="8040"/>
            <a:alphaOff val="0"/>
          </a:schemeClr>
        </a:solidFill>
        <a:ln w="15875" cap="flat" cmpd="sng" algn="ctr">
          <a:solidFill>
            <a:schemeClr val="accent3">
              <a:hueOff val="8797671"/>
              <a:satOff val="-20044"/>
              <a:lumOff val="80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rot="-5400000">
        <a:off x="1" y="1551284"/>
        <a:ext cx="898255" cy="384967"/>
      </dsp:txXfrm>
    </dsp:sp>
    <dsp:sp modelId="{F2D76199-A3B6-4384-A870-3D21BDF40BBB}">
      <dsp:nvSpPr>
        <dsp:cNvPr id="0" name=""/>
        <dsp:cNvSpPr/>
      </dsp:nvSpPr>
      <dsp:spPr>
        <a:xfrm rot="5400000">
          <a:off x="5612748" y="-3622153"/>
          <a:ext cx="834094" cy="10263080"/>
        </a:xfrm>
        <a:prstGeom prst="round2SameRect">
          <a:avLst/>
        </a:prstGeom>
        <a:solidFill>
          <a:schemeClr val="bg1">
            <a:lumMod val="85000"/>
            <a:lumOff val="15000"/>
            <a:alpha val="90000"/>
          </a:schemeClr>
        </a:solidFill>
        <a:ln w="15875" cap="flat" cmpd="sng" algn="ctr">
          <a:solidFill>
            <a:schemeClr val="accent3">
              <a:hueOff val="8797671"/>
              <a:satOff val="-20044"/>
              <a:lumOff val="80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	AMP and GMP are phosphorylated to ADP and GDP by AK and GUK respectively.</a:t>
          </a:r>
          <a:endParaRPr lang="en-IN" sz="1600" kern="1200" dirty="0">
            <a:solidFill>
              <a:schemeClr val="tx1"/>
            </a:solidFill>
          </a:endParaRPr>
        </a:p>
      </dsp:txBody>
      <dsp:txXfrm rot="-5400000">
        <a:off x="898256" y="1133056"/>
        <a:ext cx="10222363" cy="752660"/>
      </dsp:txXfrm>
    </dsp:sp>
    <dsp:sp modelId="{EF46669B-85B5-4F4F-AA8B-74D42853F599}">
      <dsp:nvSpPr>
        <dsp:cNvPr id="0" name=""/>
        <dsp:cNvSpPr/>
      </dsp:nvSpPr>
      <dsp:spPr>
        <a:xfrm rot="5400000">
          <a:off x="-192483" y="2379507"/>
          <a:ext cx="1283222" cy="898255"/>
        </a:xfrm>
        <a:prstGeom prst="chevron">
          <a:avLst/>
        </a:prstGeom>
        <a:solidFill>
          <a:schemeClr val="accent3">
            <a:hueOff val="17595342"/>
            <a:satOff val="-40088"/>
            <a:lumOff val="16080"/>
            <a:alphaOff val="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rot="-5400000">
        <a:off x="1" y="2636152"/>
        <a:ext cx="898255" cy="384967"/>
      </dsp:txXfrm>
    </dsp:sp>
    <dsp:sp modelId="{174178A6-F6C9-42DA-89D4-68B6BB20F748}">
      <dsp:nvSpPr>
        <dsp:cNvPr id="0" name=""/>
        <dsp:cNvSpPr/>
      </dsp:nvSpPr>
      <dsp:spPr>
        <a:xfrm rot="5400000">
          <a:off x="5516139" y="-2435165"/>
          <a:ext cx="1027312" cy="10263080"/>
        </a:xfrm>
        <a:prstGeom prst="round2SameRect">
          <a:avLst/>
        </a:prstGeom>
        <a:solidFill>
          <a:schemeClr val="bg1">
            <a:lumMod val="85000"/>
            <a:lumOff val="15000"/>
            <a:alpha val="9000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	ADP and GDP can be </a:t>
          </a:r>
          <a:endParaRPr lang="en-IN" sz="1600" kern="1200" dirty="0">
            <a:solidFill>
              <a:schemeClr val="tx1"/>
            </a:solidFill>
          </a:endParaRPr>
        </a:p>
        <a:p>
          <a:pPr marL="342900" lvl="2" indent="-171450" algn="l" defTabSz="711200">
            <a:lnSpc>
              <a:spcPct val="90000"/>
            </a:lnSpc>
            <a:spcBef>
              <a:spcPct val="0"/>
            </a:spcBef>
            <a:spcAft>
              <a:spcPct val="15000"/>
            </a:spcAft>
            <a:buChar char="•"/>
          </a:pPr>
          <a:r>
            <a:rPr lang="en-US" sz="1600" kern="1200" dirty="0">
              <a:solidFill>
                <a:schemeClr val="tx1"/>
              </a:solidFill>
            </a:rPr>
            <a:t>phosphorylated by NDPKs to ATP and GTP.</a:t>
          </a:r>
          <a:endParaRPr lang="en-IN" sz="1600" kern="1200" dirty="0">
            <a:solidFill>
              <a:schemeClr val="tx1"/>
            </a:solidFill>
          </a:endParaRPr>
        </a:p>
        <a:p>
          <a:pPr marL="342900" lvl="2" indent="-171450" algn="l" defTabSz="711200">
            <a:lnSpc>
              <a:spcPct val="90000"/>
            </a:lnSpc>
            <a:spcBef>
              <a:spcPct val="0"/>
            </a:spcBef>
            <a:spcAft>
              <a:spcPct val="15000"/>
            </a:spcAft>
            <a:buChar char="•"/>
          </a:pPr>
          <a:r>
            <a:rPr lang="en-US" sz="1600" kern="1200" dirty="0">
              <a:solidFill>
                <a:schemeClr val="tx1"/>
              </a:solidFill>
            </a:rPr>
            <a:t>reduced by </a:t>
          </a:r>
          <a:r>
            <a:rPr lang="en-IN" sz="1600" kern="1200" dirty="0">
              <a:solidFill>
                <a:schemeClr val="tx1"/>
              </a:solidFill>
            </a:rPr>
            <a:t>Ribonucleoside Reductase (RNR) to deoxyribo forms: dADP, dGDP. Phosphorylation gives dATP and dGTP</a:t>
          </a:r>
          <a:r>
            <a:rPr lang="en-IN" sz="1500" kern="1200" dirty="0">
              <a:solidFill>
                <a:schemeClr val="tx1"/>
              </a:solidFill>
            </a:rPr>
            <a:t>. </a:t>
          </a:r>
        </a:p>
      </dsp:txBody>
      <dsp:txXfrm rot="-5400000">
        <a:off x="898256" y="2232867"/>
        <a:ext cx="10212931" cy="92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7D3F-E652-482F-8224-DDBC7250C669}">
      <dsp:nvSpPr>
        <dsp:cNvPr id="0" name=""/>
        <dsp:cNvSpPr/>
      </dsp:nvSpPr>
      <dsp:spPr>
        <a:xfrm rot="5400000">
          <a:off x="-140059" y="144486"/>
          <a:ext cx="933727" cy="653608"/>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rot="-5400000">
        <a:off x="1" y="331230"/>
        <a:ext cx="653608" cy="280119"/>
      </dsp:txXfrm>
    </dsp:sp>
    <dsp:sp modelId="{3629326F-3D81-44F6-B925-258AEF58C1EB}">
      <dsp:nvSpPr>
        <dsp:cNvPr id="0" name=""/>
        <dsp:cNvSpPr/>
      </dsp:nvSpPr>
      <dsp:spPr>
        <a:xfrm rot="5400000">
          <a:off x="5386903" y="-4707597"/>
          <a:ext cx="564383" cy="10030973"/>
        </a:xfrm>
        <a:prstGeom prst="round2SameRect">
          <a:avLst/>
        </a:prstGeom>
        <a:solidFill>
          <a:schemeClr val="bg1">
            <a:lumMod val="85000"/>
            <a:lumOff val="15000"/>
            <a:alpha val="9000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	</a:t>
          </a:r>
          <a:r>
            <a:rPr lang="en-US" sz="1600" kern="1200" dirty="0">
              <a:solidFill>
                <a:schemeClr val="tx1"/>
              </a:solidFill>
            </a:rPr>
            <a:t>If nucleoside precursors are outside the cell, they are either actively transported or passively diffused across the cell membrane via nucleoside carrier proteins.</a:t>
          </a:r>
          <a:endParaRPr lang="en-IN" sz="1600" kern="1200" dirty="0">
            <a:solidFill>
              <a:schemeClr val="tx1"/>
            </a:solidFill>
          </a:endParaRPr>
        </a:p>
      </dsp:txBody>
      <dsp:txXfrm rot="-5400000">
        <a:off x="653609" y="53248"/>
        <a:ext cx="10003422" cy="509281"/>
      </dsp:txXfrm>
    </dsp:sp>
    <dsp:sp modelId="{1CC29E12-CDA6-432D-9B96-D41CC63940A8}">
      <dsp:nvSpPr>
        <dsp:cNvPr id="0" name=""/>
        <dsp:cNvSpPr/>
      </dsp:nvSpPr>
      <dsp:spPr>
        <a:xfrm rot="5400000">
          <a:off x="-140059" y="945034"/>
          <a:ext cx="933727" cy="653608"/>
        </a:xfrm>
        <a:prstGeom prst="chevron">
          <a:avLst/>
        </a:prstGeom>
        <a:solidFill>
          <a:schemeClr val="accent3">
            <a:hueOff val="5865114"/>
            <a:satOff val="-13363"/>
            <a:lumOff val="5360"/>
            <a:alphaOff val="0"/>
          </a:schemeClr>
        </a:solidFill>
        <a:ln w="15875" cap="flat" cmpd="sng" algn="ctr">
          <a:solidFill>
            <a:schemeClr val="accent3">
              <a:hueOff val="5865114"/>
              <a:satOff val="-13363"/>
              <a:lumOff val="536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rot="-5400000">
        <a:off x="1" y="1131778"/>
        <a:ext cx="653608" cy="280119"/>
      </dsp:txXfrm>
    </dsp:sp>
    <dsp:sp modelId="{F2D76199-A3B6-4384-A870-3D21BDF40BBB}">
      <dsp:nvSpPr>
        <dsp:cNvPr id="0" name=""/>
        <dsp:cNvSpPr/>
      </dsp:nvSpPr>
      <dsp:spPr>
        <a:xfrm rot="5400000">
          <a:off x="5431394" y="-3914192"/>
          <a:ext cx="475402" cy="10030973"/>
        </a:xfrm>
        <a:prstGeom prst="round2SameRect">
          <a:avLst/>
        </a:prstGeom>
        <a:solidFill>
          <a:schemeClr val="bg1">
            <a:lumMod val="85000"/>
            <a:lumOff val="15000"/>
            <a:alpha val="90000"/>
          </a:schemeClr>
        </a:solidFill>
        <a:ln w="15875" cap="flat" cmpd="sng" algn="ctr">
          <a:solidFill>
            <a:schemeClr val="accent3">
              <a:hueOff val="5865114"/>
              <a:satOff val="-13363"/>
              <a:lumOff val="53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	Inside the cell, NKs phosphorylate nucleosides to NMP and dNMP.</a:t>
          </a:r>
          <a:endParaRPr lang="en-IN" sz="1600" kern="1200" dirty="0">
            <a:solidFill>
              <a:schemeClr val="tx1"/>
            </a:solidFill>
          </a:endParaRPr>
        </a:p>
      </dsp:txBody>
      <dsp:txXfrm rot="-5400000">
        <a:off x="653609" y="886800"/>
        <a:ext cx="10007766" cy="428988"/>
      </dsp:txXfrm>
    </dsp:sp>
    <dsp:sp modelId="{F67AC2C2-7344-49C4-9C4A-525DB340BFB0}">
      <dsp:nvSpPr>
        <dsp:cNvPr id="0" name=""/>
        <dsp:cNvSpPr/>
      </dsp:nvSpPr>
      <dsp:spPr>
        <a:xfrm rot="5400000">
          <a:off x="-140059" y="1731297"/>
          <a:ext cx="933727" cy="653608"/>
        </a:xfrm>
        <a:prstGeom prst="chevron">
          <a:avLst/>
        </a:prstGeom>
        <a:solidFill>
          <a:schemeClr val="accent3">
            <a:hueOff val="11730229"/>
            <a:satOff val="-26725"/>
            <a:lumOff val="10720"/>
            <a:alphaOff val="0"/>
          </a:schemeClr>
        </a:solidFill>
        <a:ln w="15875" cap="flat" cmpd="sng" algn="ctr">
          <a:solidFill>
            <a:schemeClr val="accent3">
              <a:hueOff val="11730229"/>
              <a:satOff val="-26725"/>
              <a:lumOff val="107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IN" sz="1600" kern="1200" dirty="0">
            <a:solidFill>
              <a:schemeClr val="tx1"/>
            </a:solidFill>
          </a:endParaRPr>
        </a:p>
      </dsp:txBody>
      <dsp:txXfrm rot="-5400000">
        <a:off x="1" y="1918041"/>
        <a:ext cx="653608" cy="280119"/>
      </dsp:txXfrm>
    </dsp:sp>
    <dsp:sp modelId="{A3E7AC3D-B571-49F3-8A09-EFCD95D90E0B}">
      <dsp:nvSpPr>
        <dsp:cNvPr id="0" name=""/>
        <dsp:cNvSpPr/>
      </dsp:nvSpPr>
      <dsp:spPr>
        <a:xfrm rot="5400000">
          <a:off x="5365634" y="-3120787"/>
          <a:ext cx="606922" cy="10030973"/>
        </a:xfrm>
        <a:prstGeom prst="round2SameRect">
          <a:avLst/>
        </a:prstGeom>
        <a:solidFill>
          <a:schemeClr val="bg1">
            <a:lumMod val="85000"/>
            <a:lumOff val="15000"/>
            <a:alpha val="90000"/>
          </a:schemeClr>
        </a:solidFill>
        <a:ln w="15875" cap="flat" cmpd="sng" algn="ctr">
          <a:solidFill>
            <a:schemeClr val="accent3">
              <a:hueOff val="11730229"/>
              <a:satOff val="-26725"/>
              <a:lumOff val="107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	NMP (and dNMP) are phosphorylated to NDP (and dNDP) by NMPKs such as AK.</a:t>
          </a:r>
          <a:endParaRPr lang="en-IN" sz="1600" kern="1200" dirty="0">
            <a:solidFill>
              <a:schemeClr val="tx1"/>
            </a:solidFill>
          </a:endParaRPr>
        </a:p>
      </dsp:txBody>
      <dsp:txXfrm rot="-5400000">
        <a:off x="653609" y="1620865"/>
        <a:ext cx="10001346" cy="547668"/>
      </dsp:txXfrm>
    </dsp:sp>
    <dsp:sp modelId="{3199F82F-8B4F-47DD-A097-327E2F6C4392}">
      <dsp:nvSpPr>
        <dsp:cNvPr id="0" name=""/>
        <dsp:cNvSpPr/>
      </dsp:nvSpPr>
      <dsp:spPr>
        <a:xfrm rot="5400000">
          <a:off x="-140059" y="2583871"/>
          <a:ext cx="933727" cy="653608"/>
        </a:xfrm>
        <a:prstGeom prst="chevron">
          <a:avLst/>
        </a:prstGeom>
        <a:solidFill>
          <a:schemeClr val="accent3">
            <a:hueOff val="17595342"/>
            <a:satOff val="-40088"/>
            <a:lumOff val="16080"/>
            <a:alphaOff val="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IN" sz="1600" kern="1200" dirty="0">
            <a:solidFill>
              <a:schemeClr val="tx1"/>
            </a:solidFill>
          </a:endParaRPr>
        </a:p>
      </dsp:txBody>
      <dsp:txXfrm rot="-5400000">
        <a:off x="1" y="2770615"/>
        <a:ext cx="653608" cy="280119"/>
      </dsp:txXfrm>
    </dsp:sp>
    <dsp:sp modelId="{1A5A6F35-A5C9-4535-953D-E4E881CAB9C0}">
      <dsp:nvSpPr>
        <dsp:cNvPr id="0" name=""/>
        <dsp:cNvSpPr/>
      </dsp:nvSpPr>
      <dsp:spPr>
        <a:xfrm rot="5400000">
          <a:off x="5123921" y="-2085668"/>
          <a:ext cx="1090348" cy="10030973"/>
        </a:xfrm>
        <a:prstGeom prst="round2SameRect">
          <a:avLst/>
        </a:prstGeom>
        <a:solidFill>
          <a:schemeClr val="bg1">
            <a:lumMod val="85000"/>
            <a:lumOff val="15000"/>
            <a:alpha val="9000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chemeClr val="tx1"/>
              </a:solidFill>
            </a:rPr>
            <a:t>	NDP can be </a:t>
          </a:r>
          <a:endParaRPr lang="en-IN" sz="1600" kern="1200" dirty="0">
            <a:solidFill>
              <a:schemeClr val="tx1"/>
            </a:solidFill>
          </a:endParaRPr>
        </a:p>
        <a:p>
          <a:pPr marL="342900" lvl="2" indent="-171450" algn="l" defTabSz="711200">
            <a:lnSpc>
              <a:spcPct val="90000"/>
            </a:lnSpc>
            <a:spcBef>
              <a:spcPct val="0"/>
            </a:spcBef>
            <a:spcAft>
              <a:spcPct val="15000"/>
            </a:spcAft>
            <a:buChar char="•"/>
          </a:pPr>
          <a:r>
            <a:rPr lang="en-US" sz="1600" kern="1200">
              <a:solidFill>
                <a:schemeClr val="tx1"/>
              </a:solidFill>
            </a:rPr>
            <a:t>phosphorylated by NDPKs to NTP.</a:t>
          </a:r>
          <a:endParaRPr lang="en-IN" sz="1600" kern="1200" dirty="0">
            <a:solidFill>
              <a:schemeClr val="tx1"/>
            </a:solidFill>
          </a:endParaRPr>
        </a:p>
        <a:p>
          <a:pPr marL="342900" lvl="2" indent="-171450" algn="l" defTabSz="711200">
            <a:lnSpc>
              <a:spcPct val="90000"/>
            </a:lnSpc>
            <a:spcBef>
              <a:spcPct val="0"/>
            </a:spcBef>
            <a:spcAft>
              <a:spcPct val="15000"/>
            </a:spcAft>
            <a:buChar char="•"/>
          </a:pPr>
          <a:r>
            <a:rPr lang="en-US" sz="1600" kern="1200" dirty="0">
              <a:solidFill>
                <a:schemeClr val="tx1"/>
              </a:solidFill>
            </a:rPr>
            <a:t>reduced by </a:t>
          </a:r>
          <a:r>
            <a:rPr lang="en-IN" sz="1600" kern="1200" dirty="0">
              <a:solidFill>
                <a:schemeClr val="tx1"/>
              </a:solidFill>
            </a:rPr>
            <a:t>Ribonucleoside Reductase (RNR) to dNDP. Subsequent phosphorylation by NDPKs gives dNTP.</a:t>
          </a:r>
          <a:endParaRPr lang="en-US" sz="1600" kern="1200" dirty="0">
            <a:solidFill>
              <a:schemeClr val="tx1"/>
            </a:solidFill>
          </a:endParaRPr>
        </a:p>
      </dsp:txBody>
      <dsp:txXfrm rot="-5400000">
        <a:off x="653609" y="2437870"/>
        <a:ext cx="9977747" cy="9838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11F24-6274-4DD5-893B-4EB25F67CA82}">
      <dsp:nvSpPr>
        <dsp:cNvPr id="0" name=""/>
        <dsp:cNvSpPr/>
      </dsp:nvSpPr>
      <dsp:spPr>
        <a:xfrm>
          <a:off x="0" y="226220"/>
          <a:ext cx="10058399" cy="904049"/>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91592" rIns="7806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solidFill>
            </a:rPr>
            <a:t>NAs</a:t>
          </a:r>
          <a:r>
            <a:rPr lang="en-US" sz="1600" kern="1200" dirty="0">
              <a:solidFill>
                <a:schemeClr val="tx1"/>
              </a:solidFill>
            </a:rPr>
            <a:t> are a class of novel drugs that resemble the structure of natural nucleosides.</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Within the cell, activated NAs mimic natural nucleotides (building blocks of DNA and RNA).</a:t>
          </a:r>
          <a:endParaRPr lang="en-IN" sz="1600" kern="1200" dirty="0">
            <a:solidFill>
              <a:schemeClr val="tx1"/>
            </a:solidFill>
          </a:endParaRPr>
        </a:p>
      </dsp:txBody>
      <dsp:txXfrm>
        <a:off x="0" y="226220"/>
        <a:ext cx="10058399" cy="904049"/>
      </dsp:txXfrm>
    </dsp:sp>
    <dsp:sp modelId="{EDB21A08-C5DB-415D-A85A-D490F290103E}">
      <dsp:nvSpPr>
        <dsp:cNvPr id="0" name=""/>
        <dsp:cNvSpPr/>
      </dsp:nvSpPr>
      <dsp:spPr>
        <a:xfrm>
          <a:off x="502920" y="19580"/>
          <a:ext cx="7040880" cy="41328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t>Definition</a:t>
          </a:r>
          <a:endParaRPr lang="en-IN" sz="1400" kern="1200" dirty="0"/>
        </a:p>
      </dsp:txBody>
      <dsp:txXfrm>
        <a:off x="523095" y="39755"/>
        <a:ext cx="7000530" cy="372930"/>
      </dsp:txXfrm>
    </dsp:sp>
    <dsp:sp modelId="{76CED809-7E18-47ED-AF3E-523512A4FC6A}">
      <dsp:nvSpPr>
        <dsp:cNvPr id="0" name=""/>
        <dsp:cNvSpPr/>
      </dsp:nvSpPr>
      <dsp:spPr>
        <a:xfrm>
          <a:off x="0" y="1412510"/>
          <a:ext cx="10058399" cy="116865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91592" rIns="780644"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rPr>
            <a:t>NAs are used as cytotoxins (ability to kill cells)</a:t>
          </a:r>
        </a:p>
        <a:p>
          <a:pPr marL="171450" lvl="1" indent="-171450" algn="l" defTabSz="711200">
            <a:lnSpc>
              <a:spcPct val="90000"/>
            </a:lnSpc>
            <a:spcBef>
              <a:spcPct val="0"/>
            </a:spcBef>
            <a:spcAft>
              <a:spcPct val="15000"/>
            </a:spcAft>
            <a:buChar char="•"/>
          </a:pPr>
          <a:r>
            <a:rPr lang="en-US" sz="1600" kern="1200" dirty="0">
              <a:solidFill>
                <a:schemeClr val="tx1"/>
              </a:solidFill>
            </a:rPr>
            <a:t>Treatment of viral infections (influenza, hepatitis B and C, HIV, herpes etc).</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Against malignant diseases (leukaemia, lung cancer, solid tumors) and other autoimmune diseases.</a:t>
          </a:r>
          <a:endParaRPr lang="en-IN" sz="1600" kern="1200" dirty="0">
            <a:solidFill>
              <a:schemeClr val="tx1"/>
            </a:solidFill>
          </a:endParaRPr>
        </a:p>
      </dsp:txBody>
      <dsp:txXfrm>
        <a:off x="0" y="1412510"/>
        <a:ext cx="10058399" cy="1168650"/>
      </dsp:txXfrm>
    </dsp:sp>
    <dsp:sp modelId="{3864A15F-ECCE-40A4-90E4-748572645E1A}">
      <dsp:nvSpPr>
        <dsp:cNvPr id="0" name=""/>
        <dsp:cNvSpPr/>
      </dsp:nvSpPr>
      <dsp:spPr>
        <a:xfrm>
          <a:off x="502920" y="1205870"/>
          <a:ext cx="7040880" cy="41328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t>Usage</a:t>
          </a:r>
          <a:endParaRPr lang="en-IN" sz="1400" kern="1200" dirty="0"/>
        </a:p>
      </dsp:txBody>
      <dsp:txXfrm>
        <a:off x="523095" y="1226045"/>
        <a:ext cx="7000530" cy="372930"/>
      </dsp:txXfrm>
    </dsp:sp>
    <dsp:sp modelId="{3EADFDCB-35A0-414B-901A-8C23BA57415F}">
      <dsp:nvSpPr>
        <dsp:cNvPr id="0" name=""/>
        <dsp:cNvSpPr/>
      </dsp:nvSpPr>
      <dsp:spPr>
        <a:xfrm>
          <a:off x="0" y="2863401"/>
          <a:ext cx="10058399" cy="1345050"/>
        </a:xfrm>
        <a:prstGeom prst="rect">
          <a:avLst/>
        </a:prstGeom>
        <a:solidFill>
          <a:schemeClr val="bg1">
            <a:lumMod val="85000"/>
            <a:lumOff val="15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91592" rIns="780644"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rPr>
            <a:t>Due to cytotoxicity and incorporation of NAs in nucleic acids, long term usage can cause disorders similar to genetic mutations in DNA and mtDNA.</a:t>
          </a:r>
        </a:p>
        <a:p>
          <a:pPr marL="171450" lvl="1" indent="-171450" algn="l" defTabSz="711200">
            <a:lnSpc>
              <a:spcPct val="90000"/>
            </a:lnSpc>
            <a:spcBef>
              <a:spcPct val="0"/>
            </a:spcBef>
            <a:spcAft>
              <a:spcPct val="15000"/>
            </a:spcAft>
            <a:buChar char="•"/>
          </a:pPr>
          <a:r>
            <a:rPr lang="en-IN" sz="1600" kern="1200" dirty="0">
              <a:solidFill>
                <a:schemeClr val="tx1"/>
              </a:solidFill>
            </a:rPr>
            <a:t>Multi-organ disorders such as lactic acidosis, neuropathy, cardiomyopathy, and organ (liver, bone marrow, pancreas) failure.</a:t>
          </a:r>
        </a:p>
      </dsp:txBody>
      <dsp:txXfrm>
        <a:off x="0" y="2863401"/>
        <a:ext cx="10058399" cy="1345050"/>
      </dsp:txXfrm>
    </dsp:sp>
    <dsp:sp modelId="{B0FE04B0-7428-47BC-803F-5FC7D2ED60C6}">
      <dsp:nvSpPr>
        <dsp:cNvPr id="0" name=""/>
        <dsp:cNvSpPr/>
      </dsp:nvSpPr>
      <dsp:spPr>
        <a:xfrm>
          <a:off x="502920" y="2656760"/>
          <a:ext cx="7040880" cy="413280"/>
        </a:xfrm>
        <a:prstGeom prst="roundRect">
          <a:avLst/>
        </a:prstGeom>
        <a:solidFill>
          <a:schemeClr val="bg2">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Side Effects</a:t>
          </a:r>
        </a:p>
      </dsp:txBody>
      <dsp:txXfrm>
        <a:off x="523095" y="2676935"/>
        <a:ext cx="7000530"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1E075-9EBC-42DB-B364-14984C7306E6}">
      <dsp:nvSpPr>
        <dsp:cNvPr id="0" name=""/>
        <dsp:cNvSpPr/>
      </dsp:nvSpPr>
      <dsp:spPr>
        <a:xfrm>
          <a:off x="763738" y="0"/>
          <a:ext cx="578382" cy="57838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48ABA-6508-4342-A353-4DC25B555B1A}">
      <dsp:nvSpPr>
        <dsp:cNvPr id="0" name=""/>
        <dsp:cNvSpPr/>
      </dsp:nvSpPr>
      <dsp:spPr>
        <a:xfrm>
          <a:off x="821576" y="57838"/>
          <a:ext cx="462705" cy="462705"/>
        </a:xfrm>
        <a:prstGeom prst="chord">
          <a:avLst>
            <a:gd name="adj1" fmla="val 1800000"/>
            <a:gd name="adj2" fmla="val 90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88166-377D-4390-85DE-FFF433223E45}">
      <dsp:nvSpPr>
        <dsp:cNvPr id="0" name=""/>
        <dsp:cNvSpPr/>
      </dsp:nvSpPr>
      <dsp:spPr>
        <a:xfrm>
          <a:off x="1462616" y="0"/>
          <a:ext cx="1711047" cy="578382"/>
        </a:xfrm>
        <a:prstGeom prst="roundRect">
          <a:avLst/>
        </a:prstGeom>
        <a:solidFill>
          <a:schemeClr val="bg1">
            <a:lumMod val="85000"/>
            <a:lumOff val="15000"/>
          </a:schemeClr>
        </a:solidFill>
        <a:ln w="19050">
          <a:solidFill>
            <a:schemeClr val="accent3">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kern="1200" dirty="0"/>
            <a:t>Administration</a:t>
          </a:r>
          <a:endParaRPr lang="en-IN" sz="1300" kern="1200" dirty="0"/>
        </a:p>
      </dsp:txBody>
      <dsp:txXfrm>
        <a:off x="1490850" y="28234"/>
        <a:ext cx="1654579" cy="521914"/>
      </dsp:txXfrm>
    </dsp:sp>
    <dsp:sp modelId="{306D9F3F-5E19-4559-829E-FF96314BEB41}">
      <dsp:nvSpPr>
        <dsp:cNvPr id="0" name=""/>
        <dsp:cNvSpPr/>
      </dsp:nvSpPr>
      <dsp:spPr>
        <a:xfrm>
          <a:off x="3294159" y="0"/>
          <a:ext cx="578382" cy="57838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6FEA9-EFE8-4158-80E0-DBCB78FD43E8}">
      <dsp:nvSpPr>
        <dsp:cNvPr id="0" name=""/>
        <dsp:cNvSpPr/>
      </dsp:nvSpPr>
      <dsp:spPr>
        <a:xfrm>
          <a:off x="3351998" y="57838"/>
          <a:ext cx="462705" cy="462705"/>
        </a:xfrm>
        <a:prstGeom prst="chord">
          <a:avLst>
            <a:gd name="adj1" fmla="val 0"/>
            <a:gd name="adj2" fmla="val 10800000"/>
          </a:avLst>
        </a:prstGeom>
        <a:solidFill>
          <a:schemeClr val="accent3">
            <a:hueOff val="5865114"/>
            <a:satOff val="-13363"/>
            <a:lumOff val="5360"/>
            <a:alphaOff val="0"/>
          </a:schemeClr>
        </a:solidFill>
        <a:ln w="15875" cap="flat" cmpd="sng" algn="ctr">
          <a:solidFill>
            <a:schemeClr val="accent3">
              <a:hueOff val="5865114"/>
              <a:satOff val="-13363"/>
              <a:lumOff val="53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CC1B51-8978-47B3-ABD4-07BC0905A34E}">
      <dsp:nvSpPr>
        <dsp:cNvPr id="0" name=""/>
        <dsp:cNvSpPr/>
      </dsp:nvSpPr>
      <dsp:spPr>
        <a:xfrm>
          <a:off x="3993038" y="0"/>
          <a:ext cx="1711047" cy="578382"/>
        </a:xfrm>
        <a:prstGeom prst="roundRect">
          <a:avLst/>
        </a:prstGeom>
        <a:solidFill>
          <a:schemeClr val="bg1">
            <a:lumMod val="85000"/>
            <a:lumOff val="15000"/>
          </a:schemeClr>
        </a:solidFill>
        <a:ln w="19050">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kern="1200" dirty="0"/>
            <a:t>Cellular Transport</a:t>
          </a:r>
        </a:p>
      </dsp:txBody>
      <dsp:txXfrm>
        <a:off x="4021272" y="28234"/>
        <a:ext cx="1654579" cy="521914"/>
      </dsp:txXfrm>
    </dsp:sp>
    <dsp:sp modelId="{9003BC77-240F-430E-9564-CEBC98488DD7}">
      <dsp:nvSpPr>
        <dsp:cNvPr id="0" name=""/>
        <dsp:cNvSpPr/>
      </dsp:nvSpPr>
      <dsp:spPr>
        <a:xfrm>
          <a:off x="5833726" y="0"/>
          <a:ext cx="578382" cy="57838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76A2D-55EE-4F62-A546-25AD51F9508A}">
      <dsp:nvSpPr>
        <dsp:cNvPr id="0" name=""/>
        <dsp:cNvSpPr/>
      </dsp:nvSpPr>
      <dsp:spPr>
        <a:xfrm>
          <a:off x="5882420" y="57838"/>
          <a:ext cx="462705" cy="462705"/>
        </a:xfrm>
        <a:prstGeom prst="chord">
          <a:avLst>
            <a:gd name="adj1" fmla="val 19800000"/>
            <a:gd name="adj2" fmla="val 12600000"/>
          </a:avLst>
        </a:prstGeom>
        <a:solidFill>
          <a:schemeClr val="accent3">
            <a:hueOff val="11730229"/>
            <a:satOff val="-26725"/>
            <a:lumOff val="10720"/>
            <a:alphaOff val="0"/>
          </a:schemeClr>
        </a:solidFill>
        <a:ln w="15875" cap="flat" cmpd="sng" algn="ctr">
          <a:solidFill>
            <a:schemeClr val="accent3">
              <a:hueOff val="11730229"/>
              <a:satOff val="-26725"/>
              <a:lumOff val="107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9ABE5-A130-41BE-9362-5745D799790E}">
      <dsp:nvSpPr>
        <dsp:cNvPr id="0" name=""/>
        <dsp:cNvSpPr/>
      </dsp:nvSpPr>
      <dsp:spPr>
        <a:xfrm>
          <a:off x="6453110" y="0"/>
          <a:ext cx="1851746" cy="578382"/>
        </a:xfrm>
        <a:prstGeom prst="roundRect">
          <a:avLst/>
        </a:prstGeom>
        <a:solidFill>
          <a:schemeClr val="bg1">
            <a:lumMod val="85000"/>
            <a:lumOff val="15000"/>
          </a:schemeClr>
        </a:solidFill>
        <a:ln w="19050">
          <a:solidFill>
            <a:schemeClr val="accent5">
              <a:lumMod val="60000"/>
              <a:lumOff val="40000"/>
            </a:schemeClr>
          </a:solid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kern="1200" dirty="0"/>
            <a:t>Intracellular Activation</a:t>
          </a:r>
        </a:p>
      </dsp:txBody>
      <dsp:txXfrm>
        <a:off x="6481344" y="28234"/>
        <a:ext cx="1795278" cy="521914"/>
      </dsp:txXfrm>
    </dsp:sp>
    <dsp:sp modelId="{B0C29619-8C8C-41FF-B58C-858215FC902B}">
      <dsp:nvSpPr>
        <dsp:cNvPr id="0" name=""/>
        <dsp:cNvSpPr/>
      </dsp:nvSpPr>
      <dsp:spPr>
        <a:xfrm>
          <a:off x="8425353" y="0"/>
          <a:ext cx="578382" cy="57838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6C543-EE82-4186-8B28-6AA1ADD880D6}">
      <dsp:nvSpPr>
        <dsp:cNvPr id="0" name=""/>
        <dsp:cNvSpPr/>
      </dsp:nvSpPr>
      <dsp:spPr>
        <a:xfrm>
          <a:off x="8483191" y="57838"/>
          <a:ext cx="462705" cy="462705"/>
        </a:xfrm>
        <a:prstGeom prst="chord">
          <a:avLst>
            <a:gd name="adj1" fmla="val 16200000"/>
            <a:gd name="adj2" fmla="val 16200000"/>
          </a:avLst>
        </a:prstGeom>
        <a:solidFill>
          <a:schemeClr val="accent3">
            <a:hueOff val="17595342"/>
            <a:satOff val="-40088"/>
            <a:lumOff val="16080"/>
            <a:alphaOff val="0"/>
          </a:schemeClr>
        </a:solidFill>
        <a:ln w="15875" cap="flat" cmpd="sng" algn="ctr">
          <a:solidFill>
            <a:schemeClr val="accent3">
              <a:hueOff val="17595342"/>
              <a:satOff val="-40088"/>
              <a:lumOff val="160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16D0C1-81CF-4896-9711-B6AE8BE8C0B4}">
      <dsp:nvSpPr>
        <dsp:cNvPr id="0" name=""/>
        <dsp:cNvSpPr/>
      </dsp:nvSpPr>
      <dsp:spPr>
        <a:xfrm>
          <a:off x="9162285" y="0"/>
          <a:ext cx="1834926" cy="578382"/>
        </a:xfrm>
        <a:prstGeom prst="roundRect">
          <a:avLst/>
        </a:prstGeom>
        <a:solidFill>
          <a:schemeClr val="bg1">
            <a:lumMod val="85000"/>
            <a:lumOff val="15000"/>
          </a:schemeClr>
        </a:solidFill>
        <a:ln w="19050">
          <a:solidFill>
            <a:schemeClr val="accent4">
              <a:lumMod val="60000"/>
              <a:lumOff val="40000"/>
            </a:schemeClr>
          </a:solid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kern="1200" dirty="0"/>
            <a:t>Incorporation to DNA</a:t>
          </a:r>
        </a:p>
      </dsp:txBody>
      <dsp:txXfrm>
        <a:off x="9190519" y="28234"/>
        <a:ext cx="1778458" cy="5219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45E92A-7D49-C376-9C05-F1BCBAFD4D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D6F362D-4314-8D31-B3A4-F305008346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A8B2E5-602C-4B1D-A984-E9D4CB88C7BF}" type="datetimeFigureOut">
              <a:rPr lang="en-IN" smtClean="0"/>
              <a:t>20-08-2023</a:t>
            </a:fld>
            <a:endParaRPr lang="en-IN"/>
          </a:p>
        </p:txBody>
      </p:sp>
      <p:sp>
        <p:nvSpPr>
          <p:cNvPr id="4" name="Footer Placeholder 3">
            <a:extLst>
              <a:ext uri="{FF2B5EF4-FFF2-40B4-BE49-F238E27FC236}">
                <a16:creationId xmlns:a16="http://schemas.microsoft.com/office/drawing/2014/main" id="{A778243B-6397-1B43-F448-BC7A774724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FAD: Flavin Adenine Dinucleotide, NAD: Nicotinamide Adenine Dinucleotide, CoA: Coenzyme-A</a:t>
            </a:r>
          </a:p>
        </p:txBody>
      </p:sp>
      <p:sp>
        <p:nvSpPr>
          <p:cNvPr id="5" name="Slide Number Placeholder 4">
            <a:extLst>
              <a:ext uri="{FF2B5EF4-FFF2-40B4-BE49-F238E27FC236}">
                <a16:creationId xmlns:a16="http://schemas.microsoft.com/office/drawing/2014/main" id="{BE6B27B9-FD17-3C33-1CA2-93319A5E4F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95F376-4656-4706-8A3D-F0282565C1B9}" type="slidenum">
              <a:rPr lang="en-IN" smtClean="0"/>
              <a:t>‹#›</a:t>
            </a:fld>
            <a:endParaRPr lang="en-IN"/>
          </a:p>
        </p:txBody>
      </p:sp>
    </p:spTree>
    <p:extLst>
      <p:ext uri="{BB962C8B-B14F-4D97-AF65-F5344CB8AC3E}">
        <p14:creationId xmlns:p14="http://schemas.microsoft.com/office/powerpoint/2010/main" val="17636182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2C729-17DE-4734-9500-F7EB7ED6AD26}" type="datetimeFigureOut">
              <a:rPr lang="en-IN" smtClean="0"/>
              <a:t>20-08-2023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FAD: Flavin Adenine Dinucleotide, NAD: Nicotinamide Adenine Dinucleotide, CoA: Coenzyme-A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37FD9-0CC3-4047-9103-AE68E0FA47A0}" type="slidenum">
              <a:rPr lang="en-IN" smtClean="0"/>
              <a:t>‹#›</a:t>
            </a:fld>
            <a:endParaRPr lang="en-IN"/>
          </a:p>
        </p:txBody>
      </p:sp>
    </p:spTree>
    <p:extLst>
      <p:ext uri="{BB962C8B-B14F-4D97-AF65-F5344CB8AC3E}">
        <p14:creationId xmlns:p14="http://schemas.microsoft.com/office/powerpoint/2010/main" val="4033981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p:cNvSpPr>
            <a:spLocks noGrp="1"/>
          </p:cNvSpPr>
          <p:nvPr>
            <p:ph type="sldNum" sz="quarter" idx="5"/>
          </p:nvPr>
        </p:nvSpPr>
        <p:spPr/>
        <p:txBody>
          <a:bodyPr/>
          <a:lstStyle/>
          <a:p>
            <a:fld id="{4FA37FD9-0CC3-4047-9103-AE68E0FA47A0}" type="slidenum">
              <a:rPr lang="en-IN" smtClean="0"/>
              <a:t>31</a:t>
            </a:fld>
            <a:endParaRPr lang="en-IN"/>
          </a:p>
        </p:txBody>
      </p:sp>
    </p:spTree>
    <p:extLst>
      <p:ext uri="{BB962C8B-B14F-4D97-AF65-F5344CB8AC3E}">
        <p14:creationId xmlns:p14="http://schemas.microsoft.com/office/powerpoint/2010/main" val="235575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A37FD9-0CC3-4047-9103-AE68E0FA47A0}" type="slidenum">
              <a:rPr lang="en-IN" smtClean="0"/>
              <a:t>37</a:t>
            </a:fld>
            <a:endParaRPr lang="en-IN"/>
          </a:p>
        </p:txBody>
      </p:sp>
    </p:spTree>
    <p:extLst>
      <p:ext uri="{BB962C8B-B14F-4D97-AF65-F5344CB8AC3E}">
        <p14:creationId xmlns:p14="http://schemas.microsoft.com/office/powerpoint/2010/main" val="114018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2D3F2D8E-F08A-4592-9E96-5EB13A350C45}" type="datetime1">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093911" y="6441382"/>
            <a:ext cx="1061769" cy="365125"/>
          </a:xfrm>
        </p:spPr>
        <p:txBody>
          <a:bodyPr/>
          <a:lstStyle>
            <a:lvl1pPr>
              <a:defRPr sz="1400">
                <a:solidFill>
                  <a:schemeClr val="tx2"/>
                </a:solidFill>
                <a:latin typeface="Product Sans" panose="020B0403030502040203" pitchFamily="34" charset="0"/>
              </a:defRPr>
            </a:lvl1pPr>
          </a:lstStyle>
          <a:p>
            <a:fld id="{D1A98980-6983-4226-86DA-5B5FB1824377}"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20998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77174-2BC6-4195-871D-7A4B75BC254D}" type="datetime1">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900458" y="6433151"/>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369164184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4B883C-CF23-4B9F-8ABB-740D50778182}" type="datetime1">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sz="1400">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1142182162"/>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9C426-B516-4D54-9935-1068C8BE8081}" type="datetime1">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843655" y="6406590"/>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a:p>
        </p:txBody>
      </p:sp>
    </p:spTree>
    <p:extLst>
      <p:ext uri="{BB962C8B-B14F-4D97-AF65-F5344CB8AC3E}">
        <p14:creationId xmlns:p14="http://schemas.microsoft.com/office/powerpoint/2010/main" val="242455938"/>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A19A1E-EF8C-47DC-8B6D-2DF6E98943D3}" type="datetime1">
              <a:rPr lang="en-IN" smtClean="0"/>
              <a:t>20-08-2023</a:t>
            </a:fld>
            <a:endParaRPr lang="en-IN"/>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843655" y="6469348"/>
            <a:ext cx="1312025" cy="365125"/>
          </a:xfrm>
        </p:spPr>
        <p:txBody>
          <a:bodyPr/>
          <a:lstStyle>
            <a:lvl1pPr>
              <a:defRPr sz="1400">
                <a:solidFill>
                  <a:schemeClr val="tx2"/>
                </a:solidFill>
                <a:latin typeface="Product Sans" panose="020B0403030502040203" pitchFamily="34" charset="0"/>
              </a:defRPr>
            </a:lvl1pPr>
          </a:lstStyle>
          <a:p>
            <a:fld id="{D1A98980-6983-4226-86DA-5B5FB1824377}"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69350"/>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F5A2C7-0DD4-4952-A032-CF130B673774}" type="datetime1">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9900458" y="6433151"/>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93642380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A06E1C-87BB-4522-B72E-991312CF0A89}" type="datetime1">
              <a:rPr lang="en-IN" smtClean="0"/>
              <a:t>20-08-2023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a:xfrm>
            <a:off x="9834777" y="6442029"/>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164810703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9CF78F-D00B-4984-AF2F-2DFFEDC87A90}" type="datetime1">
              <a:rPr lang="en-IN" smtClean="0"/>
              <a:t>20-08-2023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9891580" y="6433151"/>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a:p>
        </p:txBody>
      </p:sp>
    </p:spTree>
    <p:extLst>
      <p:ext uri="{BB962C8B-B14F-4D97-AF65-F5344CB8AC3E}">
        <p14:creationId xmlns:p14="http://schemas.microsoft.com/office/powerpoint/2010/main" val="147734969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6398324"/>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6A6F96-CE27-45AF-9C81-1DD8E4A10691}" type="datetime1">
              <a:rPr lang="en-IN" smtClean="0"/>
              <a:t>20-08-2023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a:xfrm>
            <a:off x="9900458" y="6433151"/>
            <a:ext cx="1312025" cy="365125"/>
          </a:xfrm>
        </p:spPr>
        <p:txBody>
          <a:bodyPr/>
          <a:lstStyle>
            <a:lvl1pPr>
              <a:defRPr sz="1400">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109895788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BDA46C9-33D1-4B48-8391-4EB1D06B48F6}" type="datetime1">
              <a:rPr lang="en-IN" smtClean="0"/>
              <a:t>20-08-2023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sz="1400">
                <a:solidFill>
                  <a:schemeClr val="tx2"/>
                </a:solidFill>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8878788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6147DBA1-EF55-474C-B158-3E94E66FD86E}" type="datetime1">
              <a:rPr lang="en-IN" smtClean="0"/>
              <a:t>20-08-2023</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sz="1400">
                <a:solidFill>
                  <a:schemeClr val="tx2"/>
                </a:solidFill>
                <a:latin typeface="Product Sans" panose="020B0403030502040203" pitchFamily="34" charset="0"/>
              </a:defRPr>
            </a:lvl1pPr>
          </a:lstStyle>
          <a:p>
            <a:fld id="{D1A98980-6983-4226-86DA-5B5FB1824377}" type="slidenum">
              <a:rPr lang="en-IN" smtClean="0"/>
              <a:pPr/>
              <a:t>‹#›</a:t>
            </a:fld>
            <a:endParaRPr lang="en-IN" dirty="0"/>
          </a:p>
        </p:txBody>
      </p:sp>
    </p:spTree>
    <p:extLst>
      <p:ext uri="{BB962C8B-B14F-4D97-AF65-F5344CB8AC3E}">
        <p14:creationId xmlns:p14="http://schemas.microsoft.com/office/powerpoint/2010/main" val="3209023078"/>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4AC71F9-E9FD-466A-BA44-B1A288BE4B82}" type="datetime1">
              <a:rPr lang="en-IN" smtClean="0"/>
              <a:t>20-08-2023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400">
                <a:solidFill>
                  <a:srgbClr val="FFFFFF"/>
                </a:solidFill>
                <a:latin typeface="Product Sans" panose="020B0403030502040203" pitchFamily="34" charset="0"/>
              </a:defRPr>
            </a:lvl1pPr>
          </a:lstStyle>
          <a:p>
            <a:fld id="{D1A98980-6983-4226-86DA-5B5FB1824377}"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53671"/>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8944458-F0DC-051A-6754-EC4F401A9085}"/>
              </a:ext>
            </a:extLst>
          </p:cNvPr>
          <p:cNvGrpSpPr/>
          <p:nvPr/>
        </p:nvGrpSpPr>
        <p:grpSpPr>
          <a:xfrm>
            <a:off x="-2050600" y="1177813"/>
            <a:ext cx="9222507" cy="5934144"/>
            <a:chOff x="-2050600" y="1177813"/>
            <a:chExt cx="9222507" cy="5934144"/>
          </a:xfrm>
        </p:grpSpPr>
        <p:sp>
          <p:nvSpPr>
            <p:cNvPr id="21" name="Rectangle 20">
              <a:extLst>
                <a:ext uri="{FF2B5EF4-FFF2-40B4-BE49-F238E27FC236}">
                  <a16:creationId xmlns:a16="http://schemas.microsoft.com/office/drawing/2014/main" id="{6AB969ED-A1B1-23F8-3D22-AF15875CEE0E}"/>
                </a:ext>
              </a:extLst>
            </p:cNvPr>
            <p:cNvSpPr/>
            <p:nvPr/>
          </p:nvSpPr>
          <p:spPr>
            <a:xfrm rot="18900000">
              <a:off x="-2050600" y="1177813"/>
              <a:ext cx="9222507" cy="593414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B9D865C-8F4E-DB0E-1BDB-243D83AF9475}"/>
                </a:ext>
              </a:extLst>
            </p:cNvPr>
            <p:cNvGrpSpPr/>
            <p:nvPr/>
          </p:nvGrpSpPr>
          <p:grpSpPr>
            <a:xfrm>
              <a:off x="867052" y="3252024"/>
              <a:ext cx="5140961" cy="3170129"/>
              <a:chOff x="955039" y="3252024"/>
              <a:chExt cx="5140961" cy="3170129"/>
            </a:xfrm>
          </p:grpSpPr>
          <p:sp>
            <p:nvSpPr>
              <p:cNvPr id="30" name="TextBox 29">
                <a:extLst>
                  <a:ext uri="{FF2B5EF4-FFF2-40B4-BE49-F238E27FC236}">
                    <a16:creationId xmlns:a16="http://schemas.microsoft.com/office/drawing/2014/main" id="{34CA6731-9B02-1B8D-A7B4-83141408A4CF}"/>
                  </a:ext>
                </a:extLst>
              </p:cNvPr>
              <p:cNvSpPr txBox="1"/>
              <p:nvPr/>
            </p:nvSpPr>
            <p:spPr>
              <a:xfrm>
                <a:off x="955040" y="3252024"/>
                <a:ext cx="5140960" cy="830997"/>
              </a:xfrm>
              <a:prstGeom prst="rect">
                <a:avLst/>
              </a:prstGeom>
              <a:noFill/>
            </p:spPr>
            <p:txBody>
              <a:bodyPr wrap="square" rtlCol="0">
                <a:spAutoFit/>
              </a:bodyPr>
              <a:lstStyle/>
              <a:p>
                <a:r>
                  <a:rPr lang="en-IN" sz="4800" dirty="0">
                    <a:solidFill>
                      <a:schemeClr val="bg1"/>
                    </a:solidFill>
                    <a:latin typeface="+mj-lt"/>
                  </a:rPr>
                  <a:t>Adenylate Kinase</a:t>
                </a:r>
              </a:p>
            </p:txBody>
          </p:sp>
          <p:sp>
            <p:nvSpPr>
              <p:cNvPr id="31" name="TextBox 30">
                <a:extLst>
                  <a:ext uri="{FF2B5EF4-FFF2-40B4-BE49-F238E27FC236}">
                    <a16:creationId xmlns:a16="http://schemas.microsoft.com/office/drawing/2014/main" id="{DF9E2EC9-BDE6-4661-527E-DD2F9BEA62F2}"/>
                  </a:ext>
                </a:extLst>
              </p:cNvPr>
              <p:cNvSpPr txBox="1"/>
              <p:nvPr/>
            </p:nvSpPr>
            <p:spPr>
              <a:xfrm>
                <a:off x="955039" y="4113829"/>
                <a:ext cx="3950754" cy="2308324"/>
              </a:xfrm>
              <a:prstGeom prst="rect">
                <a:avLst/>
              </a:prstGeom>
              <a:noFill/>
            </p:spPr>
            <p:txBody>
              <a:bodyPr wrap="square" rtlCol="0">
                <a:spAutoFit/>
              </a:bodyPr>
              <a:lstStyle/>
              <a:p>
                <a:r>
                  <a:rPr lang="en-IN" sz="2400" dirty="0">
                    <a:solidFill>
                      <a:schemeClr val="bg1">
                        <a:lumMod val="85000"/>
                        <a:lumOff val="15000"/>
                      </a:schemeClr>
                    </a:solidFill>
                    <a:latin typeface="+mj-lt"/>
                  </a:rPr>
                  <a:t>Various forms and role in cellular energy homeostasis</a:t>
                </a:r>
              </a:p>
              <a:p>
                <a:endParaRPr lang="en-IN" sz="2400" dirty="0">
                  <a:solidFill>
                    <a:schemeClr val="bg1"/>
                  </a:solidFill>
                  <a:latin typeface="+mj-lt"/>
                </a:endParaRPr>
              </a:p>
              <a:p>
                <a:endParaRPr lang="en-IN" sz="2400" dirty="0">
                  <a:solidFill>
                    <a:schemeClr val="bg1"/>
                  </a:solidFill>
                  <a:latin typeface="+mj-lt"/>
                </a:endParaRPr>
              </a:p>
              <a:p>
                <a:endParaRPr lang="en-IN" sz="2400" dirty="0">
                  <a:solidFill>
                    <a:schemeClr val="bg1"/>
                  </a:solidFill>
                  <a:latin typeface="+mj-lt"/>
                </a:endParaRPr>
              </a:p>
              <a:p>
                <a:r>
                  <a:rPr lang="en-IN" sz="2400" dirty="0">
                    <a:solidFill>
                      <a:schemeClr val="bg1"/>
                    </a:solidFill>
                    <a:latin typeface="+mj-lt"/>
                  </a:rPr>
                  <a:t>University of Delhi, 2023</a:t>
                </a:r>
              </a:p>
            </p:txBody>
          </p:sp>
        </p:grpSp>
      </p:grpSp>
      <p:grpSp>
        <p:nvGrpSpPr>
          <p:cNvPr id="20" name="Group 19">
            <a:extLst>
              <a:ext uri="{FF2B5EF4-FFF2-40B4-BE49-F238E27FC236}">
                <a16:creationId xmlns:a16="http://schemas.microsoft.com/office/drawing/2014/main" id="{6E22DC63-E1D9-2078-8352-B911661E521E}"/>
              </a:ext>
            </a:extLst>
          </p:cNvPr>
          <p:cNvGrpSpPr/>
          <p:nvPr/>
        </p:nvGrpSpPr>
        <p:grpSpPr>
          <a:xfrm>
            <a:off x="4209215" y="-549347"/>
            <a:ext cx="10927766" cy="5637072"/>
            <a:chOff x="4256921" y="-711907"/>
            <a:chExt cx="10927766" cy="5637072"/>
          </a:xfrm>
          <a:blipFill>
            <a:blip r:embed="rId2"/>
            <a:stretch>
              <a:fillRect r="6000"/>
            </a:stretch>
          </a:blipFill>
        </p:grpSpPr>
        <p:sp>
          <p:nvSpPr>
            <p:cNvPr id="8" name="Rectangle 7">
              <a:extLst>
                <a:ext uri="{FF2B5EF4-FFF2-40B4-BE49-F238E27FC236}">
                  <a16:creationId xmlns:a16="http://schemas.microsoft.com/office/drawing/2014/main" id="{83E4A59D-D8E2-8996-DE6A-B55A910816CE}"/>
                </a:ext>
              </a:extLst>
            </p:cNvPr>
            <p:cNvSpPr/>
            <p:nvPr/>
          </p:nvSpPr>
          <p:spPr>
            <a:xfrm rot="18900000">
              <a:off x="4260077" y="1711826"/>
              <a:ext cx="9062096" cy="24438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42F8604-96B3-30FA-75EB-A94936171F91}"/>
                </a:ext>
              </a:extLst>
            </p:cNvPr>
            <p:cNvSpPr/>
            <p:nvPr/>
          </p:nvSpPr>
          <p:spPr>
            <a:xfrm rot="18900000">
              <a:off x="6626787" y="3039488"/>
              <a:ext cx="8557900"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529C904-9889-C3BA-23F0-9D941EDA3FD3}"/>
                </a:ext>
              </a:extLst>
            </p:cNvPr>
            <p:cNvSpPr/>
            <p:nvPr/>
          </p:nvSpPr>
          <p:spPr>
            <a:xfrm rot="18900000">
              <a:off x="4256921" y="-711907"/>
              <a:ext cx="8156135"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926745484"/>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600" fill="hold"/>
                                        <p:tgtEl>
                                          <p:spTgt spid="20"/>
                                        </p:tgtEl>
                                        <p:attrNameLst>
                                          <p:attrName>ppt_x</p:attrName>
                                        </p:attrNameLst>
                                      </p:cBhvr>
                                      <p:tavLst>
                                        <p:tav tm="0">
                                          <p:val>
                                            <p:strVal val="1+#ppt_w/2"/>
                                          </p:val>
                                        </p:tav>
                                        <p:tav tm="100000">
                                          <p:val>
                                            <p:strVal val="#ppt_x"/>
                                          </p:val>
                                        </p:tav>
                                      </p:tavLst>
                                    </p:anim>
                                    <p:anim calcmode="lin" valueType="num">
                                      <p:cBhvr additive="base">
                                        <p:cTn id="8" dur="6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2" decel="10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600" fill="hold"/>
                                        <p:tgtEl>
                                          <p:spTgt spid="33"/>
                                        </p:tgtEl>
                                        <p:attrNameLst>
                                          <p:attrName>ppt_x</p:attrName>
                                        </p:attrNameLst>
                                      </p:cBhvr>
                                      <p:tavLst>
                                        <p:tav tm="0">
                                          <p:val>
                                            <p:strVal val="0-#ppt_w/2"/>
                                          </p:val>
                                        </p:tav>
                                        <p:tav tm="100000">
                                          <p:val>
                                            <p:strVal val="#ppt_x"/>
                                          </p:val>
                                        </p:tav>
                                      </p:tavLst>
                                    </p:anim>
                                    <p:anim calcmode="lin" valueType="num">
                                      <p:cBhvr additive="base">
                                        <p:cTn id="12" dur="6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1349-9FBA-5D37-3B03-502C5D8E0FA5}"/>
              </a:ext>
            </a:extLst>
          </p:cNvPr>
          <p:cNvSpPr>
            <a:spLocks noGrp="1"/>
          </p:cNvSpPr>
          <p:nvPr>
            <p:ph type="title"/>
          </p:nvPr>
        </p:nvSpPr>
        <p:spPr>
          <a:xfrm>
            <a:off x="1097280" y="5065776"/>
            <a:ext cx="10113645" cy="700180"/>
          </a:xfrm>
        </p:spPr>
        <p:txBody>
          <a:bodyPr/>
          <a:lstStyle/>
          <a:p>
            <a:r>
              <a:rPr lang="en-IN" dirty="0"/>
              <a:t>RMSF and Superimposition Plots </a:t>
            </a:r>
            <a:r>
              <a:rPr lang="en-IN" sz="2800" dirty="0">
                <a:solidFill>
                  <a:schemeClr val="tx1">
                    <a:lumMod val="85000"/>
                  </a:schemeClr>
                </a:solidFill>
              </a:rPr>
              <a:t>from MD simulations</a:t>
            </a:r>
            <a:endParaRPr lang="en-IN" dirty="0">
              <a:solidFill>
                <a:schemeClr val="tx1">
                  <a:lumMod val="85000"/>
                </a:schemeClr>
              </a:solidFill>
            </a:endParaRPr>
          </a:p>
        </p:txBody>
      </p:sp>
      <p:sp>
        <p:nvSpPr>
          <p:cNvPr id="4" name="Text Placeholder 3">
            <a:extLst>
              <a:ext uri="{FF2B5EF4-FFF2-40B4-BE49-F238E27FC236}">
                <a16:creationId xmlns:a16="http://schemas.microsoft.com/office/drawing/2014/main" id="{DA517FD2-8017-32D4-3DB4-BCB2E2D466E9}"/>
              </a:ext>
            </a:extLst>
          </p:cNvPr>
          <p:cNvSpPr>
            <a:spLocks noGrp="1"/>
          </p:cNvSpPr>
          <p:nvPr>
            <p:ph type="body" sz="half" idx="2"/>
          </p:nvPr>
        </p:nvSpPr>
        <p:spPr>
          <a:xfrm>
            <a:off x="1097280" y="5816252"/>
            <a:ext cx="10113264" cy="801363"/>
          </a:xfrm>
        </p:spPr>
        <p:txBody>
          <a:bodyPr>
            <a:normAutofit/>
          </a:bodyPr>
          <a:lstStyle/>
          <a:p>
            <a:pPr marL="342900" indent="-342900">
              <a:buAutoNum type="alphaLcParenBoth"/>
            </a:pPr>
            <a:r>
              <a:rPr lang="en-US" sz="1600" dirty="0"/>
              <a:t>RMSF of backbone atoms calculated from MD simulation for open and closed AK conformations</a:t>
            </a:r>
          </a:p>
          <a:p>
            <a:pPr marL="342900" indent="-342900">
              <a:buAutoNum type="alphaLcParenBoth"/>
            </a:pPr>
            <a:r>
              <a:rPr lang="en-US" sz="1600" dirty="0"/>
              <a:t>Selected MD simulation conformations superimposed over open and closed X-ray states of AK</a:t>
            </a:r>
          </a:p>
        </p:txBody>
      </p:sp>
      <p:sp>
        <p:nvSpPr>
          <p:cNvPr id="5" name="Slide Number Placeholder 4">
            <a:extLst>
              <a:ext uri="{FF2B5EF4-FFF2-40B4-BE49-F238E27FC236}">
                <a16:creationId xmlns:a16="http://schemas.microsoft.com/office/drawing/2014/main" id="{7F7E6192-0AB1-CCAB-2293-003316D60B61}"/>
              </a:ext>
            </a:extLst>
          </p:cNvPr>
          <p:cNvSpPr>
            <a:spLocks noGrp="1"/>
          </p:cNvSpPr>
          <p:nvPr>
            <p:ph type="sldNum" sz="quarter" idx="12"/>
          </p:nvPr>
        </p:nvSpPr>
        <p:spPr/>
        <p:txBody>
          <a:bodyPr/>
          <a:lstStyle/>
          <a:p>
            <a:fld id="{D1A98980-6983-4226-86DA-5B5FB1824377}" type="slidenum">
              <a:rPr lang="en-IN" smtClean="0"/>
              <a:pPr/>
              <a:t>10</a:t>
            </a:fld>
            <a:endParaRPr lang="en-IN" dirty="0"/>
          </a:p>
        </p:txBody>
      </p:sp>
      <p:grpSp>
        <p:nvGrpSpPr>
          <p:cNvPr id="9" name="Group 8">
            <a:extLst>
              <a:ext uri="{FF2B5EF4-FFF2-40B4-BE49-F238E27FC236}">
                <a16:creationId xmlns:a16="http://schemas.microsoft.com/office/drawing/2014/main" id="{7DA6FAFF-B7BB-7A42-67BE-07FB8ED6EC24}"/>
              </a:ext>
            </a:extLst>
          </p:cNvPr>
          <p:cNvGrpSpPr/>
          <p:nvPr/>
        </p:nvGrpSpPr>
        <p:grpSpPr>
          <a:xfrm>
            <a:off x="428431" y="400644"/>
            <a:ext cx="5240392" cy="3836776"/>
            <a:chOff x="763572" y="589112"/>
            <a:chExt cx="5240392" cy="3454988"/>
          </a:xfrm>
        </p:grpSpPr>
        <p:sp>
          <p:nvSpPr>
            <p:cNvPr id="8" name="Rectangle: Rounded Corners 7">
              <a:extLst>
                <a:ext uri="{FF2B5EF4-FFF2-40B4-BE49-F238E27FC236}">
                  <a16:creationId xmlns:a16="http://schemas.microsoft.com/office/drawing/2014/main" id="{301AB4D9-16B5-3547-1AE5-A45D28EB2CB9}"/>
                </a:ext>
              </a:extLst>
            </p:cNvPr>
            <p:cNvSpPr/>
            <p:nvPr/>
          </p:nvSpPr>
          <p:spPr>
            <a:xfrm>
              <a:off x="763572" y="589112"/>
              <a:ext cx="5240392" cy="3454988"/>
            </a:xfrm>
            <a:prstGeom prst="roundRect">
              <a:avLst>
                <a:gd name="adj" fmla="val 8235"/>
              </a:avLst>
            </a:prstGeom>
            <a:solidFill>
              <a:schemeClr val="tx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BED1227-A164-94A1-B96A-40FE52C3FF95}"/>
                </a:ext>
              </a:extLst>
            </p:cNvPr>
            <p:cNvPicPr>
              <a:picLocks noChangeAspect="1"/>
            </p:cNvPicPr>
            <p:nvPr/>
          </p:nvPicPr>
          <p:blipFill rotWithShape="1">
            <a:blip r:embed="rId2">
              <a:extLst>
                <a:ext uri="{28A0092B-C50C-407E-A947-70E740481C1C}">
                  <a14:useLocalDpi xmlns:a14="http://schemas.microsoft.com/office/drawing/2010/main" val="0"/>
                </a:ext>
              </a:extLst>
            </a:blip>
            <a:srcRect l="-166" r="-614"/>
            <a:stretch/>
          </p:blipFill>
          <p:spPr>
            <a:xfrm>
              <a:off x="958562" y="686481"/>
              <a:ext cx="4850412" cy="3218258"/>
            </a:xfrm>
            <a:prstGeom prst="rect">
              <a:avLst/>
            </a:prstGeom>
          </p:spPr>
        </p:pic>
      </p:grpSp>
      <p:grpSp>
        <p:nvGrpSpPr>
          <p:cNvPr id="11" name="Group 10">
            <a:extLst>
              <a:ext uri="{FF2B5EF4-FFF2-40B4-BE49-F238E27FC236}">
                <a16:creationId xmlns:a16="http://schemas.microsoft.com/office/drawing/2014/main" id="{650503BB-8578-70AD-B089-02278C029F98}"/>
              </a:ext>
            </a:extLst>
          </p:cNvPr>
          <p:cNvGrpSpPr/>
          <p:nvPr/>
        </p:nvGrpSpPr>
        <p:grpSpPr>
          <a:xfrm>
            <a:off x="7097764" y="415884"/>
            <a:ext cx="4112780" cy="3836776"/>
            <a:chOff x="7182775" y="777207"/>
            <a:chExt cx="4112780" cy="2965234"/>
          </a:xfrm>
        </p:grpSpPr>
        <p:sp>
          <p:nvSpPr>
            <p:cNvPr id="10" name="Rectangle: Rounded Corners 9">
              <a:extLst>
                <a:ext uri="{FF2B5EF4-FFF2-40B4-BE49-F238E27FC236}">
                  <a16:creationId xmlns:a16="http://schemas.microsoft.com/office/drawing/2014/main" id="{F326FC02-880B-1015-6BFE-557C5F4D9FB5}"/>
                </a:ext>
              </a:extLst>
            </p:cNvPr>
            <p:cNvSpPr/>
            <p:nvPr/>
          </p:nvSpPr>
          <p:spPr>
            <a:xfrm>
              <a:off x="7182775" y="777207"/>
              <a:ext cx="4112780" cy="2965234"/>
            </a:xfrm>
            <a:prstGeom prst="roundRect">
              <a:avLst>
                <a:gd name="adj" fmla="val 6185"/>
              </a:avLst>
            </a:prstGeom>
            <a:solidFill>
              <a:schemeClr val="tx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8C16A42-EB41-A113-A4F1-F230C49FC2DD}"/>
                </a:ext>
              </a:extLst>
            </p:cNvPr>
            <p:cNvPicPr>
              <a:picLocks noChangeAspect="1"/>
            </p:cNvPicPr>
            <p:nvPr/>
          </p:nvPicPr>
          <p:blipFill rotWithShape="1">
            <a:blip r:embed="rId3">
              <a:extLst>
                <a:ext uri="{28A0092B-C50C-407E-A947-70E740481C1C}">
                  <a14:useLocalDpi xmlns:a14="http://schemas.microsoft.com/office/drawing/2010/main" val="0"/>
                </a:ext>
              </a:extLst>
            </a:blip>
            <a:srcRect l="-30" r="10"/>
            <a:stretch/>
          </p:blipFill>
          <p:spPr>
            <a:xfrm>
              <a:off x="7495206" y="897748"/>
              <a:ext cx="3487918" cy="2724153"/>
            </a:xfrm>
            <a:prstGeom prst="rect">
              <a:avLst/>
            </a:prstGeom>
          </p:spPr>
        </p:pic>
      </p:grpSp>
      <p:sp>
        <p:nvSpPr>
          <p:cNvPr id="12" name="TextBox 11">
            <a:extLst>
              <a:ext uri="{FF2B5EF4-FFF2-40B4-BE49-F238E27FC236}">
                <a16:creationId xmlns:a16="http://schemas.microsoft.com/office/drawing/2014/main" id="{362D8F8E-1440-9AAC-46DB-55F6E408A5C7}"/>
              </a:ext>
            </a:extLst>
          </p:cNvPr>
          <p:cNvSpPr txBox="1"/>
          <p:nvPr/>
        </p:nvSpPr>
        <p:spPr>
          <a:xfrm>
            <a:off x="1451726" y="4341650"/>
            <a:ext cx="3193802" cy="338554"/>
          </a:xfrm>
          <a:prstGeom prst="rect">
            <a:avLst/>
          </a:prstGeom>
          <a:noFill/>
        </p:spPr>
        <p:txBody>
          <a:bodyPr wrap="square" rtlCol="0">
            <a:spAutoFit/>
          </a:bodyPr>
          <a:lstStyle/>
          <a:p>
            <a:pPr algn="ctr"/>
            <a:r>
              <a:rPr lang="en-IN" sz="1600" dirty="0">
                <a:solidFill>
                  <a:schemeClr val="accent3"/>
                </a:solidFill>
              </a:rPr>
              <a:t>(a)</a:t>
            </a:r>
            <a:r>
              <a:rPr lang="en-IN" sz="1600" dirty="0"/>
              <a:t>  </a:t>
            </a:r>
            <a:r>
              <a:rPr lang="en-IN" sz="1600" dirty="0">
                <a:solidFill>
                  <a:schemeClr val="tx2"/>
                </a:solidFill>
              </a:rPr>
              <a:t>RMSF Plot</a:t>
            </a:r>
            <a:endParaRPr lang="en-IN" sz="1600" dirty="0"/>
          </a:p>
        </p:txBody>
      </p:sp>
      <p:sp>
        <p:nvSpPr>
          <p:cNvPr id="15" name="TextBox 14">
            <a:extLst>
              <a:ext uri="{FF2B5EF4-FFF2-40B4-BE49-F238E27FC236}">
                <a16:creationId xmlns:a16="http://schemas.microsoft.com/office/drawing/2014/main" id="{A27ADE27-D30C-1B2F-A685-077337EDD9FC}"/>
              </a:ext>
            </a:extLst>
          </p:cNvPr>
          <p:cNvSpPr txBox="1"/>
          <p:nvPr/>
        </p:nvSpPr>
        <p:spPr>
          <a:xfrm>
            <a:off x="7557253" y="4336905"/>
            <a:ext cx="3193802" cy="338554"/>
          </a:xfrm>
          <a:prstGeom prst="rect">
            <a:avLst/>
          </a:prstGeom>
          <a:noFill/>
        </p:spPr>
        <p:txBody>
          <a:bodyPr wrap="square" rtlCol="0">
            <a:spAutoFit/>
          </a:bodyPr>
          <a:lstStyle/>
          <a:p>
            <a:pPr algn="ctr"/>
            <a:r>
              <a:rPr lang="en-IN" sz="1600" dirty="0">
                <a:solidFill>
                  <a:schemeClr val="accent3"/>
                </a:solidFill>
              </a:rPr>
              <a:t>(a)</a:t>
            </a:r>
            <a:r>
              <a:rPr lang="en-IN" sz="1600" dirty="0"/>
              <a:t>  </a:t>
            </a:r>
            <a:r>
              <a:rPr lang="en-IN" sz="1600" dirty="0">
                <a:solidFill>
                  <a:schemeClr val="tx2"/>
                </a:solidFill>
              </a:rPr>
              <a:t>MD:X-ray superimposition</a:t>
            </a:r>
            <a:endParaRPr lang="en-IN" sz="1600" dirty="0"/>
          </a:p>
        </p:txBody>
      </p:sp>
    </p:spTree>
    <p:extLst>
      <p:ext uri="{BB962C8B-B14F-4D97-AF65-F5344CB8AC3E}">
        <p14:creationId xmlns:p14="http://schemas.microsoft.com/office/powerpoint/2010/main" val="320262057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8944458-F0DC-051A-6754-EC4F401A9085}"/>
              </a:ext>
            </a:extLst>
          </p:cNvPr>
          <p:cNvGrpSpPr/>
          <p:nvPr/>
        </p:nvGrpSpPr>
        <p:grpSpPr>
          <a:xfrm>
            <a:off x="-2056839" y="1230104"/>
            <a:ext cx="9222507" cy="6015648"/>
            <a:chOff x="-2050600" y="1177813"/>
            <a:chExt cx="9222507" cy="5934144"/>
          </a:xfrm>
        </p:grpSpPr>
        <p:sp>
          <p:nvSpPr>
            <p:cNvPr id="21" name="Rectangle 20">
              <a:extLst>
                <a:ext uri="{FF2B5EF4-FFF2-40B4-BE49-F238E27FC236}">
                  <a16:creationId xmlns:a16="http://schemas.microsoft.com/office/drawing/2014/main" id="{6AB969ED-A1B1-23F8-3D22-AF15875CEE0E}"/>
                </a:ext>
              </a:extLst>
            </p:cNvPr>
            <p:cNvSpPr/>
            <p:nvPr/>
          </p:nvSpPr>
          <p:spPr>
            <a:xfrm rot="18900000">
              <a:off x="-2050600" y="1177813"/>
              <a:ext cx="9222507" cy="593414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B9D865C-8F4E-DB0E-1BDB-243D83AF9475}"/>
                </a:ext>
              </a:extLst>
            </p:cNvPr>
            <p:cNvGrpSpPr/>
            <p:nvPr/>
          </p:nvGrpSpPr>
          <p:grpSpPr>
            <a:xfrm>
              <a:off x="1435086" y="2575225"/>
              <a:ext cx="4491720" cy="3400272"/>
              <a:chOff x="1523073" y="2575225"/>
              <a:chExt cx="4491720" cy="3400272"/>
            </a:xfrm>
          </p:grpSpPr>
          <p:sp>
            <p:nvSpPr>
              <p:cNvPr id="30" name="TextBox 29">
                <a:extLst>
                  <a:ext uri="{FF2B5EF4-FFF2-40B4-BE49-F238E27FC236}">
                    <a16:creationId xmlns:a16="http://schemas.microsoft.com/office/drawing/2014/main" id="{34CA6731-9B02-1B8D-A7B4-83141408A4CF}"/>
                  </a:ext>
                </a:extLst>
              </p:cNvPr>
              <p:cNvSpPr txBox="1"/>
              <p:nvPr/>
            </p:nvSpPr>
            <p:spPr>
              <a:xfrm>
                <a:off x="1523073" y="2575225"/>
                <a:ext cx="4491720" cy="1569660"/>
              </a:xfrm>
              <a:prstGeom prst="rect">
                <a:avLst/>
              </a:prstGeom>
              <a:noFill/>
            </p:spPr>
            <p:txBody>
              <a:bodyPr wrap="square" rtlCol="0">
                <a:spAutoFit/>
              </a:bodyPr>
              <a:lstStyle/>
              <a:p>
                <a:r>
                  <a:rPr lang="en-IN" sz="4800" dirty="0">
                    <a:solidFill>
                      <a:schemeClr val="bg1"/>
                    </a:solidFill>
                    <a:latin typeface="+mj-lt"/>
                  </a:rPr>
                  <a:t>Assay </a:t>
                </a:r>
              </a:p>
              <a:p>
                <a:r>
                  <a:rPr lang="en-IN" sz="4800" dirty="0">
                    <a:solidFill>
                      <a:schemeClr val="bg1"/>
                    </a:solidFill>
                    <a:latin typeface="+mj-lt"/>
                  </a:rPr>
                  <a:t>and Isoforms</a:t>
                </a:r>
              </a:p>
            </p:txBody>
          </p:sp>
          <p:sp>
            <p:nvSpPr>
              <p:cNvPr id="31" name="TextBox 30">
                <a:extLst>
                  <a:ext uri="{FF2B5EF4-FFF2-40B4-BE49-F238E27FC236}">
                    <a16:creationId xmlns:a16="http://schemas.microsoft.com/office/drawing/2014/main" id="{DF9E2EC9-BDE6-4661-527E-DD2F9BEA62F2}"/>
                  </a:ext>
                </a:extLst>
              </p:cNvPr>
              <p:cNvSpPr txBox="1"/>
              <p:nvPr/>
            </p:nvSpPr>
            <p:spPr>
              <a:xfrm>
                <a:off x="1523073" y="4277596"/>
                <a:ext cx="4202351" cy="1697901"/>
              </a:xfrm>
              <a:prstGeom prst="rect">
                <a:avLst/>
              </a:prstGeom>
              <a:noFill/>
            </p:spPr>
            <p:txBody>
              <a:bodyPr wrap="square" rtlCol="0">
                <a:spAutoFit/>
              </a:bodyPr>
              <a:lstStyle/>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AK Assays</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Human AK Isoforms</a:t>
                </a:r>
              </a:p>
              <a:p>
                <a:endParaRPr lang="en-IN" sz="2400" dirty="0">
                  <a:solidFill>
                    <a:schemeClr val="bg1"/>
                  </a:solidFill>
                  <a:latin typeface="+mj-lt"/>
                </a:endParaRPr>
              </a:p>
              <a:p>
                <a:endParaRPr lang="en-IN" sz="2400" dirty="0">
                  <a:solidFill>
                    <a:schemeClr val="bg1"/>
                  </a:solidFill>
                  <a:latin typeface="+mj-lt"/>
                </a:endParaRPr>
              </a:p>
            </p:txBody>
          </p:sp>
        </p:grpSp>
      </p:grpSp>
      <p:grpSp>
        <p:nvGrpSpPr>
          <p:cNvPr id="20" name="Group 19">
            <a:extLst>
              <a:ext uri="{FF2B5EF4-FFF2-40B4-BE49-F238E27FC236}">
                <a16:creationId xmlns:a16="http://schemas.microsoft.com/office/drawing/2014/main" id="{6E22DC63-E1D9-2078-8352-B911661E521E}"/>
              </a:ext>
            </a:extLst>
          </p:cNvPr>
          <p:cNvGrpSpPr/>
          <p:nvPr/>
        </p:nvGrpSpPr>
        <p:grpSpPr>
          <a:xfrm>
            <a:off x="4209215" y="-549347"/>
            <a:ext cx="10927766" cy="5637072"/>
            <a:chOff x="4256921" y="-711907"/>
            <a:chExt cx="10927766" cy="5637072"/>
          </a:xfrm>
          <a:blipFill>
            <a:blip r:embed="rId2"/>
            <a:stretch>
              <a:fillRect r="6000"/>
            </a:stretch>
          </a:blipFill>
        </p:grpSpPr>
        <p:sp>
          <p:nvSpPr>
            <p:cNvPr id="8" name="Rectangle 7">
              <a:extLst>
                <a:ext uri="{FF2B5EF4-FFF2-40B4-BE49-F238E27FC236}">
                  <a16:creationId xmlns:a16="http://schemas.microsoft.com/office/drawing/2014/main" id="{83E4A59D-D8E2-8996-DE6A-B55A910816CE}"/>
                </a:ext>
              </a:extLst>
            </p:cNvPr>
            <p:cNvSpPr/>
            <p:nvPr/>
          </p:nvSpPr>
          <p:spPr>
            <a:xfrm rot="18900000">
              <a:off x="4260077" y="1711826"/>
              <a:ext cx="9062096" cy="24438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42F8604-96B3-30FA-75EB-A94936171F91}"/>
                </a:ext>
              </a:extLst>
            </p:cNvPr>
            <p:cNvSpPr/>
            <p:nvPr/>
          </p:nvSpPr>
          <p:spPr>
            <a:xfrm rot="18900000">
              <a:off x="6626787" y="3039488"/>
              <a:ext cx="8557900"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529C904-9889-C3BA-23F0-9D941EDA3FD3}"/>
                </a:ext>
              </a:extLst>
            </p:cNvPr>
            <p:cNvSpPr/>
            <p:nvPr/>
          </p:nvSpPr>
          <p:spPr>
            <a:xfrm rot="18900000">
              <a:off x="4256921" y="-711907"/>
              <a:ext cx="8156135"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20668854"/>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1+#ppt_w/2"/>
                                          </p:val>
                                        </p:tav>
                                        <p:tav tm="100000">
                                          <p:val>
                                            <p:strVal val="#ppt_x"/>
                                          </p:val>
                                        </p:tav>
                                      </p:tavLst>
                                    </p:anim>
                                    <p:anim calcmode="lin" valueType="num">
                                      <p:cBhvr additive="base">
                                        <p:cTn id="8" dur="4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2" decel="5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0-#ppt_w/2"/>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65A9C-DD3F-A36D-ACB1-13068AF80971}"/>
              </a:ext>
            </a:extLst>
          </p:cNvPr>
          <p:cNvSpPr>
            <a:spLocks noGrp="1"/>
          </p:cNvSpPr>
          <p:nvPr>
            <p:ph type="title"/>
          </p:nvPr>
        </p:nvSpPr>
        <p:spPr/>
        <p:txBody>
          <a:bodyPr/>
          <a:lstStyle/>
          <a:p>
            <a:r>
              <a:rPr lang="en-IN" dirty="0"/>
              <a:t>AK Assay</a:t>
            </a:r>
          </a:p>
        </p:txBody>
      </p:sp>
      <p:sp>
        <p:nvSpPr>
          <p:cNvPr id="3" name="Text Placeholder 2">
            <a:extLst>
              <a:ext uri="{FF2B5EF4-FFF2-40B4-BE49-F238E27FC236}">
                <a16:creationId xmlns:a16="http://schemas.microsoft.com/office/drawing/2014/main" id="{7867BDD1-CB27-BF12-38C4-B908F1AFF3CA}"/>
              </a:ext>
            </a:extLst>
          </p:cNvPr>
          <p:cNvSpPr>
            <a:spLocks noGrp="1"/>
          </p:cNvSpPr>
          <p:nvPr>
            <p:ph type="body" idx="1"/>
          </p:nvPr>
        </p:nvSpPr>
        <p:spPr>
          <a:xfrm>
            <a:off x="1097280" y="4453128"/>
            <a:ext cx="10058400" cy="2016220"/>
          </a:xfrm>
        </p:spPr>
        <p:txBody>
          <a:bodyPr>
            <a:normAutofit/>
          </a:bodyPr>
          <a:lstStyle/>
          <a:p>
            <a:pPr marL="285750" indent="-285750">
              <a:buFont typeface="Courier New" panose="02070309020205020404" pitchFamily="49" charset="0"/>
              <a:buChar char="o"/>
            </a:pPr>
            <a:r>
              <a:rPr lang="en-IN" sz="1800" cap="none" dirty="0"/>
              <a:t>Introduction</a:t>
            </a:r>
          </a:p>
          <a:p>
            <a:pPr marL="285750" indent="-285750">
              <a:buFont typeface="Courier New" panose="02070309020205020404" pitchFamily="49" charset="0"/>
              <a:buChar char="o"/>
            </a:pPr>
            <a:r>
              <a:rPr lang="en-IN" sz="1800" cap="none" dirty="0"/>
              <a:t>Conventional Assays</a:t>
            </a:r>
          </a:p>
          <a:p>
            <a:pPr marL="285750" indent="-285750">
              <a:buFont typeface="Courier New" panose="02070309020205020404" pitchFamily="49" charset="0"/>
              <a:buChar char="o"/>
            </a:pPr>
            <a:r>
              <a:rPr lang="en-IN" sz="1800" cap="none" dirty="0"/>
              <a:t>Spectrophotometric Assay based on pH</a:t>
            </a:r>
          </a:p>
          <a:p>
            <a:pPr marL="285750" indent="-285750">
              <a:buFont typeface="Courier New" panose="02070309020205020404" pitchFamily="49" charset="0"/>
              <a:buChar char="o"/>
            </a:pPr>
            <a:r>
              <a:rPr lang="en-IN" sz="1800" cap="none" dirty="0"/>
              <a:t>Effect of T and KCl on AK activity</a:t>
            </a:r>
          </a:p>
        </p:txBody>
      </p:sp>
      <p:sp>
        <p:nvSpPr>
          <p:cNvPr id="4" name="Slide Number Placeholder 3">
            <a:extLst>
              <a:ext uri="{FF2B5EF4-FFF2-40B4-BE49-F238E27FC236}">
                <a16:creationId xmlns:a16="http://schemas.microsoft.com/office/drawing/2014/main" id="{0D3CB141-EC1E-3BC8-2564-D68E29648C47}"/>
              </a:ext>
            </a:extLst>
          </p:cNvPr>
          <p:cNvSpPr>
            <a:spLocks noGrp="1"/>
          </p:cNvSpPr>
          <p:nvPr>
            <p:ph type="sldNum" sz="quarter" idx="12"/>
          </p:nvPr>
        </p:nvSpPr>
        <p:spPr/>
        <p:txBody>
          <a:bodyPr/>
          <a:lstStyle/>
          <a:p>
            <a:fld id="{D1A98980-6983-4226-86DA-5B5FB1824377}" type="slidenum">
              <a:rPr lang="en-IN" smtClean="0"/>
              <a:pPr/>
              <a:t>12</a:t>
            </a:fld>
            <a:endParaRPr lang="en-IN" dirty="0"/>
          </a:p>
        </p:txBody>
      </p:sp>
    </p:spTree>
    <p:extLst>
      <p:ext uri="{BB962C8B-B14F-4D97-AF65-F5344CB8AC3E}">
        <p14:creationId xmlns:p14="http://schemas.microsoft.com/office/powerpoint/2010/main" val="348663247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F22D-E375-6F28-8852-55ED010CBE2F}"/>
              </a:ext>
            </a:extLst>
          </p:cNvPr>
          <p:cNvSpPr>
            <a:spLocks noGrp="1"/>
          </p:cNvSpPr>
          <p:nvPr>
            <p:ph type="title"/>
          </p:nvPr>
        </p:nvSpPr>
        <p:spPr/>
        <p:txBody>
          <a:bodyPr/>
          <a:lstStyle/>
          <a:p>
            <a:r>
              <a:rPr lang="en-IN" dirty="0"/>
              <a:t>Introduction </a:t>
            </a:r>
            <a:r>
              <a:rPr lang="en-IN" sz="2800" cap="small" dirty="0">
                <a:solidFill>
                  <a:schemeClr val="tx1">
                    <a:lumMod val="85000"/>
                  </a:schemeClr>
                </a:solidFill>
              </a:rPr>
              <a:t>to</a:t>
            </a:r>
            <a:r>
              <a:rPr lang="en-IN" sz="2800" dirty="0">
                <a:solidFill>
                  <a:schemeClr val="tx1">
                    <a:lumMod val="85000"/>
                  </a:schemeClr>
                </a:solidFill>
              </a:rPr>
              <a:t> Assay</a:t>
            </a:r>
            <a:endParaRPr lang="en-IN" dirty="0">
              <a:solidFill>
                <a:schemeClr val="tx1">
                  <a:lumMod val="85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A7267-5B1A-3C4F-F816-4F5D7085F97E}"/>
                  </a:ext>
                </a:extLst>
              </p:cNvPr>
              <p:cNvSpPr>
                <a:spLocks noGrp="1"/>
              </p:cNvSpPr>
              <p:nvPr>
                <p:ph idx="1"/>
              </p:nvPr>
            </p:nvSpPr>
            <p:spPr/>
            <p:txBody>
              <a:bodyPr>
                <a:normAutofit/>
              </a:bodyPr>
              <a:lstStyle/>
              <a:p>
                <a:pPr lvl="1">
                  <a:buFont typeface="Arial" panose="020B0604020202020204" pitchFamily="34" charset="0"/>
                  <a:buChar char="•"/>
                </a:pPr>
                <a:r>
                  <a:rPr lang="en-US" sz="2000" dirty="0">
                    <a:cs typeface="Times New Roman" panose="02020603050405020304" pitchFamily="18" charset="0"/>
                  </a:rPr>
                  <a:t>Enzymatic assay is a laboratory technique to study the activity of an enzyme, and factors affecting it.</a:t>
                </a:r>
              </a:p>
              <a:p>
                <a:pPr lvl="1">
                  <a:buFont typeface="Arial" panose="020B0604020202020204" pitchFamily="34" charset="0"/>
                  <a:buChar char="•"/>
                </a:pPr>
                <a:r>
                  <a:rPr lang="en-US" sz="2000" dirty="0">
                    <a:cs typeface="Times New Roman" panose="02020603050405020304" pitchFamily="18" charset="0"/>
                  </a:rPr>
                  <a:t>For a simple reaction, </a:t>
                </a:r>
                <a14:m>
                  <m:oMath xmlns:m="http://schemas.openxmlformats.org/officeDocument/2006/math">
                    <m:r>
                      <m:rPr>
                        <m:sty m:val="p"/>
                      </m:rPr>
                      <a:rPr lang="en-US" sz="2000" b="0" i="0" smtClean="0">
                        <a:latin typeface="Cambria Math" panose="02040503050406030204" pitchFamily="18" charset="0"/>
                      </a:rPr>
                      <m:t>S</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oMath>
                </a14:m>
                <a:endParaRPr lang="en-US" sz="2000" dirty="0">
                  <a:ea typeface="Cambria Math" panose="02040503050406030204" pitchFamily="18" charset="0"/>
                  <a:cs typeface="Times New Roman" panose="02020603050405020304" pitchFamily="18" charset="0"/>
                </a:endParaRPr>
              </a:p>
              <a:p>
                <a:pPr marL="0" indent="0" algn="ctr">
                  <a:lnSpc>
                    <a:spcPct val="150000"/>
                  </a:lnSpc>
                  <a:spcAft>
                    <a:spcPts val="1200"/>
                  </a:spcAft>
                  <a:buNone/>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EA</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enzyme</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activity</m:t>
                          </m:r>
                        </m:e>
                      </m:d>
                      <m:r>
                        <a:rPr lang="en-US" sz="1800" b="0" i="0" smtClean="0">
                          <a:latin typeface="Cambria Math" panose="02040503050406030204" pitchFamily="18" charset="0"/>
                        </a:rPr>
                        <m:t>=−</m:t>
                      </m:r>
                      <m:f>
                        <m:fPr>
                          <m:ctrlPr>
                            <a:rPr lang="en-US" sz="1800" i="1" smtClean="0">
                              <a:latin typeface="Cambria Math" panose="02040503050406030204" pitchFamily="18" charset="0"/>
                            </a:rPr>
                          </m:ctrlPr>
                        </m:fPr>
                        <m:num>
                          <m:r>
                            <m:rPr>
                              <m:sty m:val="p"/>
                            </m:rPr>
                            <a:rPr lang="en-US" sz="1800" b="0" i="0" smtClean="0">
                              <a:latin typeface="Cambria Math" panose="02040503050406030204" pitchFamily="18" charset="0"/>
                            </a:rPr>
                            <m:t>d</m:t>
                          </m:r>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N</m:t>
                              </m:r>
                            </m:e>
                            <m:sub>
                              <m:r>
                                <m:rPr>
                                  <m:sty m:val="p"/>
                                </m:rPr>
                                <a:rPr lang="en-US" sz="1800" b="0" i="0" smtClean="0">
                                  <a:latin typeface="Cambria Math" panose="02040503050406030204" pitchFamily="18" charset="0"/>
                                </a:rPr>
                                <m:t>s</m:t>
                              </m:r>
                              <m:r>
                                <a:rPr lang="en-US" sz="1800" b="0" i="0" smtClean="0">
                                  <a:latin typeface="Cambria Math" panose="02040503050406030204" pitchFamily="18" charset="0"/>
                                </a:rPr>
                                <m:t> </m:t>
                              </m:r>
                            </m:sub>
                          </m:sSub>
                        </m:num>
                        <m:den>
                          <m:r>
                            <m:rPr>
                              <m:sty m:val="p"/>
                            </m:rPr>
                            <a:rPr lang="en-US" sz="1800" b="0" i="0" smtClean="0">
                              <a:latin typeface="Cambria Math" panose="02040503050406030204" pitchFamily="18" charset="0"/>
                            </a:rPr>
                            <m:t>dt</m:t>
                          </m:r>
                        </m:den>
                      </m:f>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r>
                        <a:rPr lang="en-US" sz="1800" b="0" i="0" smtClean="0">
                          <a:latin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V</m:t>
                      </m:r>
                    </m:oMath>
                  </m:oMathPara>
                </a14:m>
                <a:endParaRPr lang="en-IN" sz="1800" dirty="0">
                  <a:ea typeface="Cambria Math" panose="02040503050406030204" pitchFamily="18" charset="0"/>
                </a:endParaRPr>
              </a:p>
              <a:p>
                <a:pPr marL="292608" lvl="1" indent="0">
                  <a:buNone/>
                </a:pPr>
                <a:r>
                  <a:rPr lang="en-IN" dirty="0">
                    <a:ea typeface="Cambria Math" panose="02040503050406030204" pitchFamily="18" charset="0"/>
                    <a:cs typeface="Times New Roman" panose="02020603050405020304" pitchFamily="18" charset="0"/>
                  </a:rPr>
                  <a:t>where</a:t>
                </a:r>
                <a:endParaRPr lang="en-US" dirty="0">
                  <a:cs typeface="Times New Roman" panose="02020603050405020304" pitchFamily="18" charset="0"/>
                </a:endParaRPr>
              </a:p>
              <a:p>
                <a:pPr marL="292608" lvl="1" indent="0">
                  <a:buNone/>
                </a:pPr>
                <a:r>
                  <a:rPr lang="en-US" dirty="0">
                    <a:cs typeface="Times New Roman" panose="02020603050405020304" pitchFamily="18" charset="0"/>
                  </a:rPr>
                  <a:t>N</a:t>
                </a:r>
                <a:r>
                  <a:rPr lang="en-US" baseline="-25000" dirty="0">
                    <a:cs typeface="Times New Roman" panose="02020603050405020304" pitchFamily="18" charset="0"/>
                  </a:rPr>
                  <a:t>s  </a:t>
                </a:r>
                <a:r>
                  <a:rPr lang="en-US" dirty="0">
                    <a:cs typeface="Times New Roman" panose="02020603050405020304" pitchFamily="18" charset="0"/>
                  </a:rPr>
                  <a:t>: number of moles of substrate</a:t>
                </a:r>
              </a:p>
              <a:p>
                <a:pPr marL="292608" lvl="1" indent="0">
                  <a:buNone/>
                </a:pPr>
                <a:r>
                  <a:rPr lang="en-US" dirty="0">
                    <a:cs typeface="Times New Roman" panose="02020603050405020304" pitchFamily="18" charset="0"/>
                  </a:rPr>
                  <a:t>V : reaction volume</a:t>
                </a:r>
              </a:p>
              <a:p>
                <a:pPr marL="292608" lvl="1" indent="0">
                  <a:buNone/>
                </a:pPr>
                <a:r>
                  <a:rPr lang="en-US" dirty="0">
                    <a:cs typeface="Times New Roman" panose="02020603050405020304" pitchFamily="18" charset="0"/>
                  </a:rPr>
                  <a:t>r  : rate of forward reaction</a:t>
                </a:r>
              </a:p>
              <a:p>
                <a:pPr marL="292608" lvl="1" indent="0">
                  <a:buNone/>
                </a:pPr>
                <a:r>
                  <a:rPr lang="en-US" dirty="0">
                    <a:cs typeface="Times New Roman" panose="02020603050405020304" pitchFamily="18" charset="0"/>
                  </a:rPr>
                  <a:t>SI unit : 1 katal = 1 mol/s</a:t>
                </a:r>
              </a:p>
              <a:p>
                <a:pPr marL="292608" lvl="1" indent="0">
                  <a:buNone/>
                </a:pPr>
                <a:r>
                  <a:rPr lang="en-US" dirty="0">
                    <a:cs typeface="Times New Roman" panose="02020603050405020304" pitchFamily="18" charset="0"/>
                  </a:rPr>
                  <a:t>Conventional unit : 1 enzyme unit (1 U) = 1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μ</m:t>
                    </m:r>
                    <m:r>
                      <m:rPr>
                        <m:sty m:val="p"/>
                      </m:rPr>
                      <a:rPr lang="en-US" b="0" i="0" dirty="0" smtClean="0">
                        <a:latin typeface="Cambria Math" panose="02040503050406030204" pitchFamily="18" charset="0"/>
                      </a:rPr>
                      <m:t>mol</m:t>
                    </m:r>
                    <m:r>
                      <a:rPr lang="en-US" b="0" i="0"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min</m:t>
                        </m:r>
                      </m:fName>
                      <m:e>
                        <m:r>
                          <a:rPr lang="en-US" b="0" i="0" dirty="0" smtClean="0">
                            <a:latin typeface="Cambria Math" panose="02040503050406030204" pitchFamily="18" charset="0"/>
                          </a:rPr>
                          <m:t>=</m:t>
                        </m:r>
                      </m:e>
                    </m:func>
                    <m:r>
                      <a:rPr lang="en-US" b="0" i="0" dirty="0" smtClean="0">
                        <a:latin typeface="Cambria Math" panose="02040503050406030204" pitchFamily="18" charset="0"/>
                      </a:rPr>
                      <m:t>16.67 </m:t>
                    </m:r>
                    <m:r>
                      <m:rPr>
                        <m:sty m:val="p"/>
                      </m:rPr>
                      <a:rPr lang="en-US" b="0" i="0" dirty="0" smtClean="0">
                        <a:latin typeface="Cambria Math" panose="02040503050406030204" pitchFamily="18" charset="0"/>
                      </a:rPr>
                      <m:t>nano</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katals</m:t>
                    </m:r>
                  </m:oMath>
                </a14:m>
                <a:endParaRPr lang="en-US" dirty="0">
                  <a:cs typeface="Times New Roman" panose="02020603050405020304" pitchFamily="18" charset="0"/>
                </a:endParaRPr>
              </a:p>
              <a:p>
                <a:endParaRPr lang="en-IN" sz="1600" dirty="0"/>
              </a:p>
            </p:txBody>
          </p:sp>
        </mc:Choice>
        <mc:Fallback xmlns="">
          <p:sp>
            <p:nvSpPr>
              <p:cNvPr id="3" name="Content Placeholder 2">
                <a:extLst>
                  <a:ext uri="{FF2B5EF4-FFF2-40B4-BE49-F238E27FC236}">
                    <a16:creationId xmlns:a16="http://schemas.microsoft.com/office/drawing/2014/main" id="{52EA7267-5B1A-3C4F-F816-4F5D7085F97E}"/>
                  </a:ext>
                </a:extLst>
              </p:cNvPr>
              <p:cNvSpPr>
                <a:spLocks noGrp="1" noRot="1" noChangeAspect="1" noMove="1" noResize="1" noEditPoints="1" noAdjustHandles="1" noChangeArrowheads="1" noChangeShapeType="1" noTextEdit="1"/>
              </p:cNvSpPr>
              <p:nvPr>
                <p:ph idx="1"/>
              </p:nvPr>
            </p:nvSpPr>
            <p:spPr>
              <a:blipFill>
                <a:blip r:embed="rId2"/>
                <a:stretch>
                  <a:fillRect t="-1667"/>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CF81ED3F-FE18-DE07-2651-EBE18529BB08}"/>
              </a:ext>
            </a:extLst>
          </p:cNvPr>
          <p:cNvSpPr>
            <a:spLocks noGrp="1"/>
          </p:cNvSpPr>
          <p:nvPr>
            <p:ph type="sldNum" sz="quarter" idx="12"/>
          </p:nvPr>
        </p:nvSpPr>
        <p:spPr/>
        <p:txBody>
          <a:bodyPr/>
          <a:lstStyle/>
          <a:p>
            <a:fld id="{D1A98980-6983-4226-86DA-5B5FB1824377}" type="slidenum">
              <a:rPr lang="en-IN" smtClean="0"/>
              <a:pPr/>
              <a:t>13</a:t>
            </a:fld>
            <a:endParaRPr lang="en-IN"/>
          </a:p>
        </p:txBody>
      </p:sp>
    </p:spTree>
    <p:extLst>
      <p:ext uri="{BB962C8B-B14F-4D97-AF65-F5344CB8AC3E}">
        <p14:creationId xmlns:p14="http://schemas.microsoft.com/office/powerpoint/2010/main" val="137989261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BA16-7510-6288-976F-C46167751DB1}"/>
              </a:ext>
            </a:extLst>
          </p:cNvPr>
          <p:cNvSpPr>
            <a:spLocks noGrp="1"/>
          </p:cNvSpPr>
          <p:nvPr>
            <p:ph type="title"/>
          </p:nvPr>
        </p:nvSpPr>
        <p:spPr>
          <a:xfrm>
            <a:off x="975360" y="203200"/>
            <a:ext cx="10058400" cy="972958"/>
          </a:xfrm>
        </p:spPr>
        <p:txBody>
          <a:bodyPr/>
          <a:lstStyle/>
          <a:p>
            <a:r>
              <a:rPr lang="en-IN" dirty="0"/>
              <a:t>Conventional Assays </a:t>
            </a:r>
            <a:r>
              <a:rPr lang="en-IN" sz="2800" dirty="0">
                <a:solidFill>
                  <a:schemeClr val="tx1">
                    <a:lumMod val="85000"/>
                  </a:schemeClr>
                </a:solidFill>
              </a:rPr>
              <a:t>(Coupled Reactions)</a:t>
            </a:r>
            <a:endParaRPr lang="en-IN" dirty="0">
              <a:solidFill>
                <a:schemeClr val="tx1">
                  <a:lumMod val="85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839DE4-D2DB-EA5B-5EDE-8530CDD24A1F}"/>
                  </a:ext>
                </a:extLst>
              </p:cNvPr>
              <p:cNvSpPr>
                <a:spLocks noGrp="1"/>
              </p:cNvSpPr>
              <p:nvPr>
                <p:ph idx="1"/>
              </p:nvPr>
            </p:nvSpPr>
            <p:spPr>
              <a:xfrm>
                <a:off x="975360" y="1492736"/>
                <a:ext cx="10180320" cy="4823224"/>
              </a:xfrm>
            </p:spPr>
            <p:txBody>
              <a:bodyPr>
                <a:noAutofit/>
              </a:bodyPr>
              <a:lstStyle/>
              <a:p>
                <a:pPr lvl="1" algn="just">
                  <a:buFont typeface="Arial" panose="020B0604020202020204" pitchFamily="34" charset="0"/>
                  <a:buChar char="•"/>
                </a:pPr>
                <a:r>
                  <a:rPr lang="en-GB" sz="1600" dirty="0"/>
                  <a:t>For the reaction:	</a:t>
                </a:r>
                <a14:m>
                  <m:oMath xmlns:m="http://schemas.openxmlformats.org/officeDocument/2006/math">
                    <m:r>
                      <m:rPr>
                        <m:sty m:val="p"/>
                      </m:rPr>
                      <a:rPr lang="en-GB" sz="1600" b="0" i="0">
                        <a:latin typeface="Cambria Math" panose="02040503050406030204" pitchFamily="18" charset="0"/>
                      </a:rPr>
                      <m:t>ADP</m:t>
                    </m:r>
                    <m:r>
                      <a:rPr lang="en-GB" sz="1600" b="0" i="0">
                        <a:latin typeface="Cambria Math" panose="02040503050406030204" pitchFamily="18" charset="0"/>
                      </a:rPr>
                      <m:t>+</m:t>
                    </m:r>
                    <m:r>
                      <m:rPr>
                        <m:sty m:val="p"/>
                      </m:rPr>
                      <a:rPr lang="en-GB" sz="1600" b="0" i="0">
                        <a:latin typeface="Cambria Math" panose="02040503050406030204" pitchFamily="18" charset="0"/>
                      </a:rPr>
                      <m:t>ADP</m:t>
                    </m:r>
                    <m:r>
                      <a:rPr lang="en-GB" sz="1600" b="0" i="0">
                        <a:latin typeface="Cambria Math" panose="02040503050406030204" pitchFamily="18" charset="0"/>
                      </a:rPr>
                      <m:t> ⇋ </m:t>
                    </m:r>
                    <m:r>
                      <m:rPr>
                        <m:sty m:val="p"/>
                      </m:rPr>
                      <a:rPr lang="en-GB" sz="1600" b="0" i="0">
                        <a:latin typeface="Cambria Math" panose="02040503050406030204" pitchFamily="18" charset="0"/>
                      </a:rPr>
                      <m:t>AMP</m:t>
                    </m:r>
                    <m:r>
                      <a:rPr lang="en-GB" sz="1600" b="0" i="0">
                        <a:latin typeface="Cambria Math" panose="02040503050406030204" pitchFamily="18" charset="0"/>
                      </a:rPr>
                      <m:t>+</m:t>
                    </m:r>
                    <m:r>
                      <m:rPr>
                        <m:sty m:val="p"/>
                      </m:rPr>
                      <a:rPr lang="en-GB" sz="1600" b="0" i="0">
                        <a:latin typeface="Cambria Math" panose="02040503050406030204" pitchFamily="18" charset="0"/>
                      </a:rPr>
                      <m:t>ATP</m:t>
                    </m:r>
                  </m:oMath>
                </a14:m>
                <a:r>
                  <a:rPr lang="en-GB" sz="1600" dirty="0">
                    <a:cs typeface="Times New Roman" panose="02020603050405020304" pitchFamily="18" charset="0"/>
                  </a:rPr>
                  <a:t> </a:t>
                </a:r>
              </a:p>
              <a:p>
                <a:pPr lvl="1" algn="just">
                  <a:buFont typeface="Arial" panose="020B0604020202020204" pitchFamily="34" charset="0"/>
                  <a:buChar char="•"/>
                </a:pPr>
                <a:r>
                  <a:rPr lang="en-IN" sz="1600" dirty="0">
                    <a:cs typeface="Times New Roman" panose="02020603050405020304" pitchFamily="18" charset="0"/>
                  </a:rPr>
                  <a:t>By coupling the reaction with </a:t>
                </a:r>
                <a:r>
                  <a:rPr lang="en-IN" sz="1600" i="1" dirty="0">
                    <a:cs typeface="Times New Roman" panose="02020603050405020304" pitchFamily="18" charset="0"/>
                  </a:rPr>
                  <a:t>hexokinase and glucose – 6 – phosphate dehydrogenase (G-6-P-DH), in which the final product NADPH is measured spectrophotometrically at 340 nm.</a:t>
                </a:r>
              </a:p>
              <a:p>
                <a:pPr marL="201168" lvl="1" indent="0" algn="just">
                  <a:buNone/>
                </a:pPr>
                <a:endParaRPr lang="en-IN" sz="1600" dirty="0">
                  <a:cs typeface="Times New Roman" panose="02020603050405020304" pitchFamily="18" charset="0"/>
                </a:endParaRPr>
              </a:p>
              <a:p>
                <a:pPr marL="0" indent="0" algn="just">
                  <a:buNone/>
                </a:pPr>
                <a14:m>
                  <m:oMathPara xmlns:m="http://schemas.openxmlformats.org/officeDocument/2006/math">
                    <m:oMathParaPr>
                      <m:jc m:val="center"/>
                    </m:oMathParaPr>
                    <m:oMath xmlns:m="http://schemas.openxmlformats.org/officeDocument/2006/math">
                      <m:r>
                        <m:rPr>
                          <m:sty m:val="p"/>
                        </m:rPr>
                        <a:rPr lang="en-IN" sz="1600" b="0" i="0">
                          <a:latin typeface="Cambria Math" panose="02040503050406030204" pitchFamily="18" charset="0"/>
                        </a:rPr>
                        <m:t>ATP</m:t>
                      </m:r>
                      <m:r>
                        <a:rPr lang="en-IN" sz="1600" b="0" i="0">
                          <a:latin typeface="Cambria Math" panose="02040503050406030204" pitchFamily="18" charset="0"/>
                        </a:rPr>
                        <m:t>+</m:t>
                      </m:r>
                      <m:r>
                        <m:rPr>
                          <m:sty m:val="p"/>
                        </m:rPr>
                        <a:rPr lang="en-IN" sz="1600" b="0" i="0" smtClean="0">
                          <a:latin typeface="Cambria Math" panose="02040503050406030204" pitchFamily="18" charset="0"/>
                        </a:rPr>
                        <m:t>G</m:t>
                      </m:r>
                      <m:r>
                        <m:rPr>
                          <m:sty m:val="p"/>
                        </m:rPr>
                        <a:rPr lang="en-IN" sz="1600" b="0" i="0">
                          <a:latin typeface="Cambria Math" panose="02040503050406030204" pitchFamily="18" charset="0"/>
                        </a:rPr>
                        <m:t>lucose</m:t>
                      </m:r>
                      <m:r>
                        <a:rPr lang="en-IN" sz="1600" b="0" i="0" smtClean="0">
                          <a:latin typeface="Cambria Math" panose="02040503050406030204" pitchFamily="18" charset="0"/>
                        </a:rPr>
                        <m:t>  </m:t>
                      </m:r>
                      <m:r>
                        <a:rPr lang="en-IN" sz="1600" b="0" i="0">
                          <a:latin typeface="Cambria Math" panose="02040503050406030204" pitchFamily="18" charset="0"/>
                        </a:rPr>
                        <m:t> </m:t>
                      </m:r>
                      <m:box>
                        <m:boxPr>
                          <m:ctrlPr>
                            <a:rPr lang="en-IN" sz="1600" i="1">
                              <a:latin typeface="Cambria Math" panose="02040503050406030204" pitchFamily="18" charset="0"/>
                            </a:rPr>
                          </m:ctrlPr>
                        </m:boxPr>
                        <m:e>
                          <m:groupChr>
                            <m:groupChrPr>
                              <m:chr m:val="→"/>
                              <m:vertJc m:val="bot"/>
                              <m:ctrlPr>
                                <a:rPr lang="en-IN" sz="1600" i="1">
                                  <a:latin typeface="Cambria Math" panose="02040503050406030204" pitchFamily="18" charset="0"/>
                                </a:rPr>
                              </m:ctrlPr>
                            </m:groupChrPr>
                            <m:e>
                              <m:r>
                                <m:rPr>
                                  <m:sty m:val="p"/>
                                </m:rPr>
                                <a:rPr lang="en-IN" sz="1600" b="0" i="0">
                                  <a:latin typeface="Cambria Math" panose="02040503050406030204" pitchFamily="18" charset="0"/>
                                </a:rPr>
                                <m:t>hexokinase</m:t>
                              </m:r>
                            </m:e>
                          </m:groupChr>
                        </m:e>
                      </m:box>
                      <m:r>
                        <a:rPr lang="en-IN" sz="1600" b="0" i="0">
                          <a:latin typeface="Cambria Math" panose="02040503050406030204" pitchFamily="18" charset="0"/>
                        </a:rPr>
                        <m:t> </m:t>
                      </m:r>
                      <m:r>
                        <a:rPr lang="en-IN" sz="1600" b="0" i="0" smtClean="0">
                          <a:latin typeface="Cambria Math" panose="02040503050406030204" pitchFamily="18" charset="0"/>
                        </a:rPr>
                        <m:t>  </m:t>
                      </m:r>
                      <m:r>
                        <m:rPr>
                          <m:sty m:val="p"/>
                        </m:rPr>
                        <a:rPr lang="en-IN" sz="1600" b="0" i="0" smtClean="0">
                          <a:latin typeface="Cambria Math" panose="02040503050406030204" pitchFamily="18" charset="0"/>
                        </a:rPr>
                        <m:t>Glucose</m:t>
                      </m:r>
                      <m:r>
                        <a:rPr lang="en-IN" sz="1600" b="0" i="0">
                          <a:latin typeface="Cambria Math" panose="02040503050406030204" pitchFamily="18" charset="0"/>
                        </a:rPr>
                        <m:t>−6−</m:t>
                      </m:r>
                      <m:r>
                        <m:rPr>
                          <m:sty m:val="p"/>
                        </m:rPr>
                        <a:rPr lang="en-IN" sz="1600" b="0" i="0">
                          <a:latin typeface="Cambria Math" panose="02040503050406030204" pitchFamily="18" charset="0"/>
                        </a:rPr>
                        <m:t>phosphate</m:t>
                      </m:r>
                      <m:r>
                        <a:rPr lang="en-IN" sz="1600" b="0" i="0">
                          <a:latin typeface="Cambria Math" panose="02040503050406030204" pitchFamily="18" charset="0"/>
                        </a:rPr>
                        <m:t>+</m:t>
                      </m:r>
                      <m:r>
                        <m:rPr>
                          <m:sty m:val="p"/>
                        </m:rPr>
                        <a:rPr lang="en-IN" sz="1600" b="0" i="0">
                          <a:latin typeface="Cambria Math" panose="02040503050406030204" pitchFamily="18" charset="0"/>
                        </a:rPr>
                        <m:t>ADP</m:t>
                      </m:r>
                      <m:r>
                        <a:rPr lang="en-IN" sz="1600" b="0" i="0">
                          <a:latin typeface="Cambria Math" panose="02040503050406030204" pitchFamily="18" charset="0"/>
                        </a:rPr>
                        <m:t>+ </m:t>
                      </m:r>
                      <m:sSup>
                        <m:sSupPr>
                          <m:ctrlPr>
                            <a:rPr lang="en-IN" sz="1600" i="1">
                              <a:latin typeface="Cambria Math" panose="02040503050406030204" pitchFamily="18" charset="0"/>
                            </a:rPr>
                          </m:ctrlPr>
                        </m:sSupPr>
                        <m:e>
                          <m:r>
                            <m:rPr>
                              <m:sty m:val="p"/>
                            </m:rPr>
                            <a:rPr lang="en-IN" sz="1600" b="0" i="0">
                              <a:latin typeface="Cambria Math" panose="02040503050406030204" pitchFamily="18" charset="0"/>
                            </a:rPr>
                            <m:t>H</m:t>
                          </m:r>
                        </m:e>
                        <m:sup>
                          <m:r>
                            <a:rPr lang="en-IN" sz="1600" b="0" i="0">
                              <a:latin typeface="Cambria Math" panose="02040503050406030204" pitchFamily="18" charset="0"/>
                            </a:rPr>
                            <m:t>+</m:t>
                          </m:r>
                        </m:sup>
                      </m:sSup>
                    </m:oMath>
                  </m:oMathPara>
                </a14:m>
                <a:endParaRPr lang="en-IN" sz="1600" dirty="0">
                  <a:cs typeface="Times New Roman" panose="02020603050405020304" pitchFamily="18" charset="0"/>
                </a:endParaRPr>
              </a:p>
              <a:p>
                <a:pPr marL="0" indent="0" algn="ctr">
                  <a:buNone/>
                </a:pPr>
                <a:r>
                  <a:rPr lang="en-IN" sz="1600" dirty="0">
                    <a:cs typeface="Times New Roman" panose="02020603050405020304" pitchFamily="18" charset="0"/>
                  </a:rPr>
                  <a:t>	</a:t>
                </a:r>
                <a14:m>
                  <m:oMath xmlns:m="http://schemas.openxmlformats.org/officeDocument/2006/math">
                    <m:r>
                      <m:rPr>
                        <m:sty m:val="p"/>
                      </m:rPr>
                      <a:rPr lang="en-IN" sz="1600">
                        <a:latin typeface="Cambria Math" panose="02040503050406030204" pitchFamily="18" charset="0"/>
                      </a:rPr>
                      <m:t>G</m:t>
                    </m:r>
                    <m:r>
                      <m:rPr>
                        <m:sty m:val="p"/>
                      </m:rPr>
                      <a:rPr lang="en-IN" sz="1600" b="0" i="0">
                        <a:latin typeface="Cambria Math" panose="02040503050406030204" pitchFamily="18" charset="0"/>
                      </a:rPr>
                      <m:t>lucose</m:t>
                    </m:r>
                    <m:r>
                      <a:rPr lang="en-IN" sz="1600" b="0" i="0" smtClean="0">
                        <a:latin typeface="Cambria Math" panose="02040503050406030204" pitchFamily="18" charset="0"/>
                      </a:rPr>
                      <m:t>−</m:t>
                    </m:r>
                    <m:r>
                      <a:rPr lang="en-IN" sz="1600" b="0" i="0">
                        <a:latin typeface="Cambria Math" panose="02040503050406030204" pitchFamily="18" charset="0"/>
                      </a:rPr>
                      <m:t>6−</m:t>
                    </m:r>
                    <m:r>
                      <m:rPr>
                        <m:sty m:val="p"/>
                      </m:rPr>
                      <a:rPr lang="en-IN" sz="1600" b="0" i="0">
                        <a:latin typeface="Cambria Math" panose="02040503050406030204" pitchFamily="18" charset="0"/>
                      </a:rPr>
                      <m:t>phosphate</m:t>
                    </m:r>
                    <m:r>
                      <a:rPr lang="en-IN" sz="1600" b="0" i="0">
                        <a:latin typeface="Cambria Math" panose="02040503050406030204" pitchFamily="18" charset="0"/>
                      </a:rPr>
                      <m:t>+</m:t>
                    </m:r>
                    <m:r>
                      <m:rPr>
                        <m:sty m:val="p"/>
                      </m:rPr>
                      <a:rPr lang="en-IN" sz="1600" b="0" i="0">
                        <a:latin typeface="Cambria Math" panose="02040503050406030204" pitchFamily="18" charset="0"/>
                      </a:rPr>
                      <m:t>NADP</m:t>
                    </m:r>
                    <m:r>
                      <a:rPr lang="en-IN" sz="1600" b="0" i="0" smtClean="0">
                        <a:latin typeface="Cambria Math" panose="02040503050406030204" pitchFamily="18" charset="0"/>
                      </a:rPr>
                      <m:t>  </m:t>
                    </m:r>
                    <m:r>
                      <a:rPr lang="en-IN" sz="1600" b="0" i="0">
                        <a:latin typeface="Cambria Math" panose="02040503050406030204" pitchFamily="18" charset="0"/>
                      </a:rPr>
                      <m:t> </m:t>
                    </m:r>
                    <m:box>
                      <m:boxPr>
                        <m:ctrlPr>
                          <a:rPr lang="en-IN" sz="1600" i="1">
                            <a:latin typeface="Cambria Math" panose="02040503050406030204" pitchFamily="18" charset="0"/>
                          </a:rPr>
                        </m:ctrlPr>
                      </m:boxPr>
                      <m:e>
                        <m:groupChr>
                          <m:groupChrPr>
                            <m:chr m:val="→"/>
                            <m:vertJc m:val="bot"/>
                            <m:ctrlPr>
                              <a:rPr lang="en-IN" sz="1600" i="1">
                                <a:latin typeface="Cambria Math" panose="02040503050406030204" pitchFamily="18" charset="0"/>
                              </a:rPr>
                            </m:ctrlPr>
                          </m:groupChrPr>
                          <m:e>
                            <m:r>
                              <m:rPr>
                                <m:sty m:val="p"/>
                              </m:rPr>
                              <a:rPr lang="en-IN" sz="1600" b="0" i="0">
                                <a:latin typeface="Cambria Math" panose="02040503050406030204" pitchFamily="18" charset="0"/>
                              </a:rPr>
                              <m:t>G</m:t>
                            </m:r>
                            <m:r>
                              <a:rPr lang="en-IN" sz="1600" b="0" i="0">
                                <a:latin typeface="Cambria Math" panose="02040503050406030204" pitchFamily="18" charset="0"/>
                              </a:rPr>
                              <m:t>−6−</m:t>
                            </m:r>
                            <m:r>
                              <m:rPr>
                                <m:sty m:val="p"/>
                              </m:rPr>
                              <a:rPr lang="en-IN" sz="1600" b="0" i="0">
                                <a:latin typeface="Cambria Math" panose="02040503050406030204" pitchFamily="18" charset="0"/>
                              </a:rPr>
                              <m:t>P</m:t>
                            </m:r>
                            <m:r>
                              <a:rPr lang="en-IN" sz="1600" b="0" i="0">
                                <a:latin typeface="Cambria Math" panose="02040503050406030204" pitchFamily="18" charset="0"/>
                              </a:rPr>
                              <m:t>−</m:t>
                            </m:r>
                            <m:r>
                              <m:rPr>
                                <m:sty m:val="p"/>
                              </m:rPr>
                              <a:rPr lang="en-IN" sz="1600" b="0" i="0">
                                <a:latin typeface="Cambria Math" panose="02040503050406030204" pitchFamily="18" charset="0"/>
                              </a:rPr>
                              <m:t>DH</m:t>
                            </m:r>
                          </m:e>
                        </m:groupChr>
                      </m:e>
                    </m:box>
                    <m:r>
                      <a:rPr lang="en-IN" sz="1600" b="0" i="0">
                        <a:latin typeface="Cambria Math" panose="02040503050406030204" pitchFamily="18" charset="0"/>
                      </a:rPr>
                      <m:t> </m:t>
                    </m:r>
                    <m:r>
                      <a:rPr lang="en-IN" sz="1600" b="0" i="0" smtClean="0">
                        <a:latin typeface="Cambria Math" panose="02040503050406030204" pitchFamily="18" charset="0"/>
                      </a:rPr>
                      <m:t>  </m:t>
                    </m:r>
                    <m:r>
                      <a:rPr lang="en-IN" sz="1600" b="0" i="0">
                        <a:latin typeface="Cambria Math" panose="02040503050406030204" pitchFamily="18" charset="0"/>
                      </a:rPr>
                      <m:t>6−</m:t>
                    </m:r>
                    <m:r>
                      <m:rPr>
                        <m:sty m:val="p"/>
                      </m:rPr>
                      <a:rPr lang="en-IN" sz="1600" b="0" i="0">
                        <a:latin typeface="Cambria Math" panose="02040503050406030204" pitchFamily="18" charset="0"/>
                      </a:rPr>
                      <m:t>phosphogluconic</m:t>
                    </m:r>
                    <m:r>
                      <a:rPr lang="en-IN" sz="1600" b="0" i="0">
                        <a:latin typeface="Cambria Math" panose="02040503050406030204" pitchFamily="18" charset="0"/>
                      </a:rPr>
                      <m:t> </m:t>
                    </m:r>
                    <m:r>
                      <m:rPr>
                        <m:sty m:val="p"/>
                      </m:rPr>
                      <a:rPr lang="en-IN" sz="1600" b="0" i="0">
                        <a:latin typeface="Cambria Math" panose="02040503050406030204" pitchFamily="18" charset="0"/>
                      </a:rPr>
                      <m:t>acid</m:t>
                    </m:r>
                    <m:r>
                      <a:rPr lang="en-IN" sz="1600" b="0" i="0">
                        <a:latin typeface="Cambria Math" panose="02040503050406030204" pitchFamily="18" charset="0"/>
                      </a:rPr>
                      <m:t>+</m:t>
                    </m:r>
                    <m:r>
                      <m:rPr>
                        <m:sty m:val="p"/>
                      </m:rPr>
                      <a:rPr lang="en-IN" sz="1600" b="0" i="0">
                        <a:latin typeface="Cambria Math" panose="02040503050406030204" pitchFamily="18" charset="0"/>
                      </a:rPr>
                      <m:t>NADPH</m:t>
                    </m:r>
                  </m:oMath>
                </a14:m>
                <a:endParaRPr lang="en-IN" sz="1600" dirty="0">
                  <a:cs typeface="Times New Roman" panose="02020603050405020304" pitchFamily="18" charset="0"/>
                </a:endParaRPr>
              </a:p>
              <a:p>
                <a:pPr marL="0" indent="0" algn="ctr">
                  <a:buNone/>
                </a:pPr>
                <a:endParaRPr lang="en-IN" sz="200" dirty="0">
                  <a:cs typeface="Times New Roman" panose="02020603050405020304" pitchFamily="18" charset="0"/>
                </a:endParaRPr>
              </a:p>
              <a:p>
                <a:pPr lvl="1" algn="just">
                  <a:buFont typeface="Arial" panose="020B0604020202020204" pitchFamily="34" charset="0"/>
                  <a:buChar char="•"/>
                </a:pPr>
                <a:r>
                  <a:rPr lang="en-GB" sz="1600" dirty="0"/>
                  <a:t>For the reaction in reverse direction, </a:t>
                </a:r>
                <a14:m>
                  <m:oMath xmlns:m="http://schemas.openxmlformats.org/officeDocument/2006/math">
                    <m:r>
                      <m:rPr>
                        <m:sty m:val="p"/>
                      </m:rPr>
                      <a:rPr lang="en-GB" sz="1600">
                        <a:latin typeface="Cambria Math" panose="02040503050406030204" pitchFamily="18" charset="0"/>
                      </a:rPr>
                      <m:t>A</m:t>
                    </m:r>
                    <m:r>
                      <m:rPr>
                        <m:sty m:val="p"/>
                      </m:rPr>
                      <a:rPr lang="en-US" sz="1600" b="0" i="0" smtClean="0">
                        <a:latin typeface="Cambria Math" panose="02040503050406030204" pitchFamily="18" charset="0"/>
                      </a:rPr>
                      <m:t>T</m:t>
                    </m:r>
                    <m:r>
                      <m:rPr>
                        <m:sty m:val="p"/>
                      </m:rPr>
                      <a:rPr lang="en-GB" sz="1600">
                        <a:latin typeface="Cambria Math" panose="02040503050406030204" pitchFamily="18" charset="0"/>
                      </a:rPr>
                      <m:t>P</m:t>
                    </m:r>
                    <m:r>
                      <a:rPr lang="en-GB" sz="1600">
                        <a:latin typeface="Cambria Math" panose="02040503050406030204" pitchFamily="18" charset="0"/>
                      </a:rPr>
                      <m:t>+</m:t>
                    </m:r>
                    <m:r>
                      <m:rPr>
                        <m:sty m:val="p"/>
                      </m:rPr>
                      <a:rPr lang="en-GB" sz="1600">
                        <a:latin typeface="Cambria Math" panose="02040503050406030204" pitchFamily="18" charset="0"/>
                      </a:rPr>
                      <m:t>AMP</m:t>
                    </m:r>
                    <m:r>
                      <a:rPr lang="en-GB" sz="1600">
                        <a:latin typeface="Cambria Math" panose="02040503050406030204" pitchFamily="18" charset="0"/>
                      </a:rPr>
                      <m:t> ⇋ </m:t>
                    </m:r>
                    <m:r>
                      <m:rPr>
                        <m:sty m:val="p"/>
                      </m:rPr>
                      <a:rPr lang="en-GB" sz="1600">
                        <a:latin typeface="Cambria Math" panose="02040503050406030204" pitchFamily="18" charset="0"/>
                      </a:rPr>
                      <m:t>ADP</m:t>
                    </m:r>
                    <m:r>
                      <a:rPr lang="en-GB" sz="1600">
                        <a:latin typeface="Cambria Math" panose="02040503050406030204" pitchFamily="18" charset="0"/>
                      </a:rPr>
                      <m:t>+</m:t>
                    </m:r>
                    <m:r>
                      <m:rPr>
                        <m:sty m:val="p"/>
                      </m:rPr>
                      <a:rPr lang="en-GB" sz="1600">
                        <a:latin typeface="Cambria Math" panose="02040503050406030204" pitchFamily="18" charset="0"/>
                      </a:rPr>
                      <m:t>ADP</m:t>
                    </m:r>
                  </m:oMath>
                </a14:m>
                <a:endParaRPr lang="en-GB" sz="1600" dirty="0">
                  <a:cs typeface="Times New Roman" panose="02020603050405020304" pitchFamily="18" charset="0"/>
                </a:endParaRPr>
              </a:p>
              <a:p>
                <a:pPr lvl="1" algn="just">
                  <a:buFont typeface="Arial" panose="020B0604020202020204" pitchFamily="34" charset="0"/>
                  <a:buChar char="•"/>
                </a:pPr>
                <a:r>
                  <a:rPr lang="en-IN" sz="1600" dirty="0">
                    <a:cs typeface="Times New Roman" panose="02020603050405020304" pitchFamily="18" charset="0"/>
                  </a:rPr>
                  <a:t>By coupling the reaction with </a:t>
                </a:r>
                <a:r>
                  <a:rPr lang="en-IN" sz="1600" i="1" dirty="0">
                    <a:cs typeface="Times New Roman" panose="02020603050405020304" pitchFamily="18" charset="0"/>
                  </a:rPr>
                  <a:t>pyruvate kinase</a:t>
                </a:r>
                <a:r>
                  <a:rPr lang="en-IN" sz="1600" dirty="0">
                    <a:cs typeface="Times New Roman" panose="02020603050405020304" pitchFamily="18" charset="0"/>
                  </a:rPr>
                  <a:t> and </a:t>
                </a:r>
                <a:r>
                  <a:rPr lang="en-IN" sz="1600" i="1" dirty="0">
                    <a:cs typeface="Times New Roman" panose="02020603050405020304" pitchFamily="18" charset="0"/>
                  </a:rPr>
                  <a:t>lactate dehydrogenase, measuring the oxidation of NADH at 340 nm spectrophotometrically, Ak activity can be analysed.</a:t>
                </a:r>
              </a:p>
              <a:p>
                <a:pPr lvl="1" algn="just">
                  <a:buFont typeface="Arial" panose="020B0604020202020204" pitchFamily="34" charset="0"/>
                  <a:buChar char="•"/>
                </a:pPr>
                <a:endParaRPr lang="en-IN" sz="400" i="1" dirty="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IN" sz="1600">
                          <a:latin typeface="Cambria Math" panose="02040503050406030204" pitchFamily="18" charset="0"/>
                        </a:rPr>
                        <m:t>A</m:t>
                      </m:r>
                      <m:r>
                        <m:rPr>
                          <m:sty m:val="p"/>
                        </m:rPr>
                        <a:rPr lang="en-US" sz="1600" b="0" i="0" smtClean="0">
                          <a:latin typeface="Cambria Math" panose="02040503050406030204" pitchFamily="18" charset="0"/>
                        </a:rPr>
                        <m:t>D</m:t>
                      </m:r>
                      <m:r>
                        <m:rPr>
                          <m:sty m:val="p"/>
                        </m:rPr>
                        <a:rPr lang="en-IN" sz="1600" b="0" i="0">
                          <a:latin typeface="Cambria Math" panose="02040503050406030204" pitchFamily="18" charset="0"/>
                        </a:rPr>
                        <m:t>P</m:t>
                      </m:r>
                      <m:r>
                        <a:rPr lang="en-IN" sz="1600" b="0" i="0">
                          <a:latin typeface="Cambria Math" panose="02040503050406030204" pitchFamily="18" charset="0"/>
                        </a:rPr>
                        <m:t>+</m:t>
                      </m:r>
                      <m:r>
                        <m:rPr>
                          <m:sty m:val="p"/>
                        </m:rPr>
                        <a:rPr lang="en-US" sz="1600" b="0" i="0" smtClean="0">
                          <a:latin typeface="Cambria Math" panose="02040503050406030204" pitchFamily="18" charset="0"/>
                        </a:rPr>
                        <m:t>PEP</m:t>
                      </m:r>
                      <m:r>
                        <a:rPr lang="en-IN" sz="1600" b="0" i="0">
                          <a:latin typeface="Cambria Math" panose="02040503050406030204" pitchFamily="18" charset="0"/>
                        </a:rPr>
                        <m:t> </m:t>
                      </m:r>
                      <m:box>
                        <m:boxPr>
                          <m:ctrlPr>
                            <a:rPr lang="en-IN" sz="1600" i="1">
                              <a:latin typeface="Cambria Math" panose="02040503050406030204" pitchFamily="18" charset="0"/>
                            </a:rPr>
                          </m:ctrlPr>
                        </m:boxPr>
                        <m:e>
                          <m:groupChr>
                            <m:groupChrPr>
                              <m:chr m:val="→"/>
                              <m:vertJc m:val="bot"/>
                              <m:ctrlPr>
                                <a:rPr lang="en-IN" sz="1600" i="1">
                                  <a:latin typeface="Cambria Math" panose="02040503050406030204" pitchFamily="18" charset="0"/>
                                </a:rPr>
                              </m:ctrlPr>
                            </m:groupChrPr>
                            <m:e>
                              <m:r>
                                <m:rPr>
                                  <m:sty m:val="p"/>
                                  <m:brk m:alnAt="2"/>
                                </m:rPr>
                                <a:rPr lang="en-US" sz="1600" b="0" i="0" smtClean="0">
                                  <a:latin typeface="Cambria Math" panose="02040503050406030204" pitchFamily="18" charset="0"/>
                                </a:rPr>
                                <m:t>P</m:t>
                              </m:r>
                              <m:r>
                                <m:rPr>
                                  <m:sty m:val="p"/>
                                </m:rPr>
                                <a:rPr lang="en-US" sz="1600" b="0" i="0" smtClean="0">
                                  <a:latin typeface="Cambria Math" panose="02040503050406030204" pitchFamily="18" charset="0"/>
                                </a:rPr>
                                <m:t>yruvate</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Kinase</m:t>
                              </m:r>
                            </m:e>
                          </m:groupChr>
                        </m:e>
                      </m:box>
                      <m:r>
                        <a:rPr lang="en-IN" sz="1600" b="0" i="0">
                          <a:latin typeface="Cambria Math" panose="02040503050406030204" pitchFamily="18" charset="0"/>
                        </a:rPr>
                        <m:t> </m:t>
                      </m:r>
                      <m:r>
                        <a:rPr lang="en-US" sz="1600" b="0" i="0" smtClean="0">
                          <a:latin typeface="Cambria Math" panose="02040503050406030204" pitchFamily="18" charset="0"/>
                        </a:rPr>
                        <m:t> </m:t>
                      </m:r>
                      <m:r>
                        <m:rPr>
                          <m:sty m:val="p"/>
                        </m:rPr>
                        <a:rPr lang="en-IN" sz="1600" b="0" i="0">
                          <a:latin typeface="Cambria Math" panose="02040503050406030204" pitchFamily="18" charset="0"/>
                        </a:rPr>
                        <m:t>A</m:t>
                      </m:r>
                      <m:r>
                        <m:rPr>
                          <m:sty m:val="p"/>
                        </m:rPr>
                        <a:rPr lang="en-US" sz="1600" b="0" i="0" smtClean="0">
                          <a:latin typeface="Cambria Math" panose="02040503050406030204" pitchFamily="18" charset="0"/>
                        </a:rPr>
                        <m:t>T</m:t>
                      </m:r>
                      <m:r>
                        <m:rPr>
                          <m:sty m:val="p"/>
                        </m:rPr>
                        <a:rPr lang="en-IN" sz="1600" b="0" i="0">
                          <a:latin typeface="Cambria Math" panose="02040503050406030204" pitchFamily="18" charset="0"/>
                        </a:rPr>
                        <m:t>P</m:t>
                      </m:r>
                      <m:r>
                        <a:rPr lang="en-IN" sz="1600" b="0" i="0">
                          <a:latin typeface="Cambria Math" panose="02040503050406030204" pitchFamily="18" charset="0"/>
                        </a:rPr>
                        <m:t>+</m:t>
                      </m:r>
                      <m:r>
                        <m:rPr>
                          <m:sty m:val="p"/>
                        </m:rPr>
                        <a:rPr lang="en-US" sz="1600" b="0" i="0" smtClean="0">
                          <a:latin typeface="Cambria Math" panose="02040503050406030204" pitchFamily="18" charset="0"/>
                        </a:rPr>
                        <m:t>Pyruvate</m:t>
                      </m:r>
                    </m:oMath>
                  </m:oMathPara>
                </a14:m>
                <a:endParaRPr lang="en-IN" sz="1600" b="0" i="0" dirty="0"/>
              </a:p>
              <a:p>
                <a:pPr marL="0" indent="0" algn="ctr">
                  <a:buNone/>
                </a:pPr>
                <a14:m>
                  <m:oMath xmlns:m="http://schemas.openxmlformats.org/officeDocument/2006/math">
                    <m:r>
                      <m:rPr>
                        <m:sty m:val="p"/>
                      </m:rPr>
                      <a:rPr lang="en-IN" sz="1600" b="0" i="0" dirty="0">
                        <a:latin typeface="Cambria Math" panose="02040503050406030204" pitchFamily="18" charset="0"/>
                      </a:rPr>
                      <m:t>P</m:t>
                    </m:r>
                    <m:r>
                      <m:rPr>
                        <m:sty m:val="p"/>
                      </m:rPr>
                      <a:rPr lang="en-US" sz="1600" b="0" i="0" dirty="0" smtClean="0">
                        <a:latin typeface="Cambria Math" panose="02040503050406030204" pitchFamily="18" charset="0"/>
                      </a:rPr>
                      <m:t>yruvate</m:t>
                    </m:r>
                    <m:r>
                      <a:rPr lang="en-US" sz="1600" b="0" i="0" dirty="0" smtClean="0">
                        <a:latin typeface="Cambria Math" panose="02040503050406030204" pitchFamily="18" charset="0"/>
                      </a:rPr>
                      <m:t> +</m:t>
                    </m:r>
                    <m:r>
                      <m:rPr>
                        <m:sty m:val="p"/>
                      </m:rPr>
                      <a:rPr lang="en-IN" sz="1600" b="0" i="0">
                        <a:latin typeface="Cambria Math" panose="02040503050406030204" pitchFamily="18" charset="0"/>
                      </a:rPr>
                      <m:t>NADH</m:t>
                    </m:r>
                    <m:r>
                      <a:rPr lang="en-US" sz="1600" b="0" i="0" smtClean="0">
                        <a:latin typeface="Cambria Math" panose="02040503050406030204" pitchFamily="18" charset="0"/>
                      </a:rPr>
                      <m:t>+ </m:t>
                    </m:r>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H</m:t>
                        </m:r>
                      </m:e>
                      <m:sup>
                        <m:r>
                          <a:rPr lang="en-US" sz="1600" b="0" i="0" smtClean="0">
                            <a:latin typeface="Cambria Math" panose="02040503050406030204" pitchFamily="18" charset="0"/>
                          </a:rPr>
                          <m:t>+</m:t>
                        </m:r>
                      </m:sup>
                    </m:sSup>
                    <m:r>
                      <a:rPr lang="en-IN" sz="1600" b="0" i="0">
                        <a:latin typeface="Cambria Math" panose="02040503050406030204" pitchFamily="18" charset="0"/>
                      </a:rPr>
                      <m:t> </m:t>
                    </m:r>
                    <m:box>
                      <m:boxPr>
                        <m:ctrlPr>
                          <a:rPr lang="en-IN" sz="1600" i="1">
                            <a:latin typeface="Cambria Math" panose="02040503050406030204" pitchFamily="18" charset="0"/>
                          </a:rPr>
                        </m:ctrlPr>
                      </m:boxPr>
                      <m:e>
                        <m:groupChr>
                          <m:groupChrPr>
                            <m:chr m:val="→"/>
                            <m:vertJc m:val="bot"/>
                            <m:ctrlPr>
                              <a:rPr lang="en-IN" sz="1600" i="1">
                                <a:latin typeface="Cambria Math" panose="02040503050406030204" pitchFamily="18" charset="0"/>
                              </a:rPr>
                            </m:ctrlPr>
                          </m:groupChrPr>
                          <m:e>
                            <m:r>
                              <m:rPr>
                                <m:sty m:val="p"/>
                                <m:brk m:alnAt="2"/>
                              </m:rPr>
                              <a:rPr lang="en-US" sz="1600" b="0" i="0" smtClean="0">
                                <a:latin typeface="Cambria Math" panose="02040503050406030204" pitchFamily="18" charset="0"/>
                              </a:rPr>
                              <m:t>L</m:t>
                            </m:r>
                            <m:r>
                              <m:rPr>
                                <m:sty m:val="p"/>
                              </m:rPr>
                              <a:rPr lang="en-US" sz="1600" b="0" i="0" smtClean="0">
                                <a:latin typeface="Cambria Math" panose="02040503050406030204" pitchFamily="18" charset="0"/>
                              </a:rPr>
                              <m:t>actate</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dehydrogenase</m:t>
                            </m:r>
                          </m:e>
                        </m:groupChr>
                      </m:e>
                    </m:box>
                    <m:r>
                      <a:rPr lang="en-IN" sz="1600" b="0" i="0">
                        <a:latin typeface="Cambria Math" panose="02040503050406030204" pitchFamily="18" charset="0"/>
                      </a:rPr>
                      <m:t> </m:t>
                    </m:r>
                    <m:r>
                      <m:rPr>
                        <m:sty m:val="p"/>
                      </m:rPr>
                      <a:rPr lang="en-US" sz="1600" b="0" i="0" smtClean="0">
                        <a:latin typeface="Cambria Math" panose="02040503050406030204" pitchFamily="18" charset="0"/>
                      </a:rPr>
                      <m:t>Lactate</m:t>
                    </m:r>
                    <m:r>
                      <a:rPr lang="en-US" sz="1600" b="0" i="0" smtClean="0">
                        <a:latin typeface="Cambria Math" panose="02040503050406030204" pitchFamily="18" charset="0"/>
                      </a:rPr>
                      <m:t> + </m:t>
                    </m:r>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NAD</m:t>
                        </m:r>
                      </m:e>
                      <m:sup>
                        <m:r>
                          <a:rPr lang="en-US" sz="1600" b="0" i="0" smtClean="0">
                            <a:latin typeface="Cambria Math" panose="02040503050406030204" pitchFamily="18" charset="0"/>
                          </a:rPr>
                          <m:t>+</m:t>
                        </m:r>
                      </m:sup>
                    </m:sSup>
                  </m:oMath>
                </a14:m>
                <a:r>
                  <a:rPr lang="en-IN" sz="1600" dirty="0">
                    <a:cs typeface="Times New Roman" panose="02020603050405020304" pitchFamily="18" charset="0"/>
                  </a:rPr>
                  <a:t> </a:t>
                </a:r>
              </a:p>
              <a:p>
                <a:pPr marL="0" indent="0" algn="ctr">
                  <a:buNone/>
                </a:pPr>
                <a:endParaRPr lang="en-IN" sz="200" dirty="0">
                  <a:cs typeface="Times New Roman" panose="02020603050405020304" pitchFamily="18" charset="0"/>
                </a:endParaRPr>
              </a:p>
              <a:p>
                <a:pPr algn="just"/>
                <a:r>
                  <a:rPr lang="en-IN" sz="1600" dirty="0">
                    <a:cs typeface="Times New Roman" panose="02020603050405020304" pitchFamily="18" charset="0"/>
                  </a:rPr>
                  <a:t>But, coupling method has some limitations, viz. multi-step process, prone to error in each step, can’t analyse the effect of activator and inhibitors on AK activity in presence of other enzyme.</a:t>
                </a:r>
              </a:p>
            </p:txBody>
          </p:sp>
        </mc:Choice>
        <mc:Fallback xmlns="">
          <p:sp>
            <p:nvSpPr>
              <p:cNvPr id="3" name="Content Placeholder 2">
                <a:extLst>
                  <a:ext uri="{FF2B5EF4-FFF2-40B4-BE49-F238E27FC236}">
                    <a16:creationId xmlns:a16="http://schemas.microsoft.com/office/drawing/2014/main" id="{69839DE4-D2DB-EA5B-5EDE-8530CDD24A1F}"/>
                  </a:ext>
                </a:extLst>
              </p:cNvPr>
              <p:cNvSpPr>
                <a:spLocks noGrp="1" noRot="1" noChangeAspect="1" noMove="1" noResize="1" noEditPoints="1" noAdjustHandles="1" noChangeArrowheads="1" noChangeShapeType="1" noTextEdit="1"/>
              </p:cNvSpPr>
              <p:nvPr>
                <p:ph idx="1"/>
              </p:nvPr>
            </p:nvSpPr>
            <p:spPr>
              <a:xfrm>
                <a:off x="975360" y="1492736"/>
                <a:ext cx="10180320" cy="4823224"/>
              </a:xfrm>
              <a:blipFill>
                <a:blip r:embed="rId2"/>
                <a:stretch>
                  <a:fillRect l="-299" t="-885" r="-119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EF483974-2175-453C-8746-65D32E54AD51}"/>
              </a:ext>
            </a:extLst>
          </p:cNvPr>
          <p:cNvSpPr>
            <a:spLocks noGrp="1"/>
          </p:cNvSpPr>
          <p:nvPr>
            <p:ph type="sldNum" sz="quarter" idx="12"/>
          </p:nvPr>
        </p:nvSpPr>
        <p:spPr/>
        <p:txBody>
          <a:bodyPr/>
          <a:lstStyle/>
          <a:p>
            <a:fld id="{D1A98980-6983-4226-86DA-5B5FB1824377}" type="slidenum">
              <a:rPr lang="en-IN" smtClean="0"/>
              <a:pPr/>
              <a:t>14</a:t>
            </a:fld>
            <a:endParaRPr lang="en-IN"/>
          </a:p>
        </p:txBody>
      </p:sp>
      <p:cxnSp>
        <p:nvCxnSpPr>
          <p:cNvPr id="8" name="Straight Connector 7">
            <a:extLst>
              <a:ext uri="{FF2B5EF4-FFF2-40B4-BE49-F238E27FC236}">
                <a16:creationId xmlns:a16="http://schemas.microsoft.com/office/drawing/2014/main" id="{E678056A-E415-0079-47FD-29D882E2D65C}"/>
              </a:ext>
            </a:extLst>
          </p:cNvPr>
          <p:cNvCxnSpPr>
            <a:cxnSpLocks/>
          </p:cNvCxnSpPr>
          <p:nvPr/>
        </p:nvCxnSpPr>
        <p:spPr>
          <a:xfrm>
            <a:off x="975360" y="1256237"/>
            <a:ext cx="10058400" cy="0"/>
          </a:xfrm>
          <a:prstGeom prst="line">
            <a:avLst/>
          </a:prstGeom>
          <a:ln w="190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0676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78B7AB-6BFF-BA95-4EB0-7E6A10A28368}"/>
              </a:ext>
            </a:extLst>
          </p:cNvPr>
          <p:cNvSpPr>
            <a:spLocks noGrp="1"/>
          </p:cNvSpPr>
          <p:nvPr>
            <p:ph type="title"/>
          </p:nvPr>
        </p:nvSpPr>
        <p:spPr>
          <a:xfrm>
            <a:off x="207389" y="594359"/>
            <a:ext cx="3700019" cy="2286000"/>
          </a:xfrm>
        </p:spPr>
        <p:txBody>
          <a:bodyPr>
            <a:normAutofit/>
          </a:bodyPr>
          <a:lstStyle/>
          <a:p>
            <a:r>
              <a:rPr lang="en-IN" sz="3200" dirty="0"/>
              <a:t>Spectrophotometric Assay </a:t>
            </a:r>
            <a:r>
              <a:rPr lang="en-IN" sz="2800" dirty="0">
                <a:solidFill>
                  <a:schemeClr val="tx1">
                    <a:lumMod val="85000"/>
                  </a:schemeClr>
                </a:solidFill>
              </a:rPr>
              <a:t>(based on pH)</a:t>
            </a:r>
            <a:endParaRPr lang="en-IN" sz="3200" dirty="0">
              <a:solidFill>
                <a:schemeClr val="tx1">
                  <a:lumMod val="85000"/>
                </a:schemeClr>
              </a:solidFill>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A5A5B112-1EBA-C903-24E4-1283373D3260}"/>
                  </a:ext>
                </a:extLst>
              </p:cNvPr>
              <p:cNvSpPr>
                <a:spLocks noGrp="1"/>
              </p:cNvSpPr>
              <p:nvPr>
                <p:ph type="body" sz="half" idx="2"/>
              </p:nvPr>
            </p:nvSpPr>
            <p:spPr>
              <a:xfrm>
                <a:off x="108409" y="3019857"/>
                <a:ext cx="3700020" cy="3379124"/>
              </a:xfrm>
            </p:spPr>
            <p:txBody>
              <a:bodyPr/>
              <a:lstStyle/>
              <a:p>
                <a:pPr marL="285750" indent="-285750" algn="just">
                  <a:buFont typeface="Arial" panose="020B0604020202020204" pitchFamily="34" charset="0"/>
                  <a:buChar char="•"/>
                </a:pPr>
                <a:r>
                  <a:rPr lang="en-US" sz="1600" dirty="0">
                    <a:cs typeface="Times New Roman" panose="02020603050405020304" pitchFamily="18" charset="0"/>
                  </a:rPr>
                  <a:t>In a AK </a:t>
                </a:r>
                <a:r>
                  <a:rPr lang="en-GB" sz="1600" dirty="0">
                    <a:cs typeface="Times New Roman" panose="02020603050405020304" pitchFamily="18" charset="0"/>
                  </a:rPr>
                  <a:t>catalysed</a:t>
                </a:r>
                <a:r>
                  <a:rPr lang="en-US" sz="1600" dirty="0">
                    <a:cs typeface="Times New Roman" panose="02020603050405020304" pitchFamily="18" charset="0"/>
                  </a:rPr>
                  <a:t> reaction, a proton is released when two ADP produced from ATP and AMP.</a:t>
                </a:r>
              </a:p>
              <a:p>
                <a:pPr algn="just">
                  <a:lnSpc>
                    <a:spcPct val="150000"/>
                  </a:lnSpc>
                </a:pPr>
                <a14:m>
                  <m:oMathPara xmlns:m="http://schemas.openxmlformats.org/officeDocument/2006/math">
                    <m:oMathParaPr>
                      <m:jc m:val="center"/>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𝐴𝑇𝑃</m:t>
                      </m:r>
                      <m:r>
                        <a:rPr lang="en-US" sz="1600" b="0" i="1" dirty="0"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𝐴𝑀𝑃</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m:rPr>
                          <m:nor/>
                        </m:rPr>
                        <a:rPr lang="en-US" sz="1600" dirty="0">
                          <a:cs typeface="Times New Roman" panose="02020603050405020304" pitchFamily="18" charset="0"/>
                        </a:rPr>
                        <m:t>2 </m:t>
                      </m:r>
                      <m:r>
                        <m:rPr>
                          <m:nor/>
                        </m:rPr>
                        <a:rPr lang="en-US" sz="1600" dirty="0">
                          <a:cs typeface="Times New Roman" panose="02020603050405020304" pitchFamily="18" charset="0"/>
                        </a:rPr>
                        <m:t>ADP</m:t>
                      </m:r>
                      <m:r>
                        <m:rPr>
                          <m:nor/>
                        </m:rPr>
                        <a:rPr lang="en-US" sz="1600" dirty="0">
                          <a:cs typeface="Times New Roman" panose="02020603050405020304" pitchFamily="18" charset="0"/>
                        </a:rPr>
                        <m:t> +</m:t>
                      </m:r>
                      <m:sSup>
                        <m:sSupPr>
                          <m:ctrlPr>
                            <a:rPr lang="en-US" sz="1600" i="1" dirty="0" smtClean="0">
                              <a:latin typeface="Cambria Math" panose="02040503050406030204" pitchFamily="18" charset="0"/>
                              <a:cs typeface="Times New Roman" panose="02020603050405020304" pitchFamily="18" charset="0"/>
                            </a:rPr>
                          </m:ctrlPr>
                        </m:sSupPr>
                        <m:e>
                          <m:r>
                            <a:rPr lang="en-US" sz="1600" b="0" i="1" dirty="0" smtClean="0">
                              <a:latin typeface="Cambria Math" panose="02040503050406030204" pitchFamily="18" charset="0"/>
                              <a:cs typeface="Times New Roman" panose="02020603050405020304" pitchFamily="18" charset="0"/>
                            </a:rPr>
                            <m:t> </m:t>
                          </m:r>
                          <m:r>
                            <a:rPr lang="en-US" sz="1600" b="0" i="1" dirty="0" smtClean="0">
                              <a:latin typeface="Cambria Math" panose="02040503050406030204" pitchFamily="18" charset="0"/>
                              <a:cs typeface="Times New Roman" panose="02020603050405020304" pitchFamily="18" charset="0"/>
                            </a:rPr>
                            <m:t>𝐻</m:t>
                          </m:r>
                        </m:e>
                        <m:sup>
                          <m:r>
                            <a:rPr lang="en-US" sz="1600" b="0" i="1" dirty="0" smtClean="0">
                              <a:latin typeface="Cambria Math" panose="02040503050406030204" pitchFamily="18" charset="0"/>
                              <a:cs typeface="Times New Roman" panose="02020603050405020304" pitchFamily="18" charset="0"/>
                            </a:rPr>
                            <m:t>+</m:t>
                          </m:r>
                        </m:sup>
                      </m:sSup>
                    </m:oMath>
                  </m:oMathPara>
                </a14:m>
                <a:endParaRPr lang="en-US" sz="1600" dirty="0">
                  <a:cs typeface="Times New Roman" panose="02020603050405020304" pitchFamily="18" charset="0"/>
                </a:endParaRPr>
              </a:p>
              <a:p>
                <a:pPr marL="285750" indent="-285750" algn="just">
                  <a:buFont typeface="Arial" panose="020B0604020202020204" pitchFamily="34" charset="0"/>
                  <a:buChar char="•"/>
                </a:pPr>
                <a:r>
                  <a:rPr lang="en-US" sz="1600" dirty="0">
                    <a:cs typeface="Times New Roman" panose="02020603050405020304" pitchFamily="18" charset="0"/>
                  </a:rPr>
                  <a:t>Bromothymol blue (pH range 6 – 7.6) is an excellent pH indicator for this reaction as AK is effective at pH ~ 7.6.</a:t>
                </a:r>
              </a:p>
              <a:p>
                <a:endParaRPr lang="en-IN" dirty="0"/>
              </a:p>
            </p:txBody>
          </p:sp>
        </mc:Choice>
        <mc:Fallback xmlns="">
          <p:sp>
            <p:nvSpPr>
              <p:cNvPr id="7" name="Text Placeholder 6">
                <a:extLst>
                  <a:ext uri="{FF2B5EF4-FFF2-40B4-BE49-F238E27FC236}">
                    <a16:creationId xmlns:a16="http://schemas.microsoft.com/office/drawing/2014/main" id="{A5A5B112-1EBA-C903-24E4-1283373D3260}"/>
                  </a:ext>
                </a:extLst>
              </p:cNvPr>
              <p:cNvSpPr>
                <a:spLocks noGrp="1" noRot="1" noChangeAspect="1" noMove="1" noResize="1" noEditPoints="1" noAdjustHandles="1" noChangeArrowheads="1" noChangeShapeType="1" noTextEdit="1"/>
              </p:cNvSpPr>
              <p:nvPr>
                <p:ph type="body" sz="half" idx="2"/>
              </p:nvPr>
            </p:nvSpPr>
            <p:spPr>
              <a:xfrm>
                <a:off x="108409" y="3019857"/>
                <a:ext cx="3700020" cy="3379124"/>
              </a:xfrm>
              <a:blipFill>
                <a:blip r:embed="rId2"/>
                <a:stretch>
                  <a:fillRect l="-659" t="-1261" r="-824"/>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E1F04091-67B6-B563-57B6-13B755DA19A8}"/>
              </a:ext>
            </a:extLst>
          </p:cNvPr>
          <p:cNvSpPr>
            <a:spLocks noGrp="1"/>
          </p:cNvSpPr>
          <p:nvPr>
            <p:ph type="sldNum" sz="quarter" idx="12"/>
          </p:nvPr>
        </p:nvSpPr>
        <p:spPr>
          <a:xfrm>
            <a:off x="9743897" y="6398981"/>
            <a:ext cx="1312025" cy="365125"/>
          </a:xfrm>
        </p:spPr>
        <p:txBody>
          <a:bodyPr/>
          <a:lstStyle/>
          <a:p>
            <a:fld id="{D1A98980-6983-4226-86DA-5B5FB1824377}" type="slidenum">
              <a:rPr lang="en-IN" smtClean="0"/>
              <a:pPr/>
              <a:t>15</a:t>
            </a:fld>
            <a:endParaRPr lang="en-IN"/>
          </a:p>
        </p:txBody>
      </p:sp>
      <p:grpSp>
        <p:nvGrpSpPr>
          <p:cNvPr id="17" name="Group 16">
            <a:extLst>
              <a:ext uri="{FF2B5EF4-FFF2-40B4-BE49-F238E27FC236}">
                <a16:creationId xmlns:a16="http://schemas.microsoft.com/office/drawing/2014/main" id="{67E41479-A993-A678-A1C1-BB905A1E61A2}"/>
              </a:ext>
            </a:extLst>
          </p:cNvPr>
          <p:cNvGrpSpPr/>
          <p:nvPr/>
        </p:nvGrpSpPr>
        <p:grpSpPr>
          <a:xfrm>
            <a:off x="4592617" y="906937"/>
            <a:ext cx="6866228" cy="4546240"/>
            <a:chOff x="5381137" y="1338836"/>
            <a:chExt cx="5524107" cy="3657600"/>
          </a:xfrm>
        </p:grpSpPr>
        <p:sp>
          <p:nvSpPr>
            <p:cNvPr id="10" name="Rectangle: Rounded Corners 9">
              <a:extLst>
                <a:ext uri="{FF2B5EF4-FFF2-40B4-BE49-F238E27FC236}">
                  <a16:creationId xmlns:a16="http://schemas.microsoft.com/office/drawing/2014/main" id="{855D7998-5EA3-1B16-5554-A497F9B35DAB}"/>
                </a:ext>
              </a:extLst>
            </p:cNvPr>
            <p:cNvSpPr/>
            <p:nvPr/>
          </p:nvSpPr>
          <p:spPr>
            <a:xfrm>
              <a:off x="5381137" y="1338836"/>
              <a:ext cx="5524107" cy="3657600"/>
            </a:xfrm>
            <a:prstGeom prst="roundRect">
              <a:avLst>
                <a:gd name="adj" fmla="val 7904"/>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7F77C156-80D8-7AFE-A4A0-531DC9914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694" y="1737359"/>
              <a:ext cx="4824994" cy="2860554"/>
            </a:xfrm>
            <a:prstGeom prst="rect">
              <a:avLst/>
            </a:prstGeom>
            <a:ln>
              <a:noFill/>
            </a:ln>
          </p:spPr>
        </p:pic>
      </p:grpSp>
      <p:sp>
        <p:nvSpPr>
          <p:cNvPr id="18" name="TextBox 17">
            <a:extLst>
              <a:ext uri="{FF2B5EF4-FFF2-40B4-BE49-F238E27FC236}">
                <a16:creationId xmlns:a16="http://schemas.microsoft.com/office/drawing/2014/main" id="{87B2E6A4-8D03-96F8-8547-800107B98B1F}"/>
              </a:ext>
            </a:extLst>
          </p:cNvPr>
          <p:cNvSpPr txBox="1"/>
          <p:nvPr/>
        </p:nvSpPr>
        <p:spPr>
          <a:xfrm>
            <a:off x="4592617" y="5609970"/>
            <a:ext cx="5392131" cy="338554"/>
          </a:xfrm>
          <a:prstGeom prst="rect">
            <a:avLst/>
          </a:prstGeom>
          <a:noFill/>
        </p:spPr>
        <p:txBody>
          <a:bodyPr wrap="square" rtlCol="0">
            <a:spAutoFit/>
          </a:bodyPr>
          <a:lstStyle/>
          <a:p>
            <a:r>
              <a:rPr lang="en-US" sz="1600" i="1" dirty="0">
                <a:solidFill>
                  <a:schemeClr val="tx2"/>
                </a:solidFill>
                <a:cs typeface="Times New Roman" panose="02020603050405020304" pitchFamily="18" charset="0"/>
              </a:rPr>
              <a:t>The principle of the spectrophotometric assay for AK activity</a:t>
            </a:r>
            <a:endParaRPr lang="en-IN" sz="1600" i="1" dirty="0">
              <a:solidFill>
                <a:schemeClr val="tx2"/>
              </a:solidFill>
            </a:endParaRPr>
          </a:p>
        </p:txBody>
      </p:sp>
    </p:spTree>
    <p:extLst>
      <p:ext uri="{BB962C8B-B14F-4D97-AF65-F5344CB8AC3E}">
        <p14:creationId xmlns:p14="http://schemas.microsoft.com/office/powerpoint/2010/main" val="97138741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6222E-864A-6D8A-0601-FAE9EC7716CD}"/>
              </a:ext>
            </a:extLst>
          </p:cNvPr>
          <p:cNvSpPr>
            <a:spLocks noGrp="1"/>
          </p:cNvSpPr>
          <p:nvPr>
            <p:ph type="title"/>
          </p:nvPr>
        </p:nvSpPr>
        <p:spPr>
          <a:xfrm>
            <a:off x="1096518" y="4989137"/>
            <a:ext cx="10113645" cy="742359"/>
          </a:xfrm>
        </p:spPr>
        <p:txBody>
          <a:bodyPr/>
          <a:lstStyle/>
          <a:p>
            <a:r>
              <a:rPr lang="en-US" dirty="0"/>
              <a:t>Thermostability </a:t>
            </a:r>
            <a:r>
              <a:rPr lang="en-US" sz="2400" dirty="0">
                <a:solidFill>
                  <a:schemeClr val="tx1">
                    <a:lumMod val="85000"/>
                  </a:schemeClr>
                </a:solidFill>
              </a:rPr>
              <a:t>and</a:t>
            </a:r>
            <a:r>
              <a:rPr lang="en-US" dirty="0"/>
              <a:t> Effect of KCl </a:t>
            </a:r>
            <a:r>
              <a:rPr lang="en-US" sz="2400" dirty="0">
                <a:solidFill>
                  <a:schemeClr val="tx1">
                    <a:lumMod val="85000"/>
                  </a:schemeClr>
                </a:solidFill>
              </a:rPr>
              <a:t>on AK activity</a:t>
            </a:r>
            <a:endParaRPr lang="en-IN" dirty="0">
              <a:solidFill>
                <a:schemeClr val="tx1">
                  <a:lumMod val="85000"/>
                </a:schemeClr>
              </a:solidFill>
            </a:endParaRPr>
          </a:p>
        </p:txBody>
      </p:sp>
      <p:sp>
        <p:nvSpPr>
          <p:cNvPr id="4" name="Text Placeholder 3">
            <a:extLst>
              <a:ext uri="{FF2B5EF4-FFF2-40B4-BE49-F238E27FC236}">
                <a16:creationId xmlns:a16="http://schemas.microsoft.com/office/drawing/2014/main" id="{ED32F6DD-0B86-EC96-36DB-0ACED359D262}"/>
              </a:ext>
            </a:extLst>
          </p:cNvPr>
          <p:cNvSpPr>
            <a:spLocks noGrp="1"/>
          </p:cNvSpPr>
          <p:nvPr>
            <p:ph type="body" sz="half" idx="2"/>
          </p:nvPr>
        </p:nvSpPr>
        <p:spPr>
          <a:xfrm>
            <a:off x="1097280" y="5731497"/>
            <a:ext cx="10112883" cy="917886"/>
          </a:xfrm>
        </p:spPr>
        <p:txBody>
          <a:bodyPr/>
          <a:lstStyle/>
          <a:p>
            <a:pPr marL="342900" indent="-342900">
              <a:buAutoNum type="alphaLcParenBoth"/>
            </a:pPr>
            <a:r>
              <a:rPr lang="en-IN" dirty="0"/>
              <a:t>Effect of T:  </a:t>
            </a:r>
            <a:r>
              <a:rPr lang="en-US" dirty="0"/>
              <a:t>AK is thermally stable up to 40° 𝐶 and completely denatured at 60° C</a:t>
            </a:r>
          </a:p>
          <a:p>
            <a:pPr marL="342900" indent="-342900">
              <a:buAutoNum type="alphaLcParenBoth"/>
            </a:pPr>
            <a:r>
              <a:rPr lang="en-US" dirty="0"/>
              <a:t>Effect of KCl:  KCl acts as an inhibitor for AK. The inhibitory effect is low at lower concentration. The assay suggests that 70 mM KCl reduces AK activity to almost 50%.</a:t>
            </a:r>
          </a:p>
          <a:p>
            <a:pPr marL="342900" indent="-342900">
              <a:buAutoNum type="alphaLcParenBoth"/>
            </a:pPr>
            <a:endParaRPr lang="en-US" dirty="0"/>
          </a:p>
        </p:txBody>
      </p:sp>
      <p:sp>
        <p:nvSpPr>
          <p:cNvPr id="5" name="Slide Number Placeholder 4">
            <a:extLst>
              <a:ext uri="{FF2B5EF4-FFF2-40B4-BE49-F238E27FC236}">
                <a16:creationId xmlns:a16="http://schemas.microsoft.com/office/drawing/2014/main" id="{D70EF7B3-F8CE-C3D2-D976-401766FCCD7A}"/>
              </a:ext>
            </a:extLst>
          </p:cNvPr>
          <p:cNvSpPr>
            <a:spLocks noGrp="1"/>
          </p:cNvSpPr>
          <p:nvPr>
            <p:ph type="sldNum" sz="quarter" idx="12"/>
          </p:nvPr>
        </p:nvSpPr>
        <p:spPr>
          <a:xfrm>
            <a:off x="10480287" y="6492875"/>
            <a:ext cx="729876" cy="365125"/>
          </a:xfrm>
        </p:spPr>
        <p:txBody>
          <a:bodyPr/>
          <a:lstStyle/>
          <a:p>
            <a:fld id="{D1A98980-6983-4226-86DA-5B5FB1824377}" type="slidenum">
              <a:rPr lang="en-IN" smtClean="0"/>
              <a:pPr/>
              <a:t>16</a:t>
            </a:fld>
            <a:endParaRPr lang="en-IN" dirty="0"/>
          </a:p>
        </p:txBody>
      </p:sp>
      <p:grpSp>
        <p:nvGrpSpPr>
          <p:cNvPr id="11" name="Group 10">
            <a:extLst>
              <a:ext uri="{FF2B5EF4-FFF2-40B4-BE49-F238E27FC236}">
                <a16:creationId xmlns:a16="http://schemas.microsoft.com/office/drawing/2014/main" id="{6963720B-5D14-50EF-9104-660817A518C0}"/>
              </a:ext>
            </a:extLst>
          </p:cNvPr>
          <p:cNvGrpSpPr/>
          <p:nvPr/>
        </p:nvGrpSpPr>
        <p:grpSpPr>
          <a:xfrm>
            <a:off x="1180485" y="775566"/>
            <a:ext cx="4333321" cy="3678110"/>
            <a:chOff x="2239348" y="1496507"/>
            <a:chExt cx="2743200" cy="2328420"/>
          </a:xfrm>
        </p:grpSpPr>
        <p:sp>
          <p:nvSpPr>
            <p:cNvPr id="10" name="Rectangle: Rounded Corners 9">
              <a:extLst>
                <a:ext uri="{FF2B5EF4-FFF2-40B4-BE49-F238E27FC236}">
                  <a16:creationId xmlns:a16="http://schemas.microsoft.com/office/drawing/2014/main" id="{00613A27-D706-7545-B894-EB75DFCB7610}"/>
                </a:ext>
              </a:extLst>
            </p:cNvPr>
            <p:cNvSpPr/>
            <p:nvPr/>
          </p:nvSpPr>
          <p:spPr>
            <a:xfrm>
              <a:off x="2239348" y="1496507"/>
              <a:ext cx="2743200" cy="2328420"/>
            </a:xfrm>
            <a:prstGeom prst="roundRect">
              <a:avLst>
                <a:gd name="adj" fmla="val 7959"/>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C104025D-566A-E92C-2A7D-D62C0C4A3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910" y="1715077"/>
              <a:ext cx="2414021" cy="1894336"/>
            </a:xfrm>
            <a:prstGeom prst="rect">
              <a:avLst/>
            </a:prstGeom>
          </p:spPr>
        </p:pic>
      </p:grpSp>
      <p:grpSp>
        <p:nvGrpSpPr>
          <p:cNvPr id="13" name="Group 12">
            <a:extLst>
              <a:ext uri="{FF2B5EF4-FFF2-40B4-BE49-F238E27FC236}">
                <a16:creationId xmlns:a16="http://schemas.microsoft.com/office/drawing/2014/main" id="{AFD6534E-35E9-98C9-3632-F5AE67389667}"/>
              </a:ext>
            </a:extLst>
          </p:cNvPr>
          <p:cNvGrpSpPr/>
          <p:nvPr/>
        </p:nvGrpSpPr>
        <p:grpSpPr>
          <a:xfrm>
            <a:off x="6678195" y="820099"/>
            <a:ext cx="4417287" cy="3589044"/>
            <a:chOff x="7453458" y="879744"/>
            <a:chExt cx="2865749" cy="2328420"/>
          </a:xfrm>
        </p:grpSpPr>
        <p:sp>
          <p:nvSpPr>
            <p:cNvPr id="12" name="Rectangle: Rounded Corners 11">
              <a:extLst>
                <a:ext uri="{FF2B5EF4-FFF2-40B4-BE49-F238E27FC236}">
                  <a16:creationId xmlns:a16="http://schemas.microsoft.com/office/drawing/2014/main" id="{12A2CE38-0037-175E-F148-127FC9F21E66}"/>
                </a:ext>
              </a:extLst>
            </p:cNvPr>
            <p:cNvSpPr/>
            <p:nvPr/>
          </p:nvSpPr>
          <p:spPr>
            <a:xfrm>
              <a:off x="7453458" y="879744"/>
              <a:ext cx="2865749" cy="2328420"/>
            </a:xfrm>
            <a:prstGeom prst="roundRect">
              <a:avLst>
                <a:gd name="adj" fmla="val 6949"/>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DE9CC97B-1168-9479-48EC-5964E8551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089" y="1126504"/>
              <a:ext cx="2348489" cy="1834900"/>
            </a:xfrm>
            <a:prstGeom prst="rect">
              <a:avLst/>
            </a:prstGeom>
          </p:spPr>
        </p:pic>
      </p:grpSp>
      <p:sp>
        <p:nvSpPr>
          <p:cNvPr id="14" name="TextBox 13">
            <a:extLst>
              <a:ext uri="{FF2B5EF4-FFF2-40B4-BE49-F238E27FC236}">
                <a16:creationId xmlns:a16="http://schemas.microsoft.com/office/drawing/2014/main" id="{4E4CDDD4-1B40-9D0E-8931-D1245C9599D7}"/>
              </a:ext>
            </a:extLst>
          </p:cNvPr>
          <p:cNvSpPr txBox="1"/>
          <p:nvPr/>
        </p:nvSpPr>
        <p:spPr>
          <a:xfrm>
            <a:off x="586213" y="775566"/>
            <a:ext cx="553172" cy="338554"/>
          </a:xfrm>
          <a:prstGeom prst="rect">
            <a:avLst/>
          </a:prstGeom>
          <a:noFill/>
        </p:spPr>
        <p:txBody>
          <a:bodyPr wrap="square" rtlCol="0">
            <a:spAutoFit/>
          </a:bodyPr>
          <a:lstStyle/>
          <a:p>
            <a:r>
              <a:rPr lang="en-IN" sz="1600" dirty="0">
                <a:solidFill>
                  <a:schemeClr val="accent3"/>
                </a:solidFill>
              </a:rPr>
              <a:t>(a)</a:t>
            </a:r>
          </a:p>
        </p:txBody>
      </p:sp>
      <p:sp>
        <p:nvSpPr>
          <p:cNvPr id="15" name="TextBox 14">
            <a:extLst>
              <a:ext uri="{FF2B5EF4-FFF2-40B4-BE49-F238E27FC236}">
                <a16:creationId xmlns:a16="http://schemas.microsoft.com/office/drawing/2014/main" id="{5B81BE6F-BD4E-813C-2812-B2D321CBFA68}"/>
              </a:ext>
            </a:extLst>
          </p:cNvPr>
          <p:cNvSpPr txBox="1"/>
          <p:nvPr/>
        </p:nvSpPr>
        <p:spPr>
          <a:xfrm>
            <a:off x="6096000" y="775566"/>
            <a:ext cx="505725" cy="338554"/>
          </a:xfrm>
          <a:prstGeom prst="rect">
            <a:avLst/>
          </a:prstGeom>
          <a:noFill/>
        </p:spPr>
        <p:txBody>
          <a:bodyPr wrap="square" rtlCol="0">
            <a:spAutoFit/>
          </a:bodyPr>
          <a:lstStyle/>
          <a:p>
            <a:r>
              <a:rPr lang="en-IN" sz="1600" dirty="0">
                <a:solidFill>
                  <a:schemeClr val="accent3"/>
                </a:solidFill>
              </a:rPr>
              <a:t>(b)</a:t>
            </a:r>
          </a:p>
        </p:txBody>
      </p:sp>
    </p:spTree>
    <p:extLst>
      <p:ext uri="{BB962C8B-B14F-4D97-AF65-F5344CB8AC3E}">
        <p14:creationId xmlns:p14="http://schemas.microsoft.com/office/powerpoint/2010/main" val="68800212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0025-B932-F1FC-3BA1-2864723CCCB8}"/>
              </a:ext>
            </a:extLst>
          </p:cNvPr>
          <p:cNvSpPr>
            <a:spLocks noGrp="1"/>
          </p:cNvSpPr>
          <p:nvPr>
            <p:ph type="title"/>
          </p:nvPr>
        </p:nvSpPr>
        <p:spPr>
          <a:xfrm>
            <a:off x="1097280" y="5074920"/>
            <a:ext cx="10113645" cy="594360"/>
          </a:xfrm>
        </p:spPr>
        <p:txBody>
          <a:bodyPr/>
          <a:lstStyle/>
          <a:p>
            <a:r>
              <a:rPr lang="en-IN" dirty="0"/>
              <a:t>AK Isoforms in Humans</a:t>
            </a:r>
          </a:p>
        </p:txBody>
      </p:sp>
      <p:sp>
        <p:nvSpPr>
          <p:cNvPr id="4" name="Text Placeholder 3">
            <a:extLst>
              <a:ext uri="{FF2B5EF4-FFF2-40B4-BE49-F238E27FC236}">
                <a16:creationId xmlns:a16="http://schemas.microsoft.com/office/drawing/2014/main" id="{880B3B10-0644-7988-25EB-463433A645DB}"/>
              </a:ext>
            </a:extLst>
          </p:cNvPr>
          <p:cNvSpPr>
            <a:spLocks noGrp="1"/>
          </p:cNvSpPr>
          <p:nvPr>
            <p:ph type="body" sz="half" idx="2"/>
          </p:nvPr>
        </p:nvSpPr>
        <p:spPr>
          <a:xfrm>
            <a:off x="1097280" y="5705581"/>
            <a:ext cx="10113264" cy="795803"/>
          </a:xfrm>
        </p:spPr>
        <p:txBody>
          <a:bodyPr>
            <a:normAutofit/>
          </a:bodyPr>
          <a:lstStyle/>
          <a:p>
            <a:r>
              <a:rPr lang="en-US" sz="1600" dirty="0"/>
              <a:t>In human, 9 isoforms of AK has been discovered and analysed so far. They are named in the chronological order of their discovery from AK1 to AK9. They differ in their amino acid residues, subcellular location, tissue distribution, selectivity towards phosphate donor and substrate, enzymatic kinetics and therapeutic implications of dysfunction. </a:t>
            </a:r>
            <a:endParaRPr lang="en-IN" sz="1600" dirty="0"/>
          </a:p>
        </p:txBody>
      </p:sp>
      <p:sp>
        <p:nvSpPr>
          <p:cNvPr id="5" name="Slide Number Placeholder 4">
            <a:extLst>
              <a:ext uri="{FF2B5EF4-FFF2-40B4-BE49-F238E27FC236}">
                <a16:creationId xmlns:a16="http://schemas.microsoft.com/office/drawing/2014/main" id="{29A92A08-5BAF-622D-DA79-5FF99B61AD5F}"/>
              </a:ext>
            </a:extLst>
          </p:cNvPr>
          <p:cNvSpPr>
            <a:spLocks noGrp="1"/>
          </p:cNvSpPr>
          <p:nvPr>
            <p:ph type="sldNum" sz="quarter" idx="12"/>
          </p:nvPr>
        </p:nvSpPr>
        <p:spPr/>
        <p:txBody>
          <a:bodyPr/>
          <a:lstStyle/>
          <a:p>
            <a:fld id="{D1A98980-6983-4226-86DA-5B5FB1824377}" type="slidenum">
              <a:rPr lang="en-IN" smtClean="0"/>
              <a:pPr/>
              <a:t>17</a:t>
            </a:fld>
            <a:endParaRPr lang="en-IN" dirty="0"/>
          </a:p>
        </p:txBody>
      </p:sp>
      <p:grpSp>
        <p:nvGrpSpPr>
          <p:cNvPr id="11" name="Group 10">
            <a:extLst>
              <a:ext uri="{FF2B5EF4-FFF2-40B4-BE49-F238E27FC236}">
                <a16:creationId xmlns:a16="http://schemas.microsoft.com/office/drawing/2014/main" id="{4676350F-D886-0E43-A38C-3107175DB77E}"/>
              </a:ext>
            </a:extLst>
          </p:cNvPr>
          <p:cNvGrpSpPr/>
          <p:nvPr/>
        </p:nvGrpSpPr>
        <p:grpSpPr>
          <a:xfrm>
            <a:off x="2082948" y="768434"/>
            <a:ext cx="8026103" cy="3929809"/>
            <a:chOff x="1743207" y="424206"/>
            <a:chExt cx="8705585" cy="4262503"/>
          </a:xfrm>
        </p:grpSpPr>
        <p:sp>
          <p:nvSpPr>
            <p:cNvPr id="9" name="Rectangle: Rounded Corners 8">
              <a:extLst>
                <a:ext uri="{FF2B5EF4-FFF2-40B4-BE49-F238E27FC236}">
                  <a16:creationId xmlns:a16="http://schemas.microsoft.com/office/drawing/2014/main" id="{43647861-0255-F987-8758-E8E3DB3A9145}"/>
                </a:ext>
              </a:extLst>
            </p:cNvPr>
            <p:cNvSpPr/>
            <p:nvPr/>
          </p:nvSpPr>
          <p:spPr>
            <a:xfrm>
              <a:off x="1743207" y="424206"/>
              <a:ext cx="8705585" cy="4262503"/>
            </a:xfrm>
            <a:prstGeom prst="roundRect">
              <a:avLst>
                <a:gd name="adj" fmla="val 4019"/>
              </a:avLst>
            </a:prstGeom>
            <a:solidFill>
              <a:schemeClr val="tx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F75C591-8E18-DD29-7050-9C28FA3521C1}"/>
                </a:ext>
              </a:extLst>
            </p:cNvPr>
            <p:cNvPicPr>
              <a:picLocks noChangeAspect="1"/>
            </p:cNvPicPr>
            <p:nvPr/>
          </p:nvPicPr>
          <p:blipFill rotWithShape="1">
            <a:blip r:embed="rId2">
              <a:extLst>
                <a:ext uri="{28A0092B-C50C-407E-A947-70E740481C1C}">
                  <a14:useLocalDpi xmlns:a14="http://schemas.microsoft.com/office/drawing/2010/main" val="0"/>
                </a:ext>
              </a:extLst>
            </a:blip>
            <a:srcRect l="476" t="10571" r="509"/>
            <a:stretch/>
          </p:blipFill>
          <p:spPr>
            <a:xfrm>
              <a:off x="1865791" y="556852"/>
              <a:ext cx="8460419" cy="3872241"/>
            </a:xfrm>
            <a:prstGeom prst="rect">
              <a:avLst/>
            </a:prstGeom>
          </p:spPr>
        </p:pic>
      </p:grpSp>
      <p:sp>
        <p:nvSpPr>
          <p:cNvPr id="12" name="TextBox 11">
            <a:extLst>
              <a:ext uri="{FF2B5EF4-FFF2-40B4-BE49-F238E27FC236}">
                <a16:creationId xmlns:a16="http://schemas.microsoft.com/office/drawing/2014/main" id="{87F744C0-88F7-E048-306C-084299286816}"/>
              </a:ext>
            </a:extLst>
          </p:cNvPr>
          <p:cNvSpPr txBox="1"/>
          <p:nvPr/>
        </p:nvSpPr>
        <p:spPr>
          <a:xfrm>
            <a:off x="2082948" y="242453"/>
            <a:ext cx="8026103" cy="338554"/>
          </a:xfrm>
          <a:prstGeom prst="rect">
            <a:avLst/>
          </a:prstGeom>
          <a:noFill/>
        </p:spPr>
        <p:txBody>
          <a:bodyPr wrap="square" rtlCol="0">
            <a:spAutoFit/>
          </a:bodyPr>
          <a:lstStyle/>
          <a:p>
            <a:r>
              <a:rPr lang="en-US" sz="1600" i="1" dirty="0">
                <a:solidFill>
                  <a:schemeClr val="tx2"/>
                </a:solidFill>
              </a:rPr>
              <a:t>Residues, Genes and Database Identifiers of human AK isoforms </a:t>
            </a:r>
            <a:endParaRPr lang="en-IN" i="1" dirty="0">
              <a:solidFill>
                <a:schemeClr val="tx2"/>
              </a:solidFill>
            </a:endParaRPr>
          </a:p>
        </p:txBody>
      </p:sp>
    </p:spTree>
    <p:extLst>
      <p:ext uri="{BB962C8B-B14F-4D97-AF65-F5344CB8AC3E}">
        <p14:creationId xmlns:p14="http://schemas.microsoft.com/office/powerpoint/2010/main" val="4124344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E167-A6E7-ECBB-CD06-4DBB7FD0E9A2}"/>
              </a:ext>
            </a:extLst>
          </p:cNvPr>
          <p:cNvSpPr>
            <a:spLocks noGrp="1"/>
          </p:cNvSpPr>
          <p:nvPr>
            <p:ph type="title"/>
          </p:nvPr>
        </p:nvSpPr>
        <p:spPr/>
        <p:txBody>
          <a:bodyPr/>
          <a:lstStyle/>
          <a:p>
            <a:r>
              <a:rPr lang="en-IN" dirty="0"/>
              <a:t>Human AK Isoforms</a:t>
            </a:r>
          </a:p>
        </p:txBody>
      </p:sp>
      <p:sp>
        <p:nvSpPr>
          <p:cNvPr id="4" name="Text Placeholder 3">
            <a:extLst>
              <a:ext uri="{FF2B5EF4-FFF2-40B4-BE49-F238E27FC236}">
                <a16:creationId xmlns:a16="http://schemas.microsoft.com/office/drawing/2014/main" id="{4099217A-2C90-C8C7-B5DB-EF69587A1B4F}"/>
              </a:ext>
            </a:extLst>
          </p:cNvPr>
          <p:cNvSpPr>
            <a:spLocks noGrp="1"/>
          </p:cNvSpPr>
          <p:nvPr>
            <p:ph type="body" sz="half" idx="2"/>
          </p:nvPr>
        </p:nvSpPr>
        <p:spPr>
          <a:xfrm>
            <a:off x="1097280" y="5935306"/>
            <a:ext cx="10113264" cy="365126"/>
          </a:xfrm>
        </p:spPr>
        <p:txBody>
          <a:bodyPr>
            <a:normAutofit/>
          </a:bodyPr>
          <a:lstStyle/>
          <a:p>
            <a:r>
              <a:rPr lang="en-US" sz="1600" dirty="0"/>
              <a:t>Subcellular location, Tissue distribution, Phosphate donor and Substrate specificity of human AK isoforms</a:t>
            </a:r>
          </a:p>
        </p:txBody>
      </p:sp>
      <p:sp>
        <p:nvSpPr>
          <p:cNvPr id="5" name="Slide Number Placeholder 4">
            <a:extLst>
              <a:ext uri="{FF2B5EF4-FFF2-40B4-BE49-F238E27FC236}">
                <a16:creationId xmlns:a16="http://schemas.microsoft.com/office/drawing/2014/main" id="{9A2D52E0-3B71-C64B-501D-163632B8B5DA}"/>
              </a:ext>
            </a:extLst>
          </p:cNvPr>
          <p:cNvSpPr>
            <a:spLocks noGrp="1"/>
          </p:cNvSpPr>
          <p:nvPr>
            <p:ph type="sldNum" sz="quarter" idx="12"/>
          </p:nvPr>
        </p:nvSpPr>
        <p:spPr/>
        <p:txBody>
          <a:bodyPr/>
          <a:lstStyle/>
          <a:p>
            <a:fld id="{D1A98980-6983-4226-86DA-5B5FB1824377}" type="slidenum">
              <a:rPr lang="en-IN" smtClean="0"/>
              <a:pPr/>
              <a:t>18</a:t>
            </a:fld>
            <a:endParaRPr lang="en-IN" dirty="0"/>
          </a:p>
        </p:txBody>
      </p:sp>
      <p:graphicFrame>
        <p:nvGraphicFramePr>
          <p:cNvPr id="6" name="Table 2">
            <a:extLst>
              <a:ext uri="{FF2B5EF4-FFF2-40B4-BE49-F238E27FC236}">
                <a16:creationId xmlns:a16="http://schemas.microsoft.com/office/drawing/2014/main" id="{245E096C-B63A-39AE-3326-FD9966542B6A}"/>
              </a:ext>
            </a:extLst>
          </p:cNvPr>
          <p:cNvGraphicFramePr>
            <a:graphicFrameLocks noGrp="1"/>
          </p:cNvGraphicFramePr>
          <p:nvPr>
            <p:extLst>
              <p:ext uri="{D42A27DB-BD31-4B8C-83A1-F6EECF244321}">
                <p14:modId xmlns:p14="http://schemas.microsoft.com/office/powerpoint/2010/main" val="1943319124"/>
              </p:ext>
            </p:extLst>
          </p:nvPr>
        </p:nvGraphicFramePr>
        <p:xfrm>
          <a:off x="857840" y="344285"/>
          <a:ext cx="10476322" cy="4322801"/>
        </p:xfrm>
        <a:graphic>
          <a:graphicData uri="http://schemas.openxmlformats.org/drawingml/2006/table">
            <a:tbl>
              <a:tblPr firstRow="1" bandRow="1">
                <a:tableStyleId>{5C22544A-7EE6-4342-B048-85BDC9FD1C3A}</a:tableStyleId>
              </a:tblPr>
              <a:tblGrid>
                <a:gridCol w="514238">
                  <a:extLst>
                    <a:ext uri="{9D8B030D-6E8A-4147-A177-3AD203B41FA5}">
                      <a16:colId xmlns:a16="http://schemas.microsoft.com/office/drawing/2014/main" val="1576853678"/>
                    </a:ext>
                  </a:extLst>
                </a:gridCol>
                <a:gridCol w="1609341">
                  <a:extLst>
                    <a:ext uri="{9D8B030D-6E8A-4147-A177-3AD203B41FA5}">
                      <a16:colId xmlns:a16="http://schemas.microsoft.com/office/drawing/2014/main" val="2664283785"/>
                    </a:ext>
                  </a:extLst>
                </a:gridCol>
                <a:gridCol w="1972569">
                  <a:extLst>
                    <a:ext uri="{9D8B030D-6E8A-4147-A177-3AD203B41FA5}">
                      <a16:colId xmlns:a16="http://schemas.microsoft.com/office/drawing/2014/main" val="2979079049"/>
                    </a:ext>
                  </a:extLst>
                </a:gridCol>
                <a:gridCol w="1887625">
                  <a:extLst>
                    <a:ext uri="{9D8B030D-6E8A-4147-A177-3AD203B41FA5}">
                      <a16:colId xmlns:a16="http://schemas.microsoft.com/office/drawing/2014/main" val="2595663360"/>
                    </a:ext>
                  </a:extLst>
                </a:gridCol>
                <a:gridCol w="4492549">
                  <a:extLst>
                    <a:ext uri="{9D8B030D-6E8A-4147-A177-3AD203B41FA5}">
                      <a16:colId xmlns:a16="http://schemas.microsoft.com/office/drawing/2014/main" val="928651921"/>
                    </a:ext>
                  </a:extLst>
                </a:gridCol>
              </a:tblGrid>
              <a:tr h="340729">
                <a:tc>
                  <a:txBody>
                    <a:bodyPr/>
                    <a:lstStyle/>
                    <a:p>
                      <a:pPr algn="ctr"/>
                      <a:r>
                        <a:rPr lang="en-GB" sz="1400" b="0" i="0" dirty="0">
                          <a:solidFill>
                            <a:schemeClr val="tx1"/>
                          </a:solidFill>
                          <a:latin typeface="Product Sans" panose="020B0403030502040203" pitchFamily="34" charset="0"/>
                        </a:rPr>
                        <a:t>AK</a:t>
                      </a:r>
                      <a:endParaRPr lang="en-GB" sz="1400" b="0" i="0" dirty="0">
                        <a:solidFill>
                          <a:schemeClr val="tx1"/>
                        </a:solidFill>
                        <a:latin typeface="Product Sans" panose="020B0403030502040203" pitchFamily="34" charset="0"/>
                        <a:cs typeface="Times New Roman" panose="02020603050405020304" pitchFamily="18" charset="0"/>
                      </a:endParaRPr>
                    </a:p>
                  </a:txBody>
                  <a:tcPr marL="77873" marR="77873" marT="38937" marB="38937">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Product Sans" panose="020B0403030502040203" pitchFamily="34" charset="0"/>
                        </a:rPr>
                        <a:t>Phosphate donor </a:t>
                      </a:r>
                      <a:endParaRPr lang="en-IN" sz="1400" b="0" i="0" dirty="0">
                        <a:solidFill>
                          <a:schemeClr val="tx1"/>
                        </a:solidFill>
                        <a:latin typeface="Product Sans" panose="020B0403030502040203" pitchFamily="34" charset="0"/>
                        <a:cs typeface="Times New Roman" panose="02020603050405020304" pitchFamily="18" charset="0"/>
                      </a:endParaRPr>
                    </a:p>
                  </a:txBody>
                  <a:tcPr marL="77873" marR="77873" marT="38937" marB="38937">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Product Sans" panose="020B0403030502040203" pitchFamily="34" charset="0"/>
                        </a:rPr>
                        <a:t>Substrate </a:t>
                      </a:r>
                      <a:endParaRPr lang="en-IN" sz="1400" b="0" i="0" dirty="0">
                        <a:solidFill>
                          <a:schemeClr val="tx1"/>
                        </a:solidFill>
                        <a:latin typeface="Product Sans" panose="020B0403030502040203" pitchFamily="34" charset="0"/>
                        <a:cs typeface="Times New Roman" panose="02020603050405020304" pitchFamily="18" charset="0"/>
                      </a:endParaRPr>
                    </a:p>
                  </a:txBody>
                  <a:tcPr marL="77873" marR="77873" marT="38937" marB="38937">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Product Sans" panose="020B0403030502040203" pitchFamily="34" charset="0"/>
                        </a:rPr>
                        <a:t>Subcellular location </a:t>
                      </a:r>
                      <a:endParaRPr lang="en-IN" sz="1400" b="0" i="0" dirty="0">
                        <a:solidFill>
                          <a:schemeClr val="tx1"/>
                        </a:solidFill>
                        <a:latin typeface="Product Sans" panose="020B0403030502040203" pitchFamily="34" charset="0"/>
                        <a:cs typeface="Times New Roman" panose="02020603050405020304" pitchFamily="18" charset="0"/>
                      </a:endParaRPr>
                    </a:p>
                  </a:txBody>
                  <a:tcPr marL="77873" marR="77873" marT="38937" marB="38937">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Product Sans" panose="020B0403030502040203" pitchFamily="34" charset="0"/>
                        </a:rPr>
                        <a:t>Tissue distribution </a:t>
                      </a:r>
                      <a:endParaRPr lang="en-IN" sz="1400" b="0" i="0" kern="1200" dirty="0">
                        <a:solidFill>
                          <a:schemeClr val="tx1"/>
                        </a:solidFill>
                        <a:effectLst/>
                        <a:latin typeface="Product Sans" panose="020B0403030502040203" pitchFamily="34" charset="0"/>
                        <a:ea typeface="+mn-ea"/>
                        <a:cs typeface="Times New Roman" panose="02020603050405020304" pitchFamily="18" charset="0"/>
                      </a:endParaRPr>
                    </a:p>
                  </a:txBody>
                  <a:tcPr marL="77873" marR="77873" marT="38937" marB="38937">
                    <a:solidFill>
                      <a:schemeClr val="accent1">
                        <a:lumMod val="50000"/>
                      </a:schemeClr>
                    </a:solidFill>
                  </a:tcPr>
                </a:tc>
                <a:extLst>
                  <a:ext uri="{0D108BD9-81ED-4DB2-BD59-A6C34878D82A}">
                    <a16:rowId xmlns:a16="http://schemas.microsoft.com/office/drawing/2014/main" val="3906590890"/>
                  </a:ext>
                </a:extLst>
              </a:tr>
              <a:tr h="295849">
                <a:tc>
                  <a:txBody>
                    <a:bodyPr/>
                    <a:lstStyle/>
                    <a:p>
                      <a:pPr algn="just"/>
                      <a:r>
                        <a:rPr lang="en-GB" sz="1400" dirty="0">
                          <a:solidFill>
                            <a:schemeClr val="bg1"/>
                          </a:solidFill>
                        </a:rPr>
                        <a:t>AK1</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All NTPs</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AMP, </a:t>
                      </a:r>
                      <a:r>
                        <a:rPr lang="en-GB" sz="1400" dirty="0" err="1">
                          <a:solidFill>
                            <a:schemeClr val="bg1"/>
                          </a:solidFill>
                        </a:rPr>
                        <a:t>dAMP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IN" sz="1400" kern="1200" dirty="0">
                          <a:solidFill>
                            <a:schemeClr val="bg1"/>
                          </a:solidFill>
                          <a:effectLst/>
                        </a:rPr>
                        <a:t>Cytosol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All tissues</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2041011642"/>
                  </a:ext>
                </a:extLst>
              </a:tr>
              <a:tr h="52651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AK2</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All NTPs</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Mitochondria (intermembrane space)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Liver, heart, skeletal muscle, kidney, lung</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1932276974"/>
                  </a:ext>
                </a:extLst>
              </a:tr>
              <a:tr h="3174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AK3</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GTP, ITP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IN" sz="1400" kern="1200" dirty="0">
                          <a:solidFill>
                            <a:schemeClr val="bg1"/>
                          </a:solidFill>
                          <a:effectLst/>
                        </a:rPr>
                        <a:t>Mitochondria (matrix) </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Liver, heart, skeletal muscle, kidney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1822900257"/>
                  </a:ext>
                </a:extLst>
              </a:tr>
              <a:tr h="324840">
                <a:tc>
                  <a:txBody>
                    <a:bodyPr/>
                    <a:lstStyle/>
                    <a:p>
                      <a:pPr algn="just"/>
                      <a:r>
                        <a:rPr lang="en-GB" sz="1400" dirty="0">
                          <a:solidFill>
                            <a:schemeClr val="bg1"/>
                          </a:solidFill>
                        </a:rPr>
                        <a:t>AK4</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ATP, GTP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AMP, </a:t>
                      </a:r>
                      <a:r>
                        <a:rPr lang="en-GB" sz="1400" dirty="0" err="1">
                          <a:solidFill>
                            <a:schemeClr val="bg1"/>
                          </a:solidFill>
                        </a:rPr>
                        <a:t>dAMP</a:t>
                      </a:r>
                      <a:r>
                        <a:rPr lang="en-GB" sz="1400" dirty="0">
                          <a:solidFill>
                            <a:schemeClr val="bg1"/>
                          </a:solidFill>
                        </a:rPr>
                        <a:t>, CMP, </a:t>
                      </a:r>
                      <a:r>
                        <a:rPr lang="en-GB" sz="1400" dirty="0" err="1">
                          <a:solidFill>
                            <a:schemeClr val="bg1"/>
                          </a:solidFill>
                        </a:rPr>
                        <a:t>dCMP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IN" sz="1400" kern="1200" dirty="0">
                          <a:solidFill>
                            <a:schemeClr val="bg1"/>
                          </a:solidFill>
                          <a:effectLst/>
                        </a:rPr>
                        <a:t>Mitochondria (matrix) </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Liver, heart, brain, kidney</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2937203643"/>
                  </a:ext>
                </a:extLst>
              </a:tr>
              <a:tr h="318598">
                <a:tc>
                  <a:txBody>
                    <a:bodyPr/>
                    <a:lstStyle/>
                    <a:p>
                      <a:pPr algn="just"/>
                      <a:r>
                        <a:rPr lang="en-GB" sz="1400" dirty="0">
                          <a:solidFill>
                            <a:schemeClr val="bg1"/>
                          </a:solidFill>
                        </a:rPr>
                        <a:t>AK5</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ATP, GTP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AMP, </a:t>
                      </a:r>
                      <a:r>
                        <a:rPr lang="en-GB" sz="1400" dirty="0" err="1">
                          <a:solidFill>
                            <a:schemeClr val="bg1"/>
                          </a:solidFill>
                        </a:rPr>
                        <a:t>dAMP</a:t>
                      </a:r>
                      <a:r>
                        <a:rPr lang="en-GB" sz="1400" dirty="0">
                          <a:solidFill>
                            <a:schemeClr val="bg1"/>
                          </a:solidFill>
                        </a:rPr>
                        <a:t>, CMP, </a:t>
                      </a:r>
                      <a:r>
                        <a:rPr lang="en-GB" sz="1400" dirty="0" err="1">
                          <a:solidFill>
                            <a:schemeClr val="bg1"/>
                          </a:solidFill>
                        </a:rPr>
                        <a:t>dCMP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Cytosol/nucleus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Brain</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1286315876"/>
                  </a:ext>
                </a:extLst>
              </a:tr>
              <a:tr h="315899">
                <a:tc>
                  <a:txBody>
                    <a:bodyPr/>
                    <a:lstStyle/>
                    <a:p>
                      <a:pPr algn="just"/>
                      <a:r>
                        <a:rPr lang="en-GB" sz="1400" dirty="0">
                          <a:solidFill>
                            <a:schemeClr val="bg1"/>
                          </a:solidFill>
                        </a:rPr>
                        <a:t>AK6</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All NTPs and dNTPs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AMP, </a:t>
                      </a:r>
                      <a:r>
                        <a:rPr lang="en-GB" sz="1400" dirty="0" err="1">
                          <a:solidFill>
                            <a:schemeClr val="bg1"/>
                          </a:solidFill>
                        </a:rPr>
                        <a:t>dAMP</a:t>
                      </a:r>
                      <a:r>
                        <a:rPr lang="en-GB" sz="1400" dirty="0">
                          <a:solidFill>
                            <a:schemeClr val="bg1"/>
                          </a:solidFill>
                        </a:rPr>
                        <a:t>, CMP, </a:t>
                      </a:r>
                      <a:r>
                        <a:rPr lang="en-GB" sz="1400" dirty="0" err="1">
                          <a:solidFill>
                            <a:schemeClr val="bg1"/>
                          </a:solidFill>
                        </a:rPr>
                        <a:t>dCMP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Nucleus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All tissues</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1095856517"/>
                  </a:ext>
                </a:extLst>
              </a:tr>
              <a:tr h="291241">
                <a:tc rowSpan="2">
                  <a:txBody>
                    <a:bodyPr/>
                    <a:lstStyle/>
                    <a:p>
                      <a:pPr algn="just"/>
                      <a:r>
                        <a:rPr lang="en-GB" sz="1400" dirty="0">
                          <a:solidFill>
                            <a:schemeClr val="bg1"/>
                          </a:solidFill>
                        </a:rPr>
                        <a:t>AK7</a:t>
                      </a:r>
                      <a:endParaRPr lang="en-GB" sz="1400" dirty="0">
                        <a:solidFill>
                          <a:schemeClr val="bg1"/>
                        </a:solidFill>
                        <a:latin typeface="Times New Roman" panose="02020603050405020304" pitchFamily="18" charset="0"/>
                        <a:cs typeface="Times New Roman" panose="02020603050405020304" pitchFamily="18" charset="0"/>
                      </a:endParaRPr>
                    </a:p>
                  </a:txBody>
                  <a:tcPr marL="88461" marR="88461" marT="44230" marB="44230"/>
                </a:tc>
                <a:tc>
                  <a:txBody>
                    <a:bodyPr/>
                    <a:lstStyle/>
                    <a:p>
                      <a:pPr algn="just"/>
                      <a:r>
                        <a:rPr lang="en-GB" sz="1400" dirty="0">
                          <a:solidFill>
                            <a:schemeClr val="bg1"/>
                          </a:solidFill>
                        </a:rPr>
                        <a:t>ATP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AMP, </a:t>
                      </a:r>
                      <a:r>
                        <a:rPr lang="en-IN" sz="1400" kern="1200" dirty="0" err="1">
                          <a:solidFill>
                            <a:schemeClr val="bg1"/>
                          </a:solidFill>
                          <a:effectLst/>
                        </a:rPr>
                        <a:t>dAMP</a:t>
                      </a:r>
                      <a:r>
                        <a:rPr lang="en-IN" sz="1400" kern="1200" dirty="0">
                          <a:solidFill>
                            <a:schemeClr val="bg1"/>
                          </a:solidFill>
                          <a:effectLst/>
                        </a:rPr>
                        <a:t>, CMP, </a:t>
                      </a:r>
                      <a:r>
                        <a:rPr lang="en-IN" sz="1400" kern="1200" dirty="0" err="1">
                          <a:solidFill>
                            <a:schemeClr val="bg1"/>
                          </a:solidFill>
                          <a:effectLst/>
                        </a:rPr>
                        <a:t>dCMP</a:t>
                      </a:r>
                      <a:r>
                        <a:rPr lang="en-IN" sz="1400" kern="1200" dirty="0">
                          <a:solidFill>
                            <a:schemeClr val="bg1"/>
                          </a:solidFill>
                          <a:effectLst/>
                        </a:rPr>
                        <a:t>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Cytosol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88461" marR="88461" marT="44230" marB="44230"/>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Lung, trachea, testis, mammary gland, skeletal muscle</a:t>
                      </a:r>
                      <a:endParaRPr lang="en-IN" sz="1400" dirty="0">
                        <a:solidFill>
                          <a:schemeClr val="bg1"/>
                        </a:solidFill>
                        <a:latin typeface="Times New Roman" panose="02020603050405020304" pitchFamily="18" charset="0"/>
                        <a:cs typeface="Times New Roman" panose="02020603050405020304" pitchFamily="18" charset="0"/>
                      </a:endParaRPr>
                    </a:p>
                  </a:txBody>
                  <a:tcPr marL="88461" marR="88461" marT="44230" marB="44230"/>
                </a:tc>
                <a:extLst>
                  <a:ext uri="{0D108BD9-81ED-4DB2-BD59-A6C34878D82A}">
                    <a16:rowId xmlns:a16="http://schemas.microsoft.com/office/drawing/2014/main" val="969542801"/>
                  </a:ext>
                </a:extLst>
              </a:tr>
              <a:tr h="291241">
                <a:tc vMerge="1">
                  <a:txBody>
                    <a:bodyPr/>
                    <a:lstStyle/>
                    <a:p>
                      <a:endParaRPr lang="en-GB"/>
                    </a:p>
                  </a:txBody>
                  <a:tcPr/>
                </a:tc>
                <a:tc>
                  <a:txBody>
                    <a:bodyPr/>
                    <a:lstStyle/>
                    <a:p>
                      <a:pPr algn="just"/>
                      <a:r>
                        <a:rPr lang="en-GB" sz="1400" dirty="0">
                          <a:solidFill>
                            <a:schemeClr val="bg1"/>
                          </a:solidFill>
                        </a:rPr>
                        <a:t>GTP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AMP, CMP, </a:t>
                      </a:r>
                      <a:r>
                        <a:rPr lang="en-IN" sz="1400" kern="1200" dirty="0" err="1">
                          <a:solidFill>
                            <a:schemeClr val="bg1"/>
                          </a:solidFill>
                          <a:effectLst/>
                        </a:rPr>
                        <a:t>dCMP</a:t>
                      </a:r>
                      <a:r>
                        <a:rPr lang="en-IN" sz="1400" kern="1200" dirty="0">
                          <a:solidFill>
                            <a:schemeClr val="bg1"/>
                          </a:solidFill>
                          <a:effectLst/>
                        </a:rPr>
                        <a:t>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123035204"/>
                  </a:ext>
                </a:extLst>
              </a:tr>
              <a:tr h="291241">
                <a:tc rowSpan="2">
                  <a:txBody>
                    <a:bodyPr/>
                    <a:lstStyle/>
                    <a:p>
                      <a:pPr algn="just"/>
                      <a:r>
                        <a:rPr lang="en-GB" sz="1400" dirty="0">
                          <a:solidFill>
                            <a:schemeClr val="bg1"/>
                          </a:solidFill>
                        </a:rPr>
                        <a:t>AK8</a:t>
                      </a:r>
                      <a:endParaRPr lang="en-GB" sz="1400" dirty="0">
                        <a:solidFill>
                          <a:schemeClr val="bg1"/>
                        </a:solidFill>
                        <a:latin typeface="Times New Roman" panose="02020603050405020304" pitchFamily="18" charset="0"/>
                        <a:cs typeface="Times New Roman" panose="02020603050405020304" pitchFamily="18" charset="0"/>
                      </a:endParaRPr>
                    </a:p>
                  </a:txBody>
                  <a:tcPr marL="88461" marR="88461" marT="44230" marB="44230"/>
                </a:tc>
                <a:tc>
                  <a:txBody>
                    <a:bodyPr/>
                    <a:lstStyle/>
                    <a:p>
                      <a:pPr algn="just"/>
                      <a:r>
                        <a:rPr lang="en-GB" sz="1400" dirty="0">
                          <a:solidFill>
                            <a:schemeClr val="bg1"/>
                          </a:solidFill>
                        </a:rPr>
                        <a:t>ATP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AMP, </a:t>
                      </a:r>
                      <a:r>
                        <a:rPr lang="en-IN" sz="1400" kern="1200" dirty="0" err="1">
                          <a:solidFill>
                            <a:schemeClr val="bg1"/>
                          </a:solidFill>
                          <a:effectLst/>
                        </a:rPr>
                        <a:t>dAMP</a:t>
                      </a:r>
                      <a:r>
                        <a:rPr lang="en-IN" sz="1400" kern="1200" dirty="0">
                          <a:solidFill>
                            <a:schemeClr val="bg1"/>
                          </a:solidFill>
                          <a:effectLst/>
                        </a:rPr>
                        <a:t>, CMP, </a:t>
                      </a:r>
                      <a:r>
                        <a:rPr lang="en-IN" sz="1400" kern="1200" dirty="0" err="1">
                          <a:solidFill>
                            <a:schemeClr val="bg1"/>
                          </a:solidFill>
                          <a:effectLst/>
                        </a:rPr>
                        <a:t>dCMP</a:t>
                      </a:r>
                      <a:r>
                        <a:rPr lang="en-IN" sz="1400" kern="1200" dirty="0">
                          <a:solidFill>
                            <a:schemeClr val="bg1"/>
                          </a:solidFill>
                          <a:effectLst/>
                        </a:rPr>
                        <a:t>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Cytosol </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88461" marR="88461" marT="44230" marB="44230"/>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Liver, pancreas, lung, trachea, testis </a:t>
                      </a:r>
                      <a:endParaRPr lang="en-IN" sz="1400" dirty="0">
                        <a:solidFill>
                          <a:schemeClr val="bg1"/>
                        </a:solidFill>
                        <a:latin typeface="Times New Roman" panose="02020603050405020304" pitchFamily="18" charset="0"/>
                        <a:cs typeface="Times New Roman" panose="02020603050405020304" pitchFamily="18" charset="0"/>
                      </a:endParaRPr>
                    </a:p>
                  </a:txBody>
                  <a:tcPr marL="88461" marR="88461" marT="44230" marB="44230"/>
                </a:tc>
                <a:extLst>
                  <a:ext uri="{0D108BD9-81ED-4DB2-BD59-A6C34878D82A}">
                    <a16:rowId xmlns:a16="http://schemas.microsoft.com/office/drawing/2014/main" val="3832819061"/>
                  </a:ext>
                </a:extLst>
              </a:tr>
              <a:tr h="291241">
                <a:tc vMerge="1">
                  <a:txBody>
                    <a:bodyPr/>
                    <a:lstStyle/>
                    <a:p>
                      <a:endParaRPr lang="en-GB"/>
                    </a:p>
                  </a:txBody>
                  <a:tcPr/>
                </a:tc>
                <a:tc>
                  <a:txBody>
                    <a:bodyPr/>
                    <a:lstStyle/>
                    <a:p>
                      <a:pPr algn="just"/>
                      <a:r>
                        <a:rPr lang="en-GB" sz="1400" dirty="0">
                          <a:solidFill>
                            <a:schemeClr val="bg1"/>
                          </a:solidFill>
                        </a:rPr>
                        <a:t>GTP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AMP, CMP, </a:t>
                      </a:r>
                      <a:r>
                        <a:rPr lang="en-IN" sz="1400" kern="1200" dirty="0" err="1">
                          <a:solidFill>
                            <a:schemeClr val="bg1"/>
                          </a:solidFill>
                          <a:effectLst/>
                        </a:rPr>
                        <a:t>dCMP</a:t>
                      </a:r>
                      <a:r>
                        <a:rPr lang="en-IN" sz="1400" kern="1200" dirty="0">
                          <a:solidFill>
                            <a:schemeClr val="bg1"/>
                          </a:solidFill>
                          <a:effectLst/>
                        </a:rPr>
                        <a:t>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545622776"/>
                  </a:ext>
                </a:extLst>
              </a:tr>
              <a:tr h="717977">
                <a:tc>
                  <a:txBody>
                    <a:bodyPr/>
                    <a:lstStyle/>
                    <a:p>
                      <a:pPr algn="just"/>
                      <a:r>
                        <a:rPr lang="en-GB" sz="1400" dirty="0">
                          <a:solidFill>
                            <a:schemeClr val="bg1"/>
                          </a:solidFill>
                        </a:rPr>
                        <a:t>AK9</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algn="just"/>
                      <a:r>
                        <a:rPr lang="en-GB" sz="1400" dirty="0">
                          <a:solidFill>
                            <a:schemeClr val="bg1"/>
                          </a:solidFill>
                        </a:rPr>
                        <a:t>ATP</a:t>
                      </a:r>
                      <a:endParaRPr lang="en-GB"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AMP, </a:t>
                      </a:r>
                      <a:r>
                        <a:rPr lang="en-IN" sz="1400" kern="1200" dirty="0" err="1">
                          <a:solidFill>
                            <a:schemeClr val="bg1"/>
                          </a:solidFill>
                          <a:effectLst/>
                        </a:rPr>
                        <a:t>dAMP</a:t>
                      </a:r>
                      <a:r>
                        <a:rPr lang="en-IN" sz="1400" kern="1200" dirty="0">
                          <a:solidFill>
                            <a:schemeClr val="bg1"/>
                          </a:solidFill>
                          <a:effectLst/>
                        </a:rPr>
                        <a:t>, CMP, </a:t>
                      </a:r>
                      <a:r>
                        <a:rPr lang="en-IN" sz="1400" kern="1200" dirty="0" err="1">
                          <a:solidFill>
                            <a:schemeClr val="bg1"/>
                          </a:solidFill>
                          <a:effectLst/>
                        </a:rPr>
                        <a:t>dCMP</a:t>
                      </a:r>
                      <a:r>
                        <a:rPr lang="en-IN" sz="1400" kern="1200" dirty="0">
                          <a:solidFill>
                            <a:schemeClr val="bg1"/>
                          </a:solidFill>
                          <a:effectLst/>
                        </a:rPr>
                        <a:t>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Cytosol </a:t>
                      </a:r>
                      <a:r>
                        <a:rPr lang="en-GB" sz="1400" kern="1200" dirty="0">
                          <a:solidFill>
                            <a:schemeClr val="bg1"/>
                          </a:solidFill>
                          <a:effectLst/>
                        </a:rPr>
                        <a:t>/nucleus</a:t>
                      </a:r>
                      <a:endParaRPr lang="en-IN" sz="1400" dirty="0">
                        <a:solidFill>
                          <a:schemeClr val="bg1"/>
                        </a:solidFill>
                        <a:effectLst/>
                        <a:latin typeface="Times New Roman" panose="02020603050405020304" pitchFamily="18" charset="0"/>
                        <a:cs typeface="Times New Roman" panose="02020603050405020304" pitchFamily="18" charset="0"/>
                      </a:endParaRPr>
                    </a:p>
                  </a:txBody>
                  <a:tcPr marL="77873" marR="77873" marT="38937" marB="38937"/>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bg1"/>
                          </a:solidFill>
                          <a:effectLst/>
                        </a:rPr>
                        <a:t>Pituitary gland, trachea, thymus, testis, mammary gland, brain, pharynx, uterus, spleen, lymph nodes </a:t>
                      </a:r>
                      <a:endParaRPr lang="en-IN" sz="1400" dirty="0">
                        <a:solidFill>
                          <a:schemeClr val="bg1"/>
                        </a:solidFill>
                        <a:latin typeface="Times New Roman" panose="02020603050405020304" pitchFamily="18" charset="0"/>
                        <a:cs typeface="Times New Roman" panose="02020603050405020304" pitchFamily="18" charset="0"/>
                      </a:endParaRPr>
                    </a:p>
                  </a:txBody>
                  <a:tcPr marL="77873" marR="77873" marT="38937" marB="38937"/>
                </a:tc>
                <a:extLst>
                  <a:ext uri="{0D108BD9-81ED-4DB2-BD59-A6C34878D82A}">
                    <a16:rowId xmlns:a16="http://schemas.microsoft.com/office/drawing/2014/main" val="3209112037"/>
                  </a:ext>
                </a:extLst>
              </a:tr>
            </a:tbl>
          </a:graphicData>
        </a:graphic>
      </p:graphicFrame>
    </p:spTree>
    <p:extLst>
      <p:ext uri="{BB962C8B-B14F-4D97-AF65-F5344CB8AC3E}">
        <p14:creationId xmlns:p14="http://schemas.microsoft.com/office/powerpoint/2010/main" val="56875812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8944458-F0DC-051A-6754-EC4F401A9085}"/>
              </a:ext>
            </a:extLst>
          </p:cNvPr>
          <p:cNvGrpSpPr/>
          <p:nvPr/>
        </p:nvGrpSpPr>
        <p:grpSpPr>
          <a:xfrm>
            <a:off x="-2050600" y="1177813"/>
            <a:ext cx="9222507" cy="5934144"/>
            <a:chOff x="-2050600" y="1177813"/>
            <a:chExt cx="9222507" cy="5934144"/>
          </a:xfrm>
        </p:grpSpPr>
        <p:sp>
          <p:nvSpPr>
            <p:cNvPr id="21" name="Rectangle 20">
              <a:extLst>
                <a:ext uri="{FF2B5EF4-FFF2-40B4-BE49-F238E27FC236}">
                  <a16:creationId xmlns:a16="http://schemas.microsoft.com/office/drawing/2014/main" id="{6AB969ED-A1B1-23F8-3D22-AF15875CEE0E}"/>
                </a:ext>
              </a:extLst>
            </p:cNvPr>
            <p:cNvSpPr/>
            <p:nvPr/>
          </p:nvSpPr>
          <p:spPr>
            <a:xfrm rot="18900000">
              <a:off x="-2050600" y="1177813"/>
              <a:ext cx="9222507" cy="593414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B9D865C-8F4E-DB0E-1BDB-243D83AF9475}"/>
                </a:ext>
              </a:extLst>
            </p:cNvPr>
            <p:cNvGrpSpPr/>
            <p:nvPr/>
          </p:nvGrpSpPr>
          <p:grpSpPr>
            <a:xfrm>
              <a:off x="534613" y="2851562"/>
              <a:ext cx="4892034" cy="3970425"/>
              <a:chOff x="622600" y="2851562"/>
              <a:chExt cx="4892034" cy="3970425"/>
            </a:xfrm>
          </p:grpSpPr>
          <p:sp>
            <p:nvSpPr>
              <p:cNvPr id="30" name="TextBox 29">
                <a:extLst>
                  <a:ext uri="{FF2B5EF4-FFF2-40B4-BE49-F238E27FC236}">
                    <a16:creationId xmlns:a16="http://schemas.microsoft.com/office/drawing/2014/main" id="{34CA6731-9B02-1B8D-A7B4-83141408A4CF}"/>
                  </a:ext>
                </a:extLst>
              </p:cNvPr>
              <p:cNvSpPr txBox="1"/>
              <p:nvPr/>
            </p:nvSpPr>
            <p:spPr>
              <a:xfrm>
                <a:off x="918447" y="2851562"/>
                <a:ext cx="4596187" cy="923330"/>
              </a:xfrm>
              <a:prstGeom prst="rect">
                <a:avLst/>
              </a:prstGeom>
              <a:noFill/>
            </p:spPr>
            <p:txBody>
              <a:bodyPr wrap="square" rtlCol="0">
                <a:spAutoFit/>
              </a:bodyPr>
              <a:lstStyle/>
              <a:p>
                <a:r>
                  <a:rPr lang="en-IN" sz="5400" dirty="0">
                    <a:solidFill>
                      <a:schemeClr val="bg1"/>
                    </a:solidFill>
                    <a:latin typeface="+mj-lt"/>
                  </a:rPr>
                  <a:t>Functions</a:t>
                </a:r>
                <a:endParaRPr lang="en-IN" sz="3600" dirty="0">
                  <a:solidFill>
                    <a:schemeClr val="bg1">
                      <a:lumMod val="75000"/>
                      <a:lumOff val="25000"/>
                    </a:schemeClr>
                  </a:solidFill>
                  <a:latin typeface="+mj-lt"/>
                </a:endParaRPr>
              </a:p>
            </p:txBody>
          </p:sp>
          <p:sp>
            <p:nvSpPr>
              <p:cNvPr id="31" name="TextBox 30">
                <a:extLst>
                  <a:ext uri="{FF2B5EF4-FFF2-40B4-BE49-F238E27FC236}">
                    <a16:creationId xmlns:a16="http://schemas.microsoft.com/office/drawing/2014/main" id="{DF9E2EC9-BDE6-4661-527E-DD2F9BEA62F2}"/>
                  </a:ext>
                </a:extLst>
              </p:cNvPr>
              <p:cNvSpPr txBox="1"/>
              <p:nvPr/>
            </p:nvSpPr>
            <p:spPr>
              <a:xfrm>
                <a:off x="622600" y="3810906"/>
                <a:ext cx="4892034" cy="3011081"/>
              </a:xfrm>
              <a:prstGeom prst="rect">
                <a:avLst/>
              </a:prstGeom>
              <a:noFill/>
            </p:spPr>
            <p:txBody>
              <a:bodyPr wrap="square" rtlCol="0">
                <a:spAutoFit/>
              </a:bodyPr>
              <a:lstStyle/>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AK Shuttle</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Nucleoside Diphosphate Kinases</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Purine Nucleotides Synthesis</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Nucleoside Analogues</a:t>
                </a:r>
              </a:p>
              <a:p>
                <a:endParaRPr lang="en-IN" sz="2400" dirty="0">
                  <a:solidFill>
                    <a:schemeClr val="bg1"/>
                  </a:solidFill>
                  <a:latin typeface="+mj-lt"/>
                </a:endParaRPr>
              </a:p>
              <a:p>
                <a:endParaRPr lang="en-IN" sz="2400" dirty="0">
                  <a:solidFill>
                    <a:schemeClr val="bg1"/>
                  </a:solidFill>
                  <a:latin typeface="+mj-lt"/>
                </a:endParaRPr>
              </a:p>
              <a:p>
                <a:endParaRPr lang="en-IN" sz="2400" dirty="0">
                  <a:solidFill>
                    <a:schemeClr val="bg1"/>
                  </a:solidFill>
                  <a:latin typeface="+mj-lt"/>
                </a:endParaRPr>
              </a:p>
            </p:txBody>
          </p:sp>
        </p:grpSp>
      </p:grpSp>
      <p:grpSp>
        <p:nvGrpSpPr>
          <p:cNvPr id="20" name="Group 19">
            <a:extLst>
              <a:ext uri="{FF2B5EF4-FFF2-40B4-BE49-F238E27FC236}">
                <a16:creationId xmlns:a16="http://schemas.microsoft.com/office/drawing/2014/main" id="{6E22DC63-E1D9-2078-8352-B911661E521E}"/>
              </a:ext>
            </a:extLst>
          </p:cNvPr>
          <p:cNvGrpSpPr/>
          <p:nvPr/>
        </p:nvGrpSpPr>
        <p:grpSpPr>
          <a:xfrm>
            <a:off x="4449121" y="-780841"/>
            <a:ext cx="10927766" cy="5637072"/>
            <a:chOff x="4256921" y="-711907"/>
            <a:chExt cx="10927766" cy="5637072"/>
          </a:xfrm>
          <a:blipFill>
            <a:blip r:embed="rId2"/>
            <a:stretch>
              <a:fillRect r="6000"/>
            </a:stretch>
          </a:blipFill>
        </p:grpSpPr>
        <p:sp>
          <p:nvSpPr>
            <p:cNvPr id="8" name="Rectangle 7">
              <a:extLst>
                <a:ext uri="{FF2B5EF4-FFF2-40B4-BE49-F238E27FC236}">
                  <a16:creationId xmlns:a16="http://schemas.microsoft.com/office/drawing/2014/main" id="{83E4A59D-D8E2-8996-DE6A-B55A910816CE}"/>
                </a:ext>
              </a:extLst>
            </p:cNvPr>
            <p:cNvSpPr/>
            <p:nvPr/>
          </p:nvSpPr>
          <p:spPr>
            <a:xfrm rot="18900000">
              <a:off x="4260077" y="1711826"/>
              <a:ext cx="9062096" cy="24438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42F8604-96B3-30FA-75EB-A94936171F91}"/>
                </a:ext>
              </a:extLst>
            </p:cNvPr>
            <p:cNvSpPr/>
            <p:nvPr/>
          </p:nvSpPr>
          <p:spPr>
            <a:xfrm rot="18900000">
              <a:off x="6626787" y="3039488"/>
              <a:ext cx="8557900"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529C904-9889-C3BA-23F0-9D941EDA3FD3}"/>
                </a:ext>
              </a:extLst>
            </p:cNvPr>
            <p:cNvSpPr/>
            <p:nvPr/>
          </p:nvSpPr>
          <p:spPr>
            <a:xfrm rot="18900000">
              <a:off x="4256921" y="-711907"/>
              <a:ext cx="8156135"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84393378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1+#ppt_w/2"/>
                                          </p:val>
                                        </p:tav>
                                        <p:tav tm="100000">
                                          <p:val>
                                            <p:strVal val="#ppt_x"/>
                                          </p:val>
                                        </p:tav>
                                      </p:tavLst>
                                    </p:anim>
                                    <p:anim calcmode="lin" valueType="num">
                                      <p:cBhvr additive="base">
                                        <p:cTn id="8" dur="4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2" decel="5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0-#ppt_w/2"/>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C78B-6E22-1E5E-8E12-57F34F70975C}"/>
              </a:ext>
            </a:extLst>
          </p:cNvPr>
          <p:cNvSpPr>
            <a:spLocks noGrp="1"/>
          </p:cNvSpPr>
          <p:nvPr>
            <p:ph type="title"/>
          </p:nvPr>
        </p:nvSpPr>
        <p:spPr/>
        <p:txBody>
          <a:bodyPr/>
          <a:lstStyle/>
          <a:p>
            <a:r>
              <a:rPr lang="en-IN" dirty="0"/>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AB5568-8F9C-B089-07C3-330E148682F5}"/>
                  </a:ext>
                </a:extLst>
              </p:cNvPr>
              <p:cNvSpPr>
                <a:spLocks noGrp="1"/>
              </p:cNvSpPr>
              <p:nvPr>
                <p:ph idx="1"/>
              </p:nvPr>
            </p:nvSpPr>
            <p:spPr>
              <a:xfrm>
                <a:off x="1097280" y="1930575"/>
                <a:ext cx="10058400" cy="4023360"/>
              </a:xfrm>
            </p:spPr>
            <p:txBody>
              <a:bodyPr>
                <a:normAutofit/>
              </a:bodyPr>
              <a:lstStyle/>
              <a:p>
                <a:pPr marL="285750" indent="-285750">
                  <a:buFont typeface="Arial" panose="020B0604020202020204" pitchFamily="34" charset="0"/>
                  <a:buChar char="•"/>
                </a:pPr>
                <a:r>
                  <a:rPr lang="en-US" dirty="0">
                    <a:cs typeface="Times New Roman" panose="02020603050405020304" pitchFamily="18" charset="0"/>
                  </a:rPr>
                  <a:t>Adenylate kinase (</a:t>
                </a:r>
                <a:r>
                  <a:rPr lang="en-US" dirty="0">
                    <a:solidFill>
                      <a:schemeClr val="tx2"/>
                    </a:solidFill>
                    <a:cs typeface="Times New Roman" panose="02020603050405020304" pitchFamily="18" charset="0"/>
                  </a:rPr>
                  <a:t>AK</a:t>
                </a:r>
                <a:r>
                  <a:rPr lang="en-US" dirty="0">
                    <a:cs typeface="Times New Roman" panose="02020603050405020304" pitchFamily="18" charset="0"/>
                  </a:rPr>
                  <a:t>, </a:t>
                </a:r>
                <a:r>
                  <a:rPr lang="en-US" dirty="0">
                    <a:solidFill>
                      <a:schemeClr val="tx2"/>
                    </a:solidFill>
                    <a:cs typeface="Times New Roman" panose="02020603050405020304" pitchFamily="18" charset="0"/>
                  </a:rPr>
                  <a:t>ATP:AMP phosphotransferase</a:t>
                </a:r>
                <a:r>
                  <a:rPr lang="en-US" dirty="0">
                    <a:cs typeface="Times New Roman" panose="02020603050405020304" pitchFamily="18" charset="0"/>
                  </a:rPr>
                  <a:t> or more commonly </a:t>
                </a:r>
                <a:r>
                  <a:rPr lang="en-US" dirty="0">
                    <a:solidFill>
                      <a:schemeClr val="tx2"/>
                    </a:solidFill>
                    <a:cs typeface="Times New Roman" panose="02020603050405020304" pitchFamily="18" charset="0"/>
                  </a:rPr>
                  <a:t>Myokinase</a:t>
                </a:r>
                <a:r>
                  <a:rPr lang="en-US" dirty="0">
                    <a:cs typeface="Times New Roman" panose="02020603050405020304" pitchFamily="18" charset="0"/>
                  </a:rPr>
                  <a:t>) is  present in almost all eukaryotes (IMS of mitochondria) and prokaryotes (in cytoplasm &amp; periplasm).</a:t>
                </a:r>
              </a:p>
              <a:p>
                <a:pPr marL="285750" indent="-285750">
                  <a:buFont typeface="Arial" panose="020B0604020202020204" pitchFamily="34" charset="0"/>
                  <a:buChar char="•"/>
                </a:pPr>
                <a:r>
                  <a:rPr lang="en-US" dirty="0">
                    <a:cs typeface="Times New Roman" panose="02020603050405020304" pitchFamily="18" charset="0"/>
                  </a:rPr>
                  <a:t>It catalyzes transfer of phosphate group from  a high energy doner to an acceptor substrate in a process called Phosphorylation. In case of kinase catalyzed reactions, high energy phosphate doner is usually ATP.</a:t>
                </a:r>
              </a:p>
              <a:p>
                <a:pPr algn="ctr">
                  <a:lnSpc>
                    <a:spcPct val="100000"/>
                  </a:lnSpc>
                </a:pPr>
                <a:r>
                  <a:rPr lang="en-US" i="1" dirty="0">
                    <a:cs typeface="Times New Roman" panose="02020603050405020304" pitchFamily="18" charset="0"/>
                  </a:rPr>
                  <a:t>                </a:t>
                </a:r>
                <a:r>
                  <a:rPr lang="en-IN" i="1" dirty="0">
                    <a:cs typeface="Times New Roman" panose="02020603050405020304" pitchFamily="18" charset="0"/>
                  </a:rPr>
                  <a:t>Mg</a:t>
                </a:r>
                <a:r>
                  <a:rPr lang="en-IN" i="1" baseline="30000" dirty="0">
                    <a:cs typeface="Times New Roman" panose="02020603050405020304" pitchFamily="18" charset="0"/>
                  </a:rPr>
                  <a:t>2+</a:t>
                </a:r>
                <a:r>
                  <a:rPr lang="en-IN" i="1" dirty="0">
                    <a:cs typeface="Times New Roman" panose="02020603050405020304" pitchFamily="18" charset="0"/>
                  </a:rPr>
                  <a:t>.ATP + AMP  </a:t>
                </a:r>
                <a14:m>
                  <m:oMath xmlns:m="http://schemas.openxmlformats.org/officeDocument/2006/math">
                    <m:m>
                      <m:mPr>
                        <m:mcs>
                          <m:mc>
                            <m:mcPr>
                              <m:count m:val="1"/>
                              <m:mcJc m:val="center"/>
                            </m:mcPr>
                          </m:mc>
                        </m:mcs>
                        <m:ctrlPr>
                          <a:rPr lang="en-IN" i="1" smtClean="0">
                            <a:latin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cs typeface="Times New Roman" panose="02020603050405020304" pitchFamily="18" charset="0"/>
                            </a:rPr>
                            <m:t>𝐴</m:t>
                          </m:r>
                          <m:r>
                            <a:rPr lang="en-US" b="0" i="1" smtClean="0">
                              <a:latin typeface="Cambria Math" panose="02040503050406030204" pitchFamily="18" charset="0"/>
                              <a:cs typeface="Times New Roman" panose="02020603050405020304" pitchFamily="18" charset="0"/>
                            </a:rPr>
                            <m:t>𝐾</m:t>
                          </m:r>
                        </m:e>
                      </m:mr>
                      <m:mr>
                        <m:e>
                          <m:r>
                            <a:rPr lang="en-IN" i="1" kern="2000" smtClean="0">
                              <a:latin typeface="Cambria Math" panose="02040503050406030204" pitchFamily="18" charset="0"/>
                              <a:ea typeface="Cambria Math" panose="02040503050406030204" pitchFamily="18" charset="0"/>
                              <a:cs typeface="Times New Roman" panose="02020603050405020304" pitchFamily="18" charset="0"/>
                            </a:rPr>
                            <m:t>⇌</m:t>
                          </m:r>
                        </m:e>
                      </m:mr>
                      <m:mr>
                        <m:e>
                          <m:r>
                            <a:rPr lang="en-US" b="0" i="1" smtClean="0">
                              <a:latin typeface="Cambria Math" panose="02040503050406030204" pitchFamily="18" charset="0"/>
                              <a:cs typeface="Times New Roman" panose="02020603050405020304" pitchFamily="18" charset="0"/>
                            </a:rPr>
                            <m:t> </m:t>
                          </m:r>
                        </m:e>
                      </m:mr>
                    </m:m>
                  </m:oMath>
                </a14:m>
                <a:r>
                  <a:rPr lang="en-IN" i="1" dirty="0">
                    <a:ea typeface="Cambria Math" panose="02040503050406030204" pitchFamily="18" charset="0"/>
                    <a:cs typeface="Times New Roman" panose="02020603050405020304" pitchFamily="18" charset="0"/>
                  </a:rPr>
                  <a:t> Mg</a:t>
                </a:r>
                <a:r>
                  <a:rPr lang="en-IN" i="1" baseline="30000" dirty="0">
                    <a:ea typeface="Cambria Math" panose="02040503050406030204" pitchFamily="18" charset="0"/>
                    <a:cs typeface="Times New Roman" panose="02020603050405020304" pitchFamily="18" charset="0"/>
                  </a:rPr>
                  <a:t>2+</a:t>
                </a:r>
                <a:r>
                  <a:rPr lang="en-IN" i="1" dirty="0">
                    <a:ea typeface="Cambria Math" panose="02040503050406030204" pitchFamily="18" charset="0"/>
                    <a:cs typeface="Times New Roman" panose="02020603050405020304" pitchFamily="18" charset="0"/>
                  </a:rPr>
                  <a:t>.ADP + ADP</a:t>
                </a:r>
              </a:p>
              <a:p>
                <a:pPr algn="ctr">
                  <a:lnSpc>
                    <a:spcPct val="150000"/>
                  </a:lnSpc>
                </a:pPr>
                <a:endParaRPr lang="en-IN" sz="600" dirty="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IN" dirty="0">
                    <a:ea typeface="Cambria Math" panose="02040503050406030204" pitchFamily="18" charset="0"/>
                    <a:cs typeface="Times New Roman" panose="02020603050405020304" pitchFamily="18" charset="0"/>
                  </a:rPr>
                  <a:t>AK plays a crucial role in regulating and balancing production and expenditure of cellular energy by monitoring levels of ATP, ADP and AMP inside cell and thus helps in achieving homeostasis.</a:t>
                </a:r>
              </a:p>
              <a:p>
                <a:endParaRPr lang="en-IN" dirty="0"/>
              </a:p>
            </p:txBody>
          </p:sp>
        </mc:Choice>
        <mc:Fallback xmlns="">
          <p:sp>
            <p:nvSpPr>
              <p:cNvPr id="3" name="Content Placeholder 2">
                <a:extLst>
                  <a:ext uri="{FF2B5EF4-FFF2-40B4-BE49-F238E27FC236}">
                    <a16:creationId xmlns:a16="http://schemas.microsoft.com/office/drawing/2014/main" id="{C5AB5568-8F9C-B089-07C3-330E148682F5}"/>
                  </a:ext>
                </a:extLst>
              </p:cNvPr>
              <p:cNvSpPr>
                <a:spLocks noGrp="1" noRot="1" noChangeAspect="1" noMove="1" noResize="1" noEditPoints="1" noAdjustHandles="1" noChangeArrowheads="1" noChangeShapeType="1" noTextEdit="1"/>
              </p:cNvSpPr>
              <p:nvPr>
                <p:ph idx="1"/>
              </p:nvPr>
            </p:nvSpPr>
            <p:spPr>
              <a:xfrm>
                <a:off x="1097280" y="1930575"/>
                <a:ext cx="10058400" cy="4023360"/>
              </a:xfrm>
              <a:blipFill>
                <a:blip r:embed="rId2"/>
                <a:stretch>
                  <a:fillRect l="-1455" t="-1667" r="-1879" b="-60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D9984B4-8881-AE0E-69D2-FCDFC1BF2237}"/>
              </a:ext>
            </a:extLst>
          </p:cNvPr>
          <p:cNvSpPr>
            <a:spLocks noGrp="1"/>
          </p:cNvSpPr>
          <p:nvPr>
            <p:ph type="sldNum" sz="quarter" idx="12"/>
          </p:nvPr>
        </p:nvSpPr>
        <p:spPr/>
        <p:txBody>
          <a:bodyPr/>
          <a:lstStyle/>
          <a:p>
            <a:fld id="{D1A98980-6983-4226-86DA-5B5FB1824377}" type="slidenum">
              <a:rPr lang="en-IN" smtClean="0"/>
              <a:pPr/>
              <a:t>2</a:t>
            </a:fld>
            <a:endParaRPr lang="en-IN"/>
          </a:p>
        </p:txBody>
      </p:sp>
    </p:spTree>
    <p:extLst>
      <p:ext uri="{BB962C8B-B14F-4D97-AF65-F5344CB8AC3E}">
        <p14:creationId xmlns:p14="http://schemas.microsoft.com/office/powerpoint/2010/main" val="1335002778"/>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0D97-F235-62DD-CCEC-C60AAFB7C526}"/>
              </a:ext>
            </a:extLst>
          </p:cNvPr>
          <p:cNvSpPr>
            <a:spLocks noGrp="1"/>
          </p:cNvSpPr>
          <p:nvPr>
            <p:ph type="title"/>
          </p:nvPr>
        </p:nvSpPr>
        <p:spPr/>
        <p:txBody>
          <a:bodyPr/>
          <a:lstStyle/>
          <a:p>
            <a:r>
              <a:rPr lang="en-IN" dirty="0"/>
              <a:t>AK Shuttle</a:t>
            </a:r>
          </a:p>
        </p:txBody>
      </p:sp>
      <p:sp>
        <p:nvSpPr>
          <p:cNvPr id="3" name="Text Placeholder 2">
            <a:extLst>
              <a:ext uri="{FF2B5EF4-FFF2-40B4-BE49-F238E27FC236}">
                <a16:creationId xmlns:a16="http://schemas.microsoft.com/office/drawing/2014/main" id="{7DC22FCD-4F81-0509-1A5A-7E1A09BD63C1}"/>
              </a:ext>
            </a:extLst>
          </p:cNvPr>
          <p:cNvSpPr>
            <a:spLocks noGrp="1"/>
          </p:cNvSpPr>
          <p:nvPr>
            <p:ph type="body" idx="1"/>
          </p:nvPr>
        </p:nvSpPr>
        <p:spPr/>
        <p:txBody>
          <a:bodyPr/>
          <a:lstStyle/>
          <a:p>
            <a:pPr marL="342900" indent="-342900">
              <a:buFont typeface="Courier New" panose="02070309020205020404" pitchFamily="49" charset="0"/>
              <a:buChar char="o"/>
            </a:pPr>
            <a:r>
              <a:rPr lang="en-IN" cap="none" dirty="0"/>
              <a:t>Mechanism</a:t>
            </a:r>
          </a:p>
          <a:p>
            <a:pPr marL="342900" indent="-342900">
              <a:buFont typeface="Courier New" panose="02070309020205020404" pitchFamily="49" charset="0"/>
              <a:buChar char="o"/>
            </a:pPr>
            <a:r>
              <a:rPr lang="en-IN" cap="none" dirty="0"/>
              <a:t>Bucket Brigade</a:t>
            </a:r>
          </a:p>
        </p:txBody>
      </p:sp>
      <p:sp>
        <p:nvSpPr>
          <p:cNvPr id="4" name="Slide Number Placeholder 3">
            <a:extLst>
              <a:ext uri="{FF2B5EF4-FFF2-40B4-BE49-F238E27FC236}">
                <a16:creationId xmlns:a16="http://schemas.microsoft.com/office/drawing/2014/main" id="{263E971F-089F-E0C3-DF37-2C9A29784A9B}"/>
              </a:ext>
            </a:extLst>
          </p:cNvPr>
          <p:cNvSpPr>
            <a:spLocks noGrp="1"/>
          </p:cNvSpPr>
          <p:nvPr>
            <p:ph type="sldNum" sz="quarter" idx="12"/>
          </p:nvPr>
        </p:nvSpPr>
        <p:spPr/>
        <p:txBody>
          <a:bodyPr/>
          <a:lstStyle/>
          <a:p>
            <a:fld id="{D1A98980-6983-4226-86DA-5B5FB1824377}" type="slidenum">
              <a:rPr lang="en-IN" smtClean="0"/>
              <a:t>20</a:t>
            </a:fld>
            <a:endParaRPr lang="en-IN" dirty="0"/>
          </a:p>
        </p:txBody>
      </p:sp>
    </p:spTree>
    <p:extLst>
      <p:ext uri="{BB962C8B-B14F-4D97-AF65-F5344CB8AC3E}">
        <p14:creationId xmlns:p14="http://schemas.microsoft.com/office/powerpoint/2010/main" val="49005290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300"/>
                                        <p:tgtEl>
                                          <p:spTgt spid="3">
                                            <p:txEl>
                                              <p:pRg st="0" end="0"/>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3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D0EBF-AC25-740A-EE66-EF1626CBA13E}"/>
              </a:ext>
            </a:extLst>
          </p:cNvPr>
          <p:cNvSpPr>
            <a:spLocks noGrp="1"/>
          </p:cNvSpPr>
          <p:nvPr>
            <p:ph idx="1"/>
          </p:nvPr>
        </p:nvSpPr>
        <p:spPr>
          <a:xfrm>
            <a:off x="1097280" y="1822770"/>
            <a:ext cx="10317972" cy="4023360"/>
          </a:xfrm>
        </p:spPr>
        <p:txBody>
          <a:bodyPr>
            <a:normAutofit/>
          </a:bodyPr>
          <a:lstStyle/>
          <a:p>
            <a:r>
              <a:rPr lang="en-IN" sz="1600" dirty="0"/>
              <a:t>Within the human cells, AK is present in 2 major isoforms which regulates the use of high energy phosphoryl's of ATP.</a:t>
            </a:r>
          </a:p>
        </p:txBody>
      </p:sp>
      <p:sp>
        <p:nvSpPr>
          <p:cNvPr id="4" name="Slide Number Placeholder 3">
            <a:extLst>
              <a:ext uri="{FF2B5EF4-FFF2-40B4-BE49-F238E27FC236}">
                <a16:creationId xmlns:a16="http://schemas.microsoft.com/office/drawing/2014/main" id="{91280FA9-D82A-D5AD-DCAF-178733C7F973}"/>
              </a:ext>
            </a:extLst>
          </p:cNvPr>
          <p:cNvSpPr>
            <a:spLocks noGrp="1"/>
          </p:cNvSpPr>
          <p:nvPr>
            <p:ph type="sldNum" sz="quarter" idx="12"/>
          </p:nvPr>
        </p:nvSpPr>
        <p:spPr/>
        <p:txBody>
          <a:bodyPr/>
          <a:lstStyle/>
          <a:p>
            <a:fld id="{D1A98980-6983-4226-86DA-5B5FB1824377}" type="slidenum">
              <a:rPr lang="en-IN" smtClean="0"/>
              <a:t>21</a:t>
            </a:fld>
            <a:endParaRPr lang="en-IN" dirty="0"/>
          </a:p>
        </p:txBody>
      </p:sp>
      <p:sp>
        <p:nvSpPr>
          <p:cNvPr id="2" name="Title 1">
            <a:extLst>
              <a:ext uri="{FF2B5EF4-FFF2-40B4-BE49-F238E27FC236}">
                <a16:creationId xmlns:a16="http://schemas.microsoft.com/office/drawing/2014/main" id="{5C8E941A-BAC1-2A13-31D4-A8D88200F2D6}"/>
              </a:ext>
            </a:extLst>
          </p:cNvPr>
          <p:cNvSpPr>
            <a:spLocks noGrp="1"/>
          </p:cNvSpPr>
          <p:nvPr>
            <p:ph type="title"/>
          </p:nvPr>
        </p:nvSpPr>
        <p:spPr/>
        <p:txBody>
          <a:bodyPr/>
          <a:lstStyle/>
          <a:p>
            <a:r>
              <a:rPr lang="en-IN" dirty="0"/>
              <a:t>Mechanism </a:t>
            </a:r>
            <a:r>
              <a:rPr lang="en-IN" sz="2800" cap="small" dirty="0">
                <a:solidFill>
                  <a:schemeClr val="tx1">
                    <a:lumMod val="85000"/>
                  </a:schemeClr>
                </a:solidFill>
              </a:rPr>
              <a:t>of</a:t>
            </a:r>
            <a:r>
              <a:rPr lang="en-IN" sz="2800" dirty="0">
                <a:solidFill>
                  <a:schemeClr val="tx1">
                    <a:lumMod val="85000"/>
                  </a:schemeClr>
                </a:solidFill>
              </a:rPr>
              <a:t> AK Shuttle</a:t>
            </a:r>
            <a:endParaRPr lang="en-IN" dirty="0">
              <a:solidFill>
                <a:schemeClr val="tx1">
                  <a:lumMod val="85000"/>
                </a:schemeClr>
              </a:solidFill>
            </a:endParaRPr>
          </a:p>
        </p:txBody>
      </p:sp>
      <p:grpSp>
        <p:nvGrpSpPr>
          <p:cNvPr id="12" name="Group 11">
            <a:extLst>
              <a:ext uri="{FF2B5EF4-FFF2-40B4-BE49-F238E27FC236}">
                <a16:creationId xmlns:a16="http://schemas.microsoft.com/office/drawing/2014/main" id="{A0CD6179-88B5-9824-8FB9-0F467C01C28A}"/>
              </a:ext>
            </a:extLst>
          </p:cNvPr>
          <p:cNvGrpSpPr/>
          <p:nvPr/>
        </p:nvGrpSpPr>
        <p:grpSpPr>
          <a:xfrm>
            <a:off x="2803431" y="2272306"/>
            <a:ext cx="1432875" cy="785551"/>
            <a:chOff x="2771480" y="2243576"/>
            <a:chExt cx="1432875" cy="785551"/>
          </a:xfrm>
        </p:grpSpPr>
        <p:sp>
          <p:nvSpPr>
            <p:cNvPr id="9" name="TextBox 8">
              <a:extLst>
                <a:ext uri="{FF2B5EF4-FFF2-40B4-BE49-F238E27FC236}">
                  <a16:creationId xmlns:a16="http://schemas.microsoft.com/office/drawing/2014/main" id="{D9918584-8B4F-1ED8-C26B-EB341C298504}"/>
                </a:ext>
              </a:extLst>
            </p:cNvPr>
            <p:cNvSpPr txBox="1"/>
            <p:nvPr/>
          </p:nvSpPr>
          <p:spPr>
            <a:xfrm>
              <a:off x="2771480" y="2243576"/>
              <a:ext cx="1432875" cy="442674"/>
            </a:xfrm>
            <a:prstGeom prst="roundRect">
              <a:avLst/>
            </a:prstGeom>
            <a:solidFill>
              <a:schemeClr val="accent6">
                <a:lumMod val="75000"/>
              </a:schemeClr>
            </a:solidFill>
          </p:spPr>
          <p:txBody>
            <a:bodyPr wrap="square" rtlCol="0">
              <a:spAutoFit/>
            </a:bodyPr>
            <a:lstStyle/>
            <a:p>
              <a:pPr algn="ctr"/>
              <a:r>
                <a:rPr lang="en-IN" sz="2000" dirty="0"/>
                <a:t>AK1</a:t>
              </a:r>
              <a:endParaRPr lang="en-IN" sz="1400" dirty="0">
                <a:latin typeface="+mj-lt"/>
              </a:endParaRPr>
            </a:p>
          </p:txBody>
        </p:sp>
        <p:sp>
          <p:nvSpPr>
            <p:cNvPr id="6" name="TextBox 5">
              <a:extLst>
                <a:ext uri="{FF2B5EF4-FFF2-40B4-BE49-F238E27FC236}">
                  <a16:creationId xmlns:a16="http://schemas.microsoft.com/office/drawing/2014/main" id="{6112219F-B201-6F44-A0FE-EDEC48F97BBD}"/>
                </a:ext>
              </a:extLst>
            </p:cNvPr>
            <p:cNvSpPr txBox="1"/>
            <p:nvPr/>
          </p:nvSpPr>
          <p:spPr>
            <a:xfrm>
              <a:off x="2782793" y="2721350"/>
              <a:ext cx="142156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Product Sans Light"/>
                  <a:ea typeface="+mn-ea"/>
                  <a:cs typeface="+mn-cs"/>
                </a:rPr>
                <a:t>Cytosolic AK</a:t>
              </a:r>
            </a:p>
          </p:txBody>
        </p:sp>
      </p:grpSp>
      <p:grpSp>
        <p:nvGrpSpPr>
          <p:cNvPr id="11" name="Group 10">
            <a:extLst>
              <a:ext uri="{FF2B5EF4-FFF2-40B4-BE49-F238E27FC236}">
                <a16:creationId xmlns:a16="http://schemas.microsoft.com/office/drawing/2014/main" id="{E0E41C46-3784-94D8-D7FA-A95773A28BB5}"/>
              </a:ext>
            </a:extLst>
          </p:cNvPr>
          <p:cNvGrpSpPr/>
          <p:nvPr/>
        </p:nvGrpSpPr>
        <p:grpSpPr>
          <a:xfrm>
            <a:off x="7375332" y="2272306"/>
            <a:ext cx="2832012" cy="788726"/>
            <a:chOff x="7375332" y="2253452"/>
            <a:chExt cx="2832012" cy="788726"/>
          </a:xfrm>
        </p:grpSpPr>
        <p:sp>
          <p:nvSpPr>
            <p:cNvPr id="10" name="TextBox 9">
              <a:extLst>
                <a:ext uri="{FF2B5EF4-FFF2-40B4-BE49-F238E27FC236}">
                  <a16:creationId xmlns:a16="http://schemas.microsoft.com/office/drawing/2014/main" id="{1FFB82E0-06F8-EC65-75CA-16376FF6A65E}"/>
                </a:ext>
              </a:extLst>
            </p:cNvPr>
            <p:cNvSpPr txBox="1"/>
            <p:nvPr/>
          </p:nvSpPr>
          <p:spPr>
            <a:xfrm>
              <a:off x="8118529" y="2253452"/>
              <a:ext cx="1345618" cy="442674"/>
            </a:xfrm>
            <a:prstGeom prst="roundRect">
              <a:avLst/>
            </a:prstGeom>
            <a:solidFill>
              <a:schemeClr val="accent4">
                <a:lumMod val="75000"/>
              </a:schemeClr>
            </a:solidFill>
          </p:spPr>
          <p:txBody>
            <a:bodyPr wrap="square" rtlCol="0">
              <a:spAutoFit/>
            </a:bodyPr>
            <a:lstStyle/>
            <a:p>
              <a:pPr algn="ctr"/>
              <a:r>
                <a:rPr lang="en-IN" sz="2000" dirty="0"/>
                <a:t>AK2</a:t>
              </a:r>
            </a:p>
          </p:txBody>
        </p:sp>
        <p:sp>
          <p:nvSpPr>
            <p:cNvPr id="7" name="TextBox 6">
              <a:extLst>
                <a:ext uri="{FF2B5EF4-FFF2-40B4-BE49-F238E27FC236}">
                  <a16:creationId xmlns:a16="http://schemas.microsoft.com/office/drawing/2014/main" id="{84B220FE-A486-E8F2-52C0-FD739E475CEA}"/>
                </a:ext>
              </a:extLst>
            </p:cNvPr>
            <p:cNvSpPr txBox="1"/>
            <p:nvPr/>
          </p:nvSpPr>
          <p:spPr>
            <a:xfrm>
              <a:off x="7375332" y="2734401"/>
              <a:ext cx="283201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Product Sans Light"/>
                  <a:ea typeface="+mn-ea"/>
                  <a:cs typeface="+mn-cs"/>
                </a:rPr>
                <a:t>Mitochondrial Intermembrane AK</a:t>
              </a:r>
            </a:p>
          </p:txBody>
        </p:sp>
      </p:grpSp>
      <p:graphicFrame>
        <p:nvGraphicFramePr>
          <p:cNvPr id="13" name="Diagram 12">
            <a:extLst>
              <a:ext uri="{FF2B5EF4-FFF2-40B4-BE49-F238E27FC236}">
                <a16:creationId xmlns:a16="http://schemas.microsoft.com/office/drawing/2014/main" id="{06312800-8919-7922-63A6-29FF6661BE40}"/>
              </a:ext>
            </a:extLst>
          </p:cNvPr>
          <p:cNvGraphicFramePr/>
          <p:nvPr>
            <p:extLst>
              <p:ext uri="{D42A27DB-BD31-4B8C-83A1-F6EECF244321}">
                <p14:modId xmlns:p14="http://schemas.microsoft.com/office/powerpoint/2010/main" val="3733039680"/>
              </p:ext>
            </p:extLst>
          </p:nvPr>
        </p:nvGraphicFramePr>
        <p:xfrm>
          <a:off x="1408050" y="3283342"/>
          <a:ext cx="9375899" cy="2967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85285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graphicEl>
                                              <a:dgm id="{1C507352-B549-4473-8757-A54AF0B7C286}"/>
                                            </p:graphicEl>
                                          </p:spTgt>
                                        </p:tgtEl>
                                        <p:attrNameLst>
                                          <p:attrName>style.visibility</p:attrName>
                                        </p:attrNameLst>
                                      </p:cBhvr>
                                      <p:to>
                                        <p:strVal val="visible"/>
                                      </p:to>
                                    </p:set>
                                    <p:animEffect transition="in" filter="wipe(down)">
                                      <p:cBhvr>
                                        <p:cTn id="27" dur="150"/>
                                        <p:tgtEl>
                                          <p:spTgt spid="13">
                                            <p:graphicEl>
                                              <a:dgm id="{1C507352-B549-4473-8757-A54AF0B7C286}"/>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
                                            <p:graphicEl>
                                              <a:dgm id="{36FCCB7F-AA60-474B-8C08-2E4C347000A3}"/>
                                            </p:graphicEl>
                                          </p:spTgt>
                                        </p:tgtEl>
                                        <p:attrNameLst>
                                          <p:attrName>style.visibility</p:attrName>
                                        </p:attrNameLst>
                                      </p:cBhvr>
                                      <p:to>
                                        <p:strVal val="visible"/>
                                      </p:to>
                                    </p:set>
                                    <p:animEffect transition="in" filter="wipe(down)">
                                      <p:cBhvr>
                                        <p:cTn id="30" dur="150"/>
                                        <p:tgtEl>
                                          <p:spTgt spid="13">
                                            <p:graphicEl>
                                              <a:dgm id="{36FCCB7F-AA60-474B-8C08-2E4C347000A3}"/>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graphicEl>
                                              <a:dgm id="{51E1677A-2D1E-4D57-9D25-1EC3020ED980}"/>
                                            </p:graphicEl>
                                          </p:spTgt>
                                        </p:tgtEl>
                                        <p:attrNameLst>
                                          <p:attrName>style.visibility</p:attrName>
                                        </p:attrNameLst>
                                      </p:cBhvr>
                                      <p:to>
                                        <p:strVal val="visible"/>
                                      </p:to>
                                    </p:set>
                                    <p:animEffect transition="in" filter="wipe(down)">
                                      <p:cBhvr>
                                        <p:cTn id="35" dur="150"/>
                                        <p:tgtEl>
                                          <p:spTgt spid="13">
                                            <p:graphicEl>
                                              <a:dgm id="{51E1677A-2D1E-4D57-9D25-1EC3020ED980}"/>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3">
                                            <p:graphicEl>
                                              <a:dgm id="{14D0C756-4344-4398-9B55-EB609B3C2C37}"/>
                                            </p:graphicEl>
                                          </p:spTgt>
                                        </p:tgtEl>
                                        <p:attrNameLst>
                                          <p:attrName>style.visibility</p:attrName>
                                        </p:attrNameLst>
                                      </p:cBhvr>
                                      <p:to>
                                        <p:strVal val="visible"/>
                                      </p:to>
                                    </p:set>
                                    <p:animEffect transition="in" filter="wipe(down)">
                                      <p:cBhvr>
                                        <p:cTn id="38" dur="150"/>
                                        <p:tgtEl>
                                          <p:spTgt spid="13">
                                            <p:graphicEl>
                                              <a:dgm id="{14D0C756-4344-4398-9B55-EB609B3C2C3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3">
                                            <p:graphicEl>
                                              <a:dgm id="{6C33AE78-389E-4FF5-9CC4-3C396CC05230}"/>
                                            </p:graphicEl>
                                          </p:spTgt>
                                        </p:tgtEl>
                                        <p:attrNameLst>
                                          <p:attrName>style.visibility</p:attrName>
                                        </p:attrNameLst>
                                      </p:cBhvr>
                                      <p:to>
                                        <p:strVal val="visible"/>
                                      </p:to>
                                    </p:set>
                                    <p:animEffect transition="in" filter="wipe(down)">
                                      <p:cBhvr>
                                        <p:cTn id="43" dur="150"/>
                                        <p:tgtEl>
                                          <p:spTgt spid="13">
                                            <p:graphicEl>
                                              <a:dgm id="{6C33AE78-389E-4FF5-9CC4-3C396CC05230}"/>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graphicEl>
                                              <a:dgm id="{5BE83BE5-2F79-47A4-865E-D96551066525}"/>
                                            </p:graphicEl>
                                          </p:spTgt>
                                        </p:tgtEl>
                                        <p:attrNameLst>
                                          <p:attrName>style.visibility</p:attrName>
                                        </p:attrNameLst>
                                      </p:cBhvr>
                                      <p:to>
                                        <p:strVal val="visible"/>
                                      </p:to>
                                    </p:set>
                                    <p:animEffect transition="in" filter="wipe(down)">
                                      <p:cBhvr>
                                        <p:cTn id="46" dur="150"/>
                                        <p:tgtEl>
                                          <p:spTgt spid="13">
                                            <p:graphicEl>
                                              <a:dgm id="{5BE83BE5-2F79-47A4-865E-D9655106652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3">
                                            <p:graphicEl>
                                              <a:dgm id="{6DFFD06F-FC9A-4B69-A545-26B72F3476D5}"/>
                                            </p:graphicEl>
                                          </p:spTgt>
                                        </p:tgtEl>
                                        <p:attrNameLst>
                                          <p:attrName>style.visibility</p:attrName>
                                        </p:attrNameLst>
                                      </p:cBhvr>
                                      <p:to>
                                        <p:strVal val="visible"/>
                                      </p:to>
                                    </p:set>
                                    <p:animEffect transition="in" filter="wipe(down)">
                                      <p:cBhvr>
                                        <p:cTn id="51" dur="150"/>
                                        <p:tgtEl>
                                          <p:spTgt spid="13">
                                            <p:graphicEl>
                                              <a:dgm id="{6DFFD06F-FC9A-4B69-A545-26B72F3476D5}"/>
                                            </p:graphic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
                                            <p:graphicEl>
                                              <a:dgm id="{92E7197D-61FE-4F4B-A399-2930B0B5D2B4}"/>
                                            </p:graphicEl>
                                          </p:spTgt>
                                        </p:tgtEl>
                                        <p:attrNameLst>
                                          <p:attrName>style.visibility</p:attrName>
                                        </p:attrNameLst>
                                      </p:cBhvr>
                                      <p:to>
                                        <p:strVal val="visible"/>
                                      </p:to>
                                    </p:set>
                                    <p:animEffect transition="in" filter="wipe(down)">
                                      <p:cBhvr>
                                        <p:cTn id="54" dur="150"/>
                                        <p:tgtEl>
                                          <p:spTgt spid="13">
                                            <p:graphicEl>
                                              <a:dgm id="{92E7197D-61FE-4F4B-A399-2930B0B5D2B4}"/>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3">
                                            <p:graphicEl>
                                              <a:dgm id="{5ABCF6BD-8146-4319-BA7A-B023AC4808B0}"/>
                                            </p:graphicEl>
                                          </p:spTgt>
                                        </p:tgtEl>
                                        <p:attrNameLst>
                                          <p:attrName>style.visibility</p:attrName>
                                        </p:attrNameLst>
                                      </p:cBhvr>
                                      <p:to>
                                        <p:strVal val="visible"/>
                                      </p:to>
                                    </p:set>
                                    <p:animEffect transition="in" filter="wipe(down)">
                                      <p:cBhvr>
                                        <p:cTn id="59" dur="150"/>
                                        <p:tgtEl>
                                          <p:spTgt spid="13">
                                            <p:graphicEl>
                                              <a:dgm id="{5ABCF6BD-8146-4319-BA7A-B023AC4808B0}"/>
                                            </p:graphic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3">
                                            <p:graphicEl>
                                              <a:dgm id="{5AA9AAF5-A893-436B-AACA-F61F72A2F5DA}"/>
                                            </p:graphicEl>
                                          </p:spTgt>
                                        </p:tgtEl>
                                        <p:attrNameLst>
                                          <p:attrName>style.visibility</p:attrName>
                                        </p:attrNameLst>
                                      </p:cBhvr>
                                      <p:to>
                                        <p:strVal val="visible"/>
                                      </p:to>
                                    </p:set>
                                    <p:animEffect transition="in" filter="wipe(down)">
                                      <p:cBhvr>
                                        <p:cTn id="62" dur="150"/>
                                        <p:tgtEl>
                                          <p:spTgt spid="13">
                                            <p:graphicEl>
                                              <a:dgm id="{5AA9AAF5-A893-436B-AACA-F61F72A2F5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Graphic spid="13"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6572-CC0E-BCD2-B868-5BBE620ADFFA}"/>
              </a:ext>
            </a:extLst>
          </p:cNvPr>
          <p:cNvSpPr>
            <a:spLocks noGrp="1"/>
          </p:cNvSpPr>
          <p:nvPr>
            <p:ph type="title"/>
          </p:nvPr>
        </p:nvSpPr>
        <p:spPr/>
        <p:txBody>
          <a:bodyPr/>
          <a:lstStyle/>
          <a:p>
            <a:r>
              <a:rPr lang="en-IN" dirty="0"/>
              <a:t>AK Shuttle</a:t>
            </a:r>
          </a:p>
        </p:txBody>
      </p:sp>
      <p:sp>
        <p:nvSpPr>
          <p:cNvPr id="4" name="Text Placeholder 3">
            <a:extLst>
              <a:ext uri="{FF2B5EF4-FFF2-40B4-BE49-F238E27FC236}">
                <a16:creationId xmlns:a16="http://schemas.microsoft.com/office/drawing/2014/main" id="{DADC5CAD-A3A0-F5C9-D17C-6BE66D286A37}"/>
              </a:ext>
            </a:extLst>
          </p:cNvPr>
          <p:cNvSpPr>
            <a:spLocks noGrp="1"/>
          </p:cNvSpPr>
          <p:nvPr>
            <p:ph type="body" sz="half" idx="2"/>
          </p:nvPr>
        </p:nvSpPr>
        <p:spPr/>
        <p:txBody>
          <a:bodyPr/>
          <a:lstStyle/>
          <a:p>
            <a:r>
              <a:rPr lang="en-IN" dirty="0"/>
              <a:t>Transfer of high energy </a:t>
            </a:r>
            <a:r>
              <a:rPr lang="el-GR" dirty="0"/>
              <a:t>β </a:t>
            </a:r>
            <a:r>
              <a:rPr lang="en-IN" dirty="0"/>
              <a:t>and </a:t>
            </a:r>
            <a:r>
              <a:rPr lang="el-GR" dirty="0"/>
              <a:t>γ </a:t>
            </a:r>
            <a:r>
              <a:rPr lang="en-IN" dirty="0"/>
              <a:t>phosphoryls of ATP from production to  consumption site via ATP shuttle. </a:t>
            </a:r>
          </a:p>
          <a:p>
            <a:r>
              <a:rPr lang="en-IN" i="1" dirty="0">
                <a:latin typeface="+mj-lt"/>
              </a:rPr>
              <a:t>i.m</a:t>
            </a:r>
            <a:r>
              <a:rPr lang="en-IN" i="1" dirty="0"/>
              <a:t> </a:t>
            </a:r>
            <a:r>
              <a:rPr lang="en-IN" dirty="0"/>
              <a:t>: inner membrane,  </a:t>
            </a:r>
            <a:r>
              <a:rPr lang="en-IN" i="1" dirty="0">
                <a:latin typeface="+mj-lt"/>
              </a:rPr>
              <a:t>o.m</a:t>
            </a:r>
            <a:r>
              <a:rPr lang="en-IN" i="1" dirty="0"/>
              <a:t> </a:t>
            </a:r>
            <a:r>
              <a:rPr lang="en-IN" dirty="0"/>
              <a:t>: outer membrane  </a:t>
            </a:r>
            <a:r>
              <a:rPr lang="en-IN" i="1" dirty="0">
                <a:solidFill>
                  <a:schemeClr val="tx1">
                    <a:lumMod val="85000"/>
                  </a:schemeClr>
                </a:solidFill>
              </a:rPr>
              <a:t>(</a:t>
            </a:r>
            <a:r>
              <a:rPr lang="en-IN" i="1" dirty="0" err="1">
                <a:solidFill>
                  <a:schemeClr val="tx1">
                    <a:lumMod val="85000"/>
                  </a:schemeClr>
                </a:solidFill>
              </a:rPr>
              <a:t>Petras</a:t>
            </a:r>
            <a:r>
              <a:rPr lang="en-IN" i="1" dirty="0">
                <a:solidFill>
                  <a:schemeClr val="tx1">
                    <a:lumMod val="85000"/>
                  </a:schemeClr>
                </a:solidFill>
              </a:rPr>
              <a:t> </a:t>
            </a:r>
            <a:r>
              <a:rPr lang="en-IN" i="1" dirty="0" err="1">
                <a:solidFill>
                  <a:schemeClr val="tx1">
                    <a:lumMod val="85000"/>
                  </a:schemeClr>
                </a:solidFill>
              </a:rPr>
              <a:t>Dzeja</a:t>
            </a:r>
            <a:r>
              <a:rPr lang="en-IN" i="1" dirty="0">
                <a:solidFill>
                  <a:schemeClr val="tx1">
                    <a:lumMod val="85000"/>
                  </a:schemeClr>
                </a:solidFill>
              </a:rPr>
              <a:t> and Andre Terzic, 2009)</a:t>
            </a:r>
          </a:p>
        </p:txBody>
      </p:sp>
      <p:sp>
        <p:nvSpPr>
          <p:cNvPr id="5" name="Slide Number Placeholder 4">
            <a:extLst>
              <a:ext uri="{FF2B5EF4-FFF2-40B4-BE49-F238E27FC236}">
                <a16:creationId xmlns:a16="http://schemas.microsoft.com/office/drawing/2014/main" id="{4B8B66D5-E0C4-83D3-DF5A-D38FB8888F16}"/>
              </a:ext>
            </a:extLst>
          </p:cNvPr>
          <p:cNvSpPr>
            <a:spLocks noGrp="1"/>
          </p:cNvSpPr>
          <p:nvPr>
            <p:ph type="sldNum" sz="quarter" idx="12"/>
          </p:nvPr>
        </p:nvSpPr>
        <p:spPr/>
        <p:txBody>
          <a:bodyPr/>
          <a:lstStyle/>
          <a:p>
            <a:fld id="{D1A98980-6983-4226-86DA-5B5FB1824377}" type="slidenum">
              <a:rPr lang="en-IN" smtClean="0"/>
              <a:t>22</a:t>
            </a:fld>
            <a:endParaRPr lang="en-IN"/>
          </a:p>
        </p:txBody>
      </p:sp>
      <p:grpSp>
        <p:nvGrpSpPr>
          <p:cNvPr id="12" name="Group 11">
            <a:extLst>
              <a:ext uri="{FF2B5EF4-FFF2-40B4-BE49-F238E27FC236}">
                <a16:creationId xmlns:a16="http://schemas.microsoft.com/office/drawing/2014/main" id="{359D9E90-4DB9-01CF-8820-C6349E95BB6F}"/>
              </a:ext>
            </a:extLst>
          </p:cNvPr>
          <p:cNvGrpSpPr/>
          <p:nvPr/>
        </p:nvGrpSpPr>
        <p:grpSpPr>
          <a:xfrm>
            <a:off x="2507530" y="356617"/>
            <a:ext cx="7176940" cy="4248854"/>
            <a:chOff x="2366040" y="-255407"/>
            <a:chExt cx="7575743" cy="4808645"/>
          </a:xfrm>
        </p:grpSpPr>
        <p:sp>
          <p:nvSpPr>
            <p:cNvPr id="8" name="Rectangle: Rounded Corners 7">
              <a:extLst>
                <a:ext uri="{FF2B5EF4-FFF2-40B4-BE49-F238E27FC236}">
                  <a16:creationId xmlns:a16="http://schemas.microsoft.com/office/drawing/2014/main" id="{035FEB18-D53E-11A3-4C07-F6FB0613382E}"/>
                </a:ext>
              </a:extLst>
            </p:cNvPr>
            <p:cNvSpPr/>
            <p:nvPr/>
          </p:nvSpPr>
          <p:spPr>
            <a:xfrm>
              <a:off x="2366040" y="-255407"/>
              <a:ext cx="7575743" cy="4808645"/>
            </a:xfrm>
            <a:prstGeom prst="roundRect">
              <a:avLst>
                <a:gd name="adj" fmla="val 5350"/>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78919DE9-755F-BC34-2E8E-8942EC1A58B0}"/>
                </a:ext>
              </a:extLst>
            </p:cNvPr>
            <p:cNvSpPr/>
            <p:nvPr/>
          </p:nvSpPr>
          <p:spPr>
            <a:xfrm>
              <a:off x="2982980" y="72584"/>
              <a:ext cx="6223897" cy="415266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682729990"/>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250"/>
                                        <p:tgtEl>
                                          <p:spTgt spid="12"/>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250"/>
                                        <p:tgtEl>
                                          <p:spTgt spid="4">
                                            <p:txEl>
                                              <p:pRg st="0" end="0"/>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left)">
                                      <p:cBhvr>
                                        <p:cTn id="19"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0A2F7-B855-DF86-7073-6344657112E0}"/>
              </a:ext>
            </a:extLst>
          </p:cNvPr>
          <p:cNvSpPr>
            <a:spLocks noGrp="1"/>
          </p:cNvSpPr>
          <p:nvPr>
            <p:ph type="title"/>
          </p:nvPr>
        </p:nvSpPr>
        <p:spPr/>
        <p:txBody>
          <a:bodyPr/>
          <a:lstStyle/>
          <a:p>
            <a:r>
              <a:rPr lang="en-IN" dirty="0"/>
              <a:t>Bucket Brigade </a:t>
            </a:r>
            <a:r>
              <a:rPr lang="en-IN" sz="2800" cap="small" dirty="0">
                <a:solidFill>
                  <a:prstClr val="white">
                    <a:lumMod val="85000"/>
                  </a:prstClr>
                </a:solidFill>
                <a:latin typeface="Product Sans Light"/>
              </a:rPr>
              <a:t>in</a:t>
            </a:r>
            <a:r>
              <a:rPr kumimoji="0" lang="en-IN" sz="2800" b="0" i="0" u="none" strike="noStrike" kern="1200" cap="none" spc="-50" normalizeH="0" baseline="0" noProof="0" dirty="0">
                <a:ln>
                  <a:noFill/>
                </a:ln>
                <a:solidFill>
                  <a:prstClr val="white">
                    <a:lumMod val="85000"/>
                  </a:prstClr>
                </a:solidFill>
                <a:effectLst/>
                <a:uLnTx/>
                <a:uFillTx/>
                <a:latin typeface="Product Sans Light"/>
                <a:ea typeface="+mj-ea"/>
                <a:cs typeface="+mj-cs"/>
              </a:rPr>
              <a:t> AK Shuttle</a:t>
            </a:r>
            <a:r>
              <a:rPr lang="en-IN" dirty="0"/>
              <a:t> </a:t>
            </a:r>
          </a:p>
        </p:txBody>
      </p:sp>
      <p:sp>
        <p:nvSpPr>
          <p:cNvPr id="5" name="Content Placeholder 4">
            <a:extLst>
              <a:ext uri="{FF2B5EF4-FFF2-40B4-BE49-F238E27FC236}">
                <a16:creationId xmlns:a16="http://schemas.microsoft.com/office/drawing/2014/main" id="{3160459C-135D-D4FC-58DB-DF551373602D}"/>
              </a:ext>
            </a:extLst>
          </p:cNvPr>
          <p:cNvSpPr>
            <a:spLocks noGrp="1"/>
          </p:cNvSpPr>
          <p:nvPr>
            <p:ph idx="1"/>
          </p:nvPr>
        </p:nvSpPr>
        <p:spPr>
          <a:xfrm>
            <a:off x="1154083" y="4180725"/>
            <a:ext cx="10058400" cy="2021840"/>
          </a:xfrm>
        </p:spPr>
        <p:txBody>
          <a:bodyPr>
            <a:normAutofit/>
          </a:bodyPr>
          <a:lstStyle/>
          <a:p>
            <a:pPr lvl="1">
              <a:buFont typeface="Arial" panose="020B0604020202020204" pitchFamily="34" charset="0"/>
              <a:buChar char="•"/>
            </a:pPr>
            <a:r>
              <a:rPr lang="en-US" sz="1600" dirty="0"/>
              <a:t>The intracellular transfer of ATP and AMP from energy production to consumption site (and reverse) may involve multiple phosphotransfer stages in a sequential manner (like a sequential relay).</a:t>
            </a:r>
          </a:p>
          <a:p>
            <a:pPr lvl="1">
              <a:buFont typeface="Arial" panose="020B0604020202020204" pitchFamily="34" charset="0"/>
              <a:buChar char="•"/>
            </a:pPr>
            <a:r>
              <a:rPr lang="en-US" sz="1600" dirty="0"/>
              <a:t>This results in propagation of ATP-AMP flux (or metabolic flux) through a series of AK molecules, known as “</a:t>
            </a:r>
            <a:r>
              <a:rPr lang="en-US" sz="1600" i="1" dirty="0">
                <a:solidFill>
                  <a:schemeClr val="tx2"/>
                </a:solidFill>
              </a:rPr>
              <a:t>bucket-brigade</a:t>
            </a:r>
            <a:r>
              <a:rPr lang="en-US" sz="1600" dirty="0"/>
              <a:t>”</a:t>
            </a:r>
          </a:p>
          <a:p>
            <a:pPr lvl="1">
              <a:buFont typeface="Arial" panose="020B0604020202020204" pitchFamily="34" charset="0"/>
              <a:buChar char="•"/>
            </a:pPr>
            <a:r>
              <a:rPr lang="en-US" sz="1600" dirty="0"/>
              <a:t>This type of conduction may change local metabolic flux without any apparent change in global metabolic concentration of the cell.</a:t>
            </a:r>
          </a:p>
          <a:p>
            <a:pPr lvl="1">
              <a:buFont typeface="Arial" panose="020B0604020202020204" pitchFamily="34" charset="0"/>
              <a:buChar char="•"/>
            </a:pPr>
            <a:r>
              <a:rPr lang="en-US" sz="1600" dirty="0"/>
              <a:t>This whole process is crucial for overall energy homeostasis of the cell.</a:t>
            </a:r>
            <a:endParaRPr lang="en-IN" sz="1600" dirty="0"/>
          </a:p>
        </p:txBody>
      </p:sp>
      <p:sp>
        <p:nvSpPr>
          <p:cNvPr id="2" name="Slide Number Placeholder 1">
            <a:extLst>
              <a:ext uri="{FF2B5EF4-FFF2-40B4-BE49-F238E27FC236}">
                <a16:creationId xmlns:a16="http://schemas.microsoft.com/office/drawing/2014/main" id="{B66846C1-04AA-89B1-F08D-CC791E255AC4}"/>
              </a:ext>
            </a:extLst>
          </p:cNvPr>
          <p:cNvSpPr>
            <a:spLocks noGrp="1"/>
          </p:cNvSpPr>
          <p:nvPr>
            <p:ph type="sldNum" sz="quarter" idx="12"/>
          </p:nvPr>
        </p:nvSpPr>
        <p:spPr/>
        <p:txBody>
          <a:bodyPr/>
          <a:lstStyle/>
          <a:p>
            <a:fld id="{D1A98980-6983-4226-86DA-5B5FB1824377}" type="slidenum">
              <a:rPr lang="en-IN" smtClean="0"/>
              <a:t>23</a:t>
            </a:fld>
            <a:endParaRPr lang="en-IN"/>
          </a:p>
        </p:txBody>
      </p:sp>
      <p:grpSp>
        <p:nvGrpSpPr>
          <p:cNvPr id="9" name="Group 8">
            <a:extLst>
              <a:ext uri="{FF2B5EF4-FFF2-40B4-BE49-F238E27FC236}">
                <a16:creationId xmlns:a16="http://schemas.microsoft.com/office/drawing/2014/main" id="{B9DB4928-DF6C-C94D-0858-BD59DCF7520C}"/>
              </a:ext>
            </a:extLst>
          </p:cNvPr>
          <p:cNvGrpSpPr/>
          <p:nvPr/>
        </p:nvGrpSpPr>
        <p:grpSpPr>
          <a:xfrm>
            <a:off x="2407920" y="1948280"/>
            <a:ext cx="7376160" cy="2021840"/>
            <a:chOff x="2407920" y="1849121"/>
            <a:chExt cx="7376160" cy="1838922"/>
          </a:xfrm>
        </p:grpSpPr>
        <p:sp>
          <p:nvSpPr>
            <p:cNvPr id="7" name="Rectangle: Rounded Corners 6">
              <a:extLst>
                <a:ext uri="{FF2B5EF4-FFF2-40B4-BE49-F238E27FC236}">
                  <a16:creationId xmlns:a16="http://schemas.microsoft.com/office/drawing/2014/main" id="{AFD6B2B1-6442-45B5-3FB1-25AFFEB26EAC}"/>
                </a:ext>
              </a:extLst>
            </p:cNvPr>
            <p:cNvSpPr/>
            <p:nvPr/>
          </p:nvSpPr>
          <p:spPr>
            <a:xfrm>
              <a:off x="2407920" y="1849121"/>
              <a:ext cx="7376160" cy="1838922"/>
            </a:xfrm>
            <a:prstGeom prst="roundRect">
              <a:avLst>
                <a:gd name="adj" fmla="val 980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93473AB2-B7D3-CA77-A801-2CF97D53A0D7}"/>
                </a:ext>
              </a:extLst>
            </p:cNvPr>
            <p:cNvSpPr/>
            <p:nvPr/>
          </p:nvSpPr>
          <p:spPr>
            <a:xfrm>
              <a:off x="2626360" y="1971078"/>
              <a:ext cx="7071360" cy="1633785"/>
            </a:xfrm>
            <a:prstGeom prst="roundRect">
              <a:avLst>
                <a:gd name="adj" fmla="val 0"/>
              </a:avLst>
            </a:prstGeom>
            <a:blipFill dpi="0" rotWithShape="1">
              <a:blip r:embed="rId2">
                <a:extLst>
                  <a:ext uri="{28A0092B-C50C-407E-A947-70E740481C1C}">
                    <a14:useLocalDpi xmlns:a14="http://schemas.microsoft.com/office/drawing/2010/main" val="0"/>
                  </a:ext>
                </a:extLst>
              </a:blip>
              <a:srcRect/>
              <a:stretch>
                <a:fillRect l="-3304" t="-265538" r="-144" b="12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2501330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250"/>
                                        <p:tgtEl>
                                          <p:spTgt spid="5">
                                            <p:txEl>
                                              <p:pRg st="0" end="0"/>
                                            </p:txEl>
                                          </p:spTgt>
                                        </p:tgtEl>
                                      </p:cBhvr>
                                    </p:animEffect>
                                  </p:childTnLst>
                                </p:cTn>
                              </p:par>
                            </p:childTnLst>
                          </p:cTn>
                        </p:par>
                        <p:par>
                          <p:cTn id="18" fill="hold">
                            <p:stCondLst>
                              <p:cond delay="250"/>
                            </p:stCondLst>
                            <p:childTnLst>
                              <p:par>
                                <p:cTn id="19" presetID="22" presetClass="entr" presetSubtype="8" fill="hold" grpId="0"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250"/>
                                        <p:tgtEl>
                                          <p:spTgt spid="5">
                                            <p:txEl>
                                              <p:pRg st="1" end="1"/>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250"/>
                                        <p:tgtEl>
                                          <p:spTgt spid="5">
                                            <p:txEl>
                                              <p:pRg st="2" end="2"/>
                                            </p:txEl>
                                          </p:spTgt>
                                        </p:tgtEl>
                                      </p:cBhvr>
                                    </p:animEffect>
                                  </p:childTnLst>
                                </p:cTn>
                              </p:par>
                            </p:childTnLst>
                          </p:cTn>
                        </p:par>
                        <p:par>
                          <p:cTn id="26" fill="hold">
                            <p:stCondLst>
                              <p:cond delay="750"/>
                            </p:stCondLst>
                            <p:childTnLst>
                              <p:par>
                                <p:cTn id="27" presetID="22" presetClass="entr" presetSubtype="8" fill="hold" grpId="0" nodeType="after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left)">
                                      <p:cBhvr>
                                        <p:cTn id="29" dur="2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B1F6-DF4A-E2BF-9FAC-9C3F8ADE6464}"/>
              </a:ext>
            </a:extLst>
          </p:cNvPr>
          <p:cNvSpPr>
            <a:spLocks noGrp="1"/>
          </p:cNvSpPr>
          <p:nvPr>
            <p:ph type="title"/>
          </p:nvPr>
        </p:nvSpPr>
        <p:spPr/>
        <p:txBody>
          <a:bodyPr/>
          <a:lstStyle/>
          <a:p>
            <a:r>
              <a:rPr lang="en-IN" sz="7200" dirty="0"/>
              <a:t>NDPKs</a:t>
            </a:r>
            <a:r>
              <a:rPr lang="en-IN" dirty="0"/>
              <a:t> </a:t>
            </a:r>
            <a:r>
              <a:rPr lang="en-IN" sz="3600" dirty="0">
                <a:solidFill>
                  <a:schemeClr val="tx1">
                    <a:lumMod val="85000"/>
                  </a:schemeClr>
                </a:solidFill>
              </a:rPr>
              <a:t>(Nucleoside Diphosphate Kinases)</a:t>
            </a:r>
            <a:endParaRPr lang="en-IN" dirty="0">
              <a:solidFill>
                <a:schemeClr val="tx1">
                  <a:lumMod val="85000"/>
                </a:schemeClr>
              </a:solidFill>
            </a:endParaRPr>
          </a:p>
        </p:txBody>
      </p:sp>
      <p:sp>
        <p:nvSpPr>
          <p:cNvPr id="3" name="Text Placeholder 2">
            <a:extLst>
              <a:ext uri="{FF2B5EF4-FFF2-40B4-BE49-F238E27FC236}">
                <a16:creationId xmlns:a16="http://schemas.microsoft.com/office/drawing/2014/main" id="{91942B90-4B5A-BBBC-5FE6-D7EEE455A967}"/>
              </a:ext>
            </a:extLst>
          </p:cNvPr>
          <p:cNvSpPr>
            <a:spLocks noGrp="1"/>
          </p:cNvSpPr>
          <p:nvPr>
            <p:ph type="body" idx="1"/>
          </p:nvPr>
        </p:nvSpPr>
        <p:spPr>
          <a:xfrm>
            <a:off x="1097280" y="4524248"/>
            <a:ext cx="10058400" cy="1143000"/>
          </a:xfrm>
        </p:spPr>
        <p:txBody>
          <a:bodyPr>
            <a:normAutofit fontScale="85000" lnSpcReduction="20000"/>
          </a:bodyPr>
          <a:lstStyle/>
          <a:p>
            <a:pPr marL="342900" indent="-342900">
              <a:buFont typeface="Courier New" panose="02070309020205020404" pitchFamily="49" charset="0"/>
              <a:buChar char="o"/>
            </a:pPr>
            <a:r>
              <a:rPr lang="en-IN" cap="none" dirty="0"/>
              <a:t>Introduction</a:t>
            </a:r>
          </a:p>
          <a:p>
            <a:pPr marL="342900" indent="-342900">
              <a:buFont typeface="Courier New" panose="02070309020205020404" pitchFamily="49" charset="0"/>
              <a:buChar char="o"/>
            </a:pPr>
            <a:r>
              <a:rPr lang="en-IN" cap="none" dirty="0"/>
              <a:t>Mechanism</a:t>
            </a:r>
          </a:p>
          <a:p>
            <a:pPr marL="342900" indent="-342900">
              <a:buFont typeface="Courier New" panose="02070309020205020404" pitchFamily="49" charset="0"/>
              <a:buChar char="o"/>
            </a:pPr>
            <a:r>
              <a:rPr lang="en-IN" cap="none" dirty="0"/>
              <a:t>AK as NDPKs</a:t>
            </a:r>
          </a:p>
        </p:txBody>
      </p:sp>
      <p:sp>
        <p:nvSpPr>
          <p:cNvPr id="4" name="Slide Number Placeholder 3">
            <a:extLst>
              <a:ext uri="{FF2B5EF4-FFF2-40B4-BE49-F238E27FC236}">
                <a16:creationId xmlns:a16="http://schemas.microsoft.com/office/drawing/2014/main" id="{A059DDCC-B64A-86BE-422B-67F57808B5A7}"/>
              </a:ext>
            </a:extLst>
          </p:cNvPr>
          <p:cNvSpPr>
            <a:spLocks noGrp="1"/>
          </p:cNvSpPr>
          <p:nvPr>
            <p:ph type="sldNum" sz="quarter" idx="12"/>
          </p:nvPr>
        </p:nvSpPr>
        <p:spPr/>
        <p:txBody>
          <a:bodyPr/>
          <a:lstStyle/>
          <a:p>
            <a:fld id="{D1A98980-6983-4226-86DA-5B5FB1824377}" type="slidenum">
              <a:rPr lang="en-IN" smtClean="0"/>
              <a:t>24</a:t>
            </a:fld>
            <a:endParaRPr lang="en-IN"/>
          </a:p>
        </p:txBody>
      </p:sp>
    </p:spTree>
    <p:extLst>
      <p:ext uri="{BB962C8B-B14F-4D97-AF65-F5344CB8AC3E}">
        <p14:creationId xmlns:p14="http://schemas.microsoft.com/office/powerpoint/2010/main" val="191288603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42CB-2753-1C50-6362-026B7B9DE0EC}"/>
              </a:ext>
            </a:extLst>
          </p:cNvPr>
          <p:cNvSpPr>
            <a:spLocks noGrp="1"/>
          </p:cNvSpPr>
          <p:nvPr>
            <p:ph type="title"/>
          </p:nvPr>
        </p:nvSpPr>
        <p:spPr/>
        <p:txBody>
          <a:bodyPr/>
          <a:lstStyle/>
          <a:p>
            <a:r>
              <a:rPr lang="en-IN" dirty="0"/>
              <a:t>Introduction </a:t>
            </a:r>
            <a:r>
              <a:rPr lang="en-IN" sz="2800" cap="small" dirty="0">
                <a:solidFill>
                  <a:schemeClr val="tx1">
                    <a:lumMod val="85000"/>
                  </a:schemeClr>
                </a:solidFill>
              </a:rPr>
              <a:t>to</a:t>
            </a:r>
            <a:r>
              <a:rPr lang="en-IN" sz="2800" dirty="0">
                <a:solidFill>
                  <a:schemeClr val="tx1">
                    <a:lumMod val="85000"/>
                  </a:schemeClr>
                </a:solidFill>
              </a:rPr>
              <a:t> NDPKs</a:t>
            </a:r>
            <a:endParaRPr lang="en-IN" dirty="0">
              <a:solidFill>
                <a:schemeClr val="tx1">
                  <a:lumMod val="85000"/>
                </a:schemeClr>
              </a:solidFill>
            </a:endParaRPr>
          </a:p>
        </p:txBody>
      </p:sp>
      <p:sp>
        <p:nvSpPr>
          <p:cNvPr id="4" name="Content Placeholder 3">
            <a:extLst>
              <a:ext uri="{FF2B5EF4-FFF2-40B4-BE49-F238E27FC236}">
                <a16:creationId xmlns:a16="http://schemas.microsoft.com/office/drawing/2014/main" id="{03AED18D-0CC9-F730-81A0-938145E7E3A8}"/>
              </a:ext>
            </a:extLst>
          </p:cNvPr>
          <p:cNvSpPr>
            <a:spLocks noGrp="1"/>
          </p:cNvSpPr>
          <p:nvPr>
            <p:ph idx="1"/>
          </p:nvPr>
        </p:nvSpPr>
        <p:spPr>
          <a:xfrm>
            <a:off x="1154083" y="3498870"/>
            <a:ext cx="10058400" cy="2884427"/>
          </a:xfrm>
        </p:spPr>
        <p:txBody>
          <a:bodyPr>
            <a:noAutofit/>
          </a:bodyPr>
          <a:lstStyle/>
          <a:p>
            <a:pPr lvl="1">
              <a:spcBef>
                <a:spcPts val="400"/>
              </a:spcBef>
              <a:buFont typeface="Arial" panose="020B0604020202020204" pitchFamily="34" charset="0"/>
              <a:buChar char="•"/>
            </a:pPr>
            <a:r>
              <a:rPr lang="en-US" sz="1600" dirty="0"/>
              <a:t>Family of genes that encode NDPKs are called nm23. So far, ten such genes have been identified in humans and are designated nm23-H1 to nm23-H9, with the last gene known as RP2.</a:t>
            </a:r>
          </a:p>
          <a:p>
            <a:pPr lvl="1">
              <a:spcBef>
                <a:spcPts val="400"/>
              </a:spcBef>
              <a:buFont typeface="Arial" panose="020B0604020202020204" pitchFamily="34" charset="0"/>
              <a:buChar char="•"/>
            </a:pPr>
            <a:r>
              <a:rPr lang="en-US" sz="1600" dirty="0"/>
              <a:t>NDPKs are shown to play an important role in many biological processes such as protein synthesis, metabolic signaling, cellular development, proliferation, differentiation and apoptosis.</a:t>
            </a:r>
            <a:endParaRPr lang="en-IN" sz="1600" dirty="0"/>
          </a:p>
          <a:p>
            <a:pPr marL="0" indent="0">
              <a:buNone/>
            </a:pPr>
            <a:r>
              <a:rPr lang="en-US" sz="1600" dirty="0"/>
              <a:t>The two major features that differentiates NDPKs from nucleoside kinases (NKs) and nucleoside monophosphate kinases (NMPKs) involved in NTP (or dNTP) synthesis are</a:t>
            </a:r>
          </a:p>
          <a:p>
            <a:pPr marL="806958" lvl="1" indent="-514350">
              <a:lnSpc>
                <a:spcPct val="150000"/>
              </a:lnSpc>
              <a:buFont typeface="+mj-lt"/>
              <a:buAutoNum type="romanLcPeriod"/>
            </a:pPr>
            <a:r>
              <a:rPr lang="en-US" sz="1600" dirty="0"/>
              <a:t>NDPKs do </a:t>
            </a:r>
            <a:r>
              <a:rPr lang="en-US" sz="1600" i="1" dirty="0"/>
              <a:t>not</a:t>
            </a:r>
            <a:r>
              <a:rPr lang="en-US" sz="1600" dirty="0"/>
              <a:t> have a p-loop motif in phosphate donor binding site. </a:t>
            </a:r>
          </a:p>
          <a:p>
            <a:pPr marL="806958" lvl="1" indent="-514350">
              <a:buFont typeface="+mj-lt"/>
              <a:buAutoNum type="romanLcPeriod"/>
            </a:pPr>
            <a:r>
              <a:rPr lang="en-US" sz="1600" dirty="0"/>
              <a:t>NDPKs are </a:t>
            </a:r>
            <a:r>
              <a:rPr lang="en-US" sz="1600" i="1" dirty="0"/>
              <a:t>not</a:t>
            </a:r>
            <a:r>
              <a:rPr lang="en-US" sz="1600" dirty="0"/>
              <a:t> specific to any particular substrate. They can accept pyrimidine and purine, ribo and deoxyribo nucleoside diphosphates as substrates.</a:t>
            </a:r>
            <a:endParaRPr lang="en-IN" sz="1600" dirty="0"/>
          </a:p>
        </p:txBody>
      </p:sp>
      <p:sp>
        <p:nvSpPr>
          <p:cNvPr id="3" name="Slide Number Placeholder 2">
            <a:extLst>
              <a:ext uri="{FF2B5EF4-FFF2-40B4-BE49-F238E27FC236}">
                <a16:creationId xmlns:a16="http://schemas.microsoft.com/office/drawing/2014/main" id="{46C3B392-749E-CF21-34A6-DCF97356C374}"/>
              </a:ext>
            </a:extLst>
          </p:cNvPr>
          <p:cNvSpPr>
            <a:spLocks noGrp="1"/>
          </p:cNvSpPr>
          <p:nvPr>
            <p:ph type="sldNum" sz="quarter" idx="12"/>
          </p:nvPr>
        </p:nvSpPr>
        <p:spPr/>
        <p:txBody>
          <a:bodyPr/>
          <a:lstStyle/>
          <a:p>
            <a:fld id="{D1A98980-6983-4226-86DA-5B5FB1824377}" type="slidenum">
              <a:rPr lang="en-IN" smtClean="0"/>
              <a:t>25</a:t>
            </a:fld>
            <a:endParaRPr lang="en-IN"/>
          </a:p>
        </p:txBody>
      </p:sp>
      <p:sp>
        <p:nvSpPr>
          <p:cNvPr id="5" name="TextBox 4">
            <a:extLst>
              <a:ext uri="{FF2B5EF4-FFF2-40B4-BE49-F238E27FC236}">
                <a16:creationId xmlns:a16="http://schemas.microsoft.com/office/drawing/2014/main" id="{00D86255-AA13-B827-C6A3-1A7881084EAE}"/>
              </a:ext>
            </a:extLst>
          </p:cNvPr>
          <p:cNvSpPr txBox="1"/>
          <p:nvPr/>
        </p:nvSpPr>
        <p:spPr>
          <a:xfrm>
            <a:off x="3652520" y="2781403"/>
            <a:ext cx="1930399" cy="369332"/>
          </a:xfrm>
          <a:prstGeom prst="rect">
            <a:avLst/>
          </a:prstGeom>
          <a:noFill/>
        </p:spPr>
        <p:txBody>
          <a:bodyPr wrap="square" rtlCol="0">
            <a:spAutoFit/>
          </a:bodyPr>
          <a:lstStyle/>
          <a:p>
            <a:pPr algn="ctr"/>
            <a:r>
              <a:rPr lang="en-IN" dirty="0">
                <a:solidFill>
                  <a:schemeClr val="tx1">
                    <a:lumMod val="85000"/>
                  </a:schemeClr>
                </a:solidFill>
              </a:rPr>
              <a:t>NTP</a:t>
            </a:r>
            <a:r>
              <a:rPr lang="en-IN" baseline="-25000" dirty="0">
                <a:solidFill>
                  <a:schemeClr val="tx1">
                    <a:lumMod val="85000"/>
                  </a:schemeClr>
                </a:solidFill>
              </a:rPr>
              <a:t>(d)</a:t>
            </a:r>
            <a:r>
              <a:rPr lang="en-IN" dirty="0"/>
              <a:t>  +  </a:t>
            </a:r>
            <a:r>
              <a:rPr lang="en-IN" dirty="0">
                <a:solidFill>
                  <a:schemeClr val="tx2">
                    <a:lumMod val="75000"/>
                  </a:schemeClr>
                </a:solidFill>
              </a:rPr>
              <a:t>NDP</a:t>
            </a:r>
            <a:r>
              <a:rPr lang="en-IN" baseline="-25000" dirty="0">
                <a:solidFill>
                  <a:schemeClr val="tx2">
                    <a:lumMod val="75000"/>
                  </a:schemeClr>
                </a:solidFill>
              </a:rPr>
              <a:t>(s)</a:t>
            </a:r>
            <a:r>
              <a:rPr lang="en-IN" dirty="0"/>
              <a:t>  </a:t>
            </a:r>
            <a:endParaRPr lang="en-IN" baseline="-25000" dirty="0"/>
          </a:p>
        </p:txBody>
      </p:sp>
      <p:grpSp>
        <p:nvGrpSpPr>
          <p:cNvPr id="10" name="Group 9">
            <a:extLst>
              <a:ext uri="{FF2B5EF4-FFF2-40B4-BE49-F238E27FC236}">
                <a16:creationId xmlns:a16="http://schemas.microsoft.com/office/drawing/2014/main" id="{0A5157C2-E057-F451-B3F7-8800D65B0E1D}"/>
              </a:ext>
            </a:extLst>
          </p:cNvPr>
          <p:cNvGrpSpPr/>
          <p:nvPr/>
        </p:nvGrpSpPr>
        <p:grpSpPr>
          <a:xfrm>
            <a:off x="5582920" y="2676472"/>
            <a:ext cx="1026160" cy="307777"/>
            <a:chOff x="3139440" y="2001947"/>
            <a:chExt cx="1026160" cy="307777"/>
          </a:xfrm>
        </p:grpSpPr>
        <p:cxnSp>
          <p:nvCxnSpPr>
            <p:cNvPr id="7" name="Straight Arrow Connector 6">
              <a:extLst>
                <a:ext uri="{FF2B5EF4-FFF2-40B4-BE49-F238E27FC236}">
                  <a16:creationId xmlns:a16="http://schemas.microsoft.com/office/drawing/2014/main" id="{3616A014-4FCC-C494-67C0-BCA4A4030BCA}"/>
                </a:ext>
              </a:extLst>
            </p:cNvPr>
            <p:cNvCxnSpPr/>
            <p:nvPr/>
          </p:nvCxnSpPr>
          <p:spPr>
            <a:xfrm>
              <a:off x="3139440" y="2294524"/>
              <a:ext cx="10261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E075F7-D41D-800B-3C7F-FBDFDBA62239}"/>
                </a:ext>
              </a:extLst>
            </p:cNvPr>
            <p:cNvSpPr txBox="1"/>
            <p:nvPr/>
          </p:nvSpPr>
          <p:spPr>
            <a:xfrm>
              <a:off x="3139440" y="2001947"/>
              <a:ext cx="1026160" cy="307777"/>
            </a:xfrm>
            <a:prstGeom prst="rect">
              <a:avLst/>
            </a:prstGeom>
            <a:noFill/>
          </p:spPr>
          <p:txBody>
            <a:bodyPr wrap="square" rtlCol="0">
              <a:spAutoFit/>
            </a:bodyPr>
            <a:lstStyle/>
            <a:p>
              <a:pPr algn="ctr"/>
              <a:r>
                <a:rPr lang="en-IN" sz="1400" dirty="0">
                  <a:solidFill>
                    <a:schemeClr val="bg2">
                      <a:lumMod val="40000"/>
                      <a:lumOff val="60000"/>
                    </a:schemeClr>
                  </a:solidFill>
                </a:rPr>
                <a:t>NDPK</a:t>
              </a:r>
            </a:p>
          </p:txBody>
        </p:sp>
      </p:grpSp>
      <p:sp>
        <p:nvSpPr>
          <p:cNvPr id="9" name="TextBox 8">
            <a:extLst>
              <a:ext uri="{FF2B5EF4-FFF2-40B4-BE49-F238E27FC236}">
                <a16:creationId xmlns:a16="http://schemas.microsoft.com/office/drawing/2014/main" id="{918BB64F-0B2F-2DA1-1154-08913B5E1809}"/>
              </a:ext>
            </a:extLst>
          </p:cNvPr>
          <p:cNvSpPr txBox="1"/>
          <p:nvPr/>
        </p:nvSpPr>
        <p:spPr>
          <a:xfrm>
            <a:off x="6609080" y="2781403"/>
            <a:ext cx="1930399" cy="369332"/>
          </a:xfrm>
          <a:prstGeom prst="rect">
            <a:avLst/>
          </a:prstGeom>
          <a:noFill/>
        </p:spPr>
        <p:txBody>
          <a:bodyPr wrap="square" rtlCol="0">
            <a:spAutoFit/>
          </a:bodyPr>
          <a:lstStyle/>
          <a:p>
            <a:pPr algn="ctr"/>
            <a:r>
              <a:rPr lang="en-IN" dirty="0">
                <a:solidFill>
                  <a:schemeClr val="tx1">
                    <a:lumMod val="85000"/>
                  </a:schemeClr>
                </a:solidFill>
              </a:rPr>
              <a:t>NDP</a:t>
            </a:r>
            <a:r>
              <a:rPr lang="en-IN" baseline="-25000" dirty="0">
                <a:solidFill>
                  <a:schemeClr val="tx1">
                    <a:lumMod val="85000"/>
                  </a:schemeClr>
                </a:solidFill>
              </a:rPr>
              <a:t>(d)</a:t>
            </a:r>
            <a:r>
              <a:rPr lang="en-IN" dirty="0"/>
              <a:t>  +  </a:t>
            </a:r>
            <a:r>
              <a:rPr lang="en-IN" dirty="0">
                <a:solidFill>
                  <a:schemeClr val="tx2">
                    <a:lumMod val="75000"/>
                  </a:schemeClr>
                </a:solidFill>
              </a:rPr>
              <a:t>NTP</a:t>
            </a:r>
            <a:r>
              <a:rPr lang="en-IN" baseline="-25000" dirty="0">
                <a:solidFill>
                  <a:schemeClr val="tx2">
                    <a:lumMod val="75000"/>
                  </a:schemeClr>
                </a:solidFill>
              </a:rPr>
              <a:t>(s)</a:t>
            </a:r>
            <a:r>
              <a:rPr lang="en-IN" dirty="0"/>
              <a:t>  </a:t>
            </a:r>
            <a:endParaRPr lang="en-IN" baseline="-25000" dirty="0"/>
          </a:p>
        </p:txBody>
      </p:sp>
      <p:grpSp>
        <p:nvGrpSpPr>
          <p:cNvPr id="16" name="Group 15">
            <a:extLst>
              <a:ext uri="{FF2B5EF4-FFF2-40B4-BE49-F238E27FC236}">
                <a16:creationId xmlns:a16="http://schemas.microsoft.com/office/drawing/2014/main" id="{9CC17279-A1B2-C0C6-F4BA-A97EA571C75A}"/>
              </a:ext>
            </a:extLst>
          </p:cNvPr>
          <p:cNvGrpSpPr/>
          <p:nvPr/>
        </p:nvGrpSpPr>
        <p:grpSpPr>
          <a:xfrm>
            <a:off x="9596119" y="2640508"/>
            <a:ext cx="1339455" cy="615553"/>
            <a:chOff x="9430146" y="2394287"/>
            <a:chExt cx="1339455" cy="615553"/>
          </a:xfrm>
        </p:grpSpPr>
        <p:sp>
          <p:nvSpPr>
            <p:cNvPr id="13" name="Oval 12">
              <a:extLst>
                <a:ext uri="{FF2B5EF4-FFF2-40B4-BE49-F238E27FC236}">
                  <a16:creationId xmlns:a16="http://schemas.microsoft.com/office/drawing/2014/main" id="{6E99491E-54CD-B760-0829-156280885333}"/>
                </a:ext>
              </a:extLst>
            </p:cNvPr>
            <p:cNvSpPr/>
            <p:nvPr/>
          </p:nvSpPr>
          <p:spPr>
            <a:xfrm>
              <a:off x="9436700" y="2478176"/>
              <a:ext cx="116560" cy="10596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447F9C8-2C98-BD4C-BC82-C0646D5F2F5D}"/>
                </a:ext>
              </a:extLst>
            </p:cNvPr>
            <p:cNvSpPr txBox="1"/>
            <p:nvPr/>
          </p:nvSpPr>
          <p:spPr>
            <a:xfrm>
              <a:off x="9623367" y="2394287"/>
              <a:ext cx="1146234" cy="615553"/>
            </a:xfrm>
            <a:prstGeom prst="rect">
              <a:avLst/>
            </a:prstGeom>
            <a:noFill/>
          </p:spPr>
          <p:txBody>
            <a:bodyPr wrap="square" rtlCol="0">
              <a:spAutoFit/>
            </a:bodyPr>
            <a:lstStyle/>
            <a:p>
              <a:r>
                <a:rPr lang="en-IN" sz="1400" dirty="0">
                  <a:solidFill>
                    <a:schemeClr val="tx1">
                      <a:lumMod val="95000"/>
                    </a:schemeClr>
                  </a:solidFill>
                </a:rPr>
                <a:t>Donor (d)</a:t>
              </a:r>
            </a:p>
            <a:p>
              <a:endParaRPr lang="en-IN" sz="600" dirty="0">
                <a:solidFill>
                  <a:schemeClr val="tx1">
                    <a:lumMod val="95000"/>
                  </a:schemeClr>
                </a:solidFill>
              </a:endParaRPr>
            </a:p>
            <a:p>
              <a:r>
                <a:rPr lang="en-IN" sz="1400" dirty="0">
                  <a:solidFill>
                    <a:schemeClr val="tx1">
                      <a:lumMod val="95000"/>
                    </a:schemeClr>
                  </a:solidFill>
                </a:rPr>
                <a:t>Substrate (s)</a:t>
              </a:r>
            </a:p>
          </p:txBody>
        </p:sp>
        <p:sp>
          <p:nvSpPr>
            <p:cNvPr id="15" name="Oval 14">
              <a:extLst>
                <a:ext uri="{FF2B5EF4-FFF2-40B4-BE49-F238E27FC236}">
                  <a16:creationId xmlns:a16="http://schemas.microsoft.com/office/drawing/2014/main" id="{EB2C75F3-2F98-ECE5-E73D-02C1B38EF2EB}"/>
                </a:ext>
              </a:extLst>
            </p:cNvPr>
            <p:cNvSpPr/>
            <p:nvPr/>
          </p:nvSpPr>
          <p:spPr>
            <a:xfrm>
              <a:off x="9430146" y="2780911"/>
              <a:ext cx="116560" cy="1059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id="{512F2E2C-817B-5B15-0EBA-09EDF35DEB04}"/>
              </a:ext>
            </a:extLst>
          </p:cNvPr>
          <p:cNvSpPr txBox="1"/>
          <p:nvPr/>
        </p:nvSpPr>
        <p:spPr>
          <a:xfrm>
            <a:off x="1097280" y="1942783"/>
            <a:ext cx="10058400" cy="584775"/>
          </a:xfrm>
          <a:prstGeom prst="rect">
            <a:avLst/>
          </a:prstGeom>
          <a:noFill/>
        </p:spPr>
        <p:txBody>
          <a:bodyPr wrap="square" rtlCol="0">
            <a:spAutoFit/>
          </a:bodyPr>
          <a:lstStyle/>
          <a:p>
            <a:pPr marL="285750" indent="-285750">
              <a:spcBef>
                <a:spcPts val="400"/>
              </a:spcBef>
              <a:buClr>
                <a:schemeClr val="accent3"/>
              </a:buClr>
              <a:buFont typeface="Arial" panose="020B0604020202020204" pitchFamily="34" charset="0"/>
              <a:buChar char="•"/>
            </a:pPr>
            <a:r>
              <a:rPr lang="en-IN" sz="1600" dirty="0"/>
              <a:t>NDPKs are enzymes that catalyze the reversible phosphoryl transfer from a donor to nucleoside diphosphate (NDP) substrate, producing corresponding nucleoside triphosphate (NTP).</a:t>
            </a:r>
          </a:p>
        </p:txBody>
      </p:sp>
    </p:spTree>
    <p:extLst>
      <p:ext uri="{BB962C8B-B14F-4D97-AF65-F5344CB8AC3E}">
        <p14:creationId xmlns:p14="http://schemas.microsoft.com/office/powerpoint/2010/main" val="51456937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50"/>
                                        <p:tgtEl>
                                          <p:spTgt spid="5">
                                            <p:txEl>
                                              <p:pRg st="0" end="0"/>
                                            </p:txEl>
                                          </p:spTgt>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wipe(left)">
                                      <p:cBhvr>
                                        <p:cTn id="34" dur="250"/>
                                        <p:tgtEl>
                                          <p:spTgt spid="4">
                                            <p:txEl>
                                              <p:pRg st="0" end="0"/>
                                            </p:txEl>
                                          </p:spTgt>
                                        </p:tgtEl>
                                      </p:cBhvr>
                                    </p:animEffect>
                                  </p:childTnLst>
                                </p:cTn>
                              </p:par>
                            </p:childTnLst>
                          </p:cTn>
                        </p:par>
                        <p:par>
                          <p:cTn id="35" fill="hold">
                            <p:stCondLst>
                              <p:cond delay="250"/>
                            </p:stCondLst>
                            <p:childTnLst>
                              <p:par>
                                <p:cTn id="36" presetID="22" presetClass="entr" presetSubtype="8" fill="hold" grpId="0" nodeType="after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wipe(left)">
                                      <p:cBhvr>
                                        <p:cTn id="38" dur="25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wipe(left)">
                                      <p:cBhvr>
                                        <p:cTn id="43" dur="250"/>
                                        <p:tgtEl>
                                          <p:spTgt spid="4">
                                            <p:txEl>
                                              <p:pRg st="2" end="2"/>
                                            </p:txEl>
                                          </p:spTgt>
                                        </p:tgtEl>
                                      </p:cBhvr>
                                    </p:animEffect>
                                  </p:childTnLst>
                                </p:cTn>
                              </p:par>
                            </p:childTnLst>
                          </p:cTn>
                        </p:par>
                        <p:par>
                          <p:cTn id="44" fill="hold">
                            <p:stCondLst>
                              <p:cond delay="250"/>
                            </p:stCondLst>
                            <p:childTnLst>
                              <p:par>
                                <p:cTn id="45" presetID="22" presetClass="entr" presetSubtype="8" fill="hold" grpId="0" nodeType="after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left)">
                                      <p:cBhvr>
                                        <p:cTn id="47" dur="250"/>
                                        <p:tgtEl>
                                          <p:spTgt spid="4">
                                            <p:txEl>
                                              <p:pRg st="3" end="3"/>
                                            </p:txEl>
                                          </p:spTgt>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wipe(left)">
                                      <p:cBhvr>
                                        <p:cTn id="51"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5" grpId="0" build="allAtOnce"/>
      <p:bldP spid="9"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CCC8-94A4-D1D2-19FF-001859AB28DB}"/>
              </a:ext>
            </a:extLst>
          </p:cNvPr>
          <p:cNvSpPr>
            <a:spLocks noGrp="1"/>
          </p:cNvSpPr>
          <p:nvPr>
            <p:ph type="title"/>
          </p:nvPr>
        </p:nvSpPr>
        <p:spPr/>
        <p:txBody>
          <a:bodyPr/>
          <a:lstStyle/>
          <a:p>
            <a:r>
              <a:rPr lang="en-IN" dirty="0"/>
              <a:t>Mechanism </a:t>
            </a:r>
            <a:r>
              <a:rPr lang="en-IN" sz="2800" cap="small" dirty="0">
                <a:solidFill>
                  <a:prstClr val="white">
                    <a:lumMod val="85000"/>
                  </a:prstClr>
                </a:solidFill>
                <a:latin typeface="Product Sans Light"/>
              </a:rPr>
              <a:t>of</a:t>
            </a:r>
            <a:r>
              <a:rPr kumimoji="0" lang="en-IN" sz="2800" b="0" i="0" u="none" strike="noStrike" kern="1200" cap="none" spc="-50" normalizeH="0" baseline="0" noProof="0" dirty="0">
                <a:ln>
                  <a:noFill/>
                </a:ln>
                <a:solidFill>
                  <a:prstClr val="white">
                    <a:lumMod val="85000"/>
                  </a:prstClr>
                </a:solidFill>
                <a:effectLst/>
                <a:uLnTx/>
                <a:uFillTx/>
                <a:latin typeface="Product Sans Light"/>
                <a:ea typeface="+mj-ea"/>
                <a:cs typeface="+mj-cs"/>
              </a:rPr>
              <a:t> NDPKs</a:t>
            </a:r>
            <a:r>
              <a:rPr lang="en-IN" dirty="0"/>
              <a:t> </a:t>
            </a:r>
          </a:p>
        </p:txBody>
      </p:sp>
      <p:sp>
        <p:nvSpPr>
          <p:cNvPr id="3" name="Content Placeholder 2">
            <a:extLst>
              <a:ext uri="{FF2B5EF4-FFF2-40B4-BE49-F238E27FC236}">
                <a16:creationId xmlns:a16="http://schemas.microsoft.com/office/drawing/2014/main" id="{882FEF90-F5F5-DDEC-2DE1-149A1159097C}"/>
              </a:ext>
            </a:extLst>
          </p:cNvPr>
          <p:cNvSpPr>
            <a:spLocks noGrp="1"/>
          </p:cNvSpPr>
          <p:nvPr>
            <p:ph idx="1"/>
          </p:nvPr>
        </p:nvSpPr>
        <p:spPr>
          <a:xfrm>
            <a:off x="1097280" y="1982863"/>
            <a:ext cx="10058400" cy="4023360"/>
          </a:xfrm>
        </p:spPr>
        <p:txBody>
          <a:bodyPr>
            <a:normAutofit/>
          </a:bodyPr>
          <a:lstStyle/>
          <a:p>
            <a:r>
              <a:rPr lang="en-US" sz="1800" dirty="0"/>
              <a:t>NDPKs follow a </a:t>
            </a:r>
            <a:r>
              <a:rPr lang="en-US" sz="1800" i="1" dirty="0">
                <a:solidFill>
                  <a:schemeClr val="tx2"/>
                </a:solidFill>
              </a:rPr>
              <a:t>ping-pong</a:t>
            </a:r>
            <a:r>
              <a:rPr lang="en-US" sz="1800" dirty="0"/>
              <a:t> mechanism with the following scheme…</a:t>
            </a:r>
          </a:p>
          <a:p>
            <a:endParaRPr lang="en-IN" sz="1800" dirty="0"/>
          </a:p>
        </p:txBody>
      </p:sp>
      <p:sp>
        <p:nvSpPr>
          <p:cNvPr id="4" name="Slide Number Placeholder 3">
            <a:extLst>
              <a:ext uri="{FF2B5EF4-FFF2-40B4-BE49-F238E27FC236}">
                <a16:creationId xmlns:a16="http://schemas.microsoft.com/office/drawing/2014/main" id="{DD0D91EF-6DE3-57D0-814B-3ED039C27331}"/>
              </a:ext>
            </a:extLst>
          </p:cNvPr>
          <p:cNvSpPr>
            <a:spLocks noGrp="1"/>
          </p:cNvSpPr>
          <p:nvPr>
            <p:ph type="sldNum" sz="quarter" idx="12"/>
          </p:nvPr>
        </p:nvSpPr>
        <p:spPr/>
        <p:txBody>
          <a:bodyPr/>
          <a:lstStyle/>
          <a:p>
            <a:fld id="{D1A98980-6983-4226-86DA-5B5FB1824377}" type="slidenum">
              <a:rPr lang="en-IN" smtClean="0"/>
              <a:t>26</a:t>
            </a:fld>
            <a:endParaRPr lang="en-IN"/>
          </a:p>
        </p:txBody>
      </p:sp>
      <p:graphicFrame>
        <p:nvGraphicFramePr>
          <p:cNvPr id="11" name="Diagram 10">
            <a:extLst>
              <a:ext uri="{FF2B5EF4-FFF2-40B4-BE49-F238E27FC236}">
                <a16:creationId xmlns:a16="http://schemas.microsoft.com/office/drawing/2014/main" id="{E6F2ADC2-54AD-E1FB-3E35-4664117C8F45}"/>
              </a:ext>
            </a:extLst>
          </p:cNvPr>
          <p:cNvGraphicFramePr/>
          <p:nvPr>
            <p:extLst>
              <p:ext uri="{D42A27DB-BD31-4B8C-83A1-F6EECF244321}">
                <p14:modId xmlns:p14="http://schemas.microsoft.com/office/powerpoint/2010/main" val="3525149306"/>
              </p:ext>
            </p:extLst>
          </p:nvPr>
        </p:nvGraphicFramePr>
        <p:xfrm>
          <a:off x="1097280" y="2554664"/>
          <a:ext cx="10058400" cy="3563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1226064"/>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graphicEl>
                                              <a:dgm id="{5D812A30-4B5F-4C95-B307-52330ACE6FA1}"/>
                                            </p:graphicEl>
                                          </p:spTgt>
                                        </p:tgtEl>
                                        <p:attrNameLst>
                                          <p:attrName>style.visibility</p:attrName>
                                        </p:attrNameLst>
                                      </p:cBhvr>
                                      <p:to>
                                        <p:strVal val="visible"/>
                                      </p:to>
                                    </p:set>
                                    <p:animEffect transition="in" filter="wipe(up)">
                                      <p:cBhvr>
                                        <p:cTn id="17" dur="250"/>
                                        <p:tgtEl>
                                          <p:spTgt spid="11">
                                            <p:graphicEl>
                                              <a:dgm id="{5D812A30-4B5F-4C95-B307-52330ACE6FA1}"/>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1">
                                            <p:graphicEl>
                                              <a:dgm id="{B6C7F107-B85B-4B8D-9698-83BDC55B8D6B}"/>
                                            </p:graphicEl>
                                          </p:spTgt>
                                        </p:tgtEl>
                                        <p:attrNameLst>
                                          <p:attrName>style.visibility</p:attrName>
                                        </p:attrNameLst>
                                      </p:cBhvr>
                                      <p:to>
                                        <p:strVal val="visible"/>
                                      </p:to>
                                    </p:set>
                                    <p:animEffect transition="in" filter="wipe(up)">
                                      <p:cBhvr>
                                        <p:cTn id="20" dur="250"/>
                                        <p:tgtEl>
                                          <p:spTgt spid="11">
                                            <p:graphicEl>
                                              <a:dgm id="{B6C7F107-B85B-4B8D-9698-83BDC55B8D6B}"/>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graphicEl>
                                              <a:dgm id="{0A50FF70-A61C-4F9B-B53B-633751DD75BA}"/>
                                            </p:graphicEl>
                                          </p:spTgt>
                                        </p:tgtEl>
                                        <p:attrNameLst>
                                          <p:attrName>style.visibility</p:attrName>
                                        </p:attrNameLst>
                                      </p:cBhvr>
                                      <p:to>
                                        <p:strVal val="visible"/>
                                      </p:to>
                                    </p:set>
                                    <p:animEffect transition="in" filter="wipe(up)">
                                      <p:cBhvr>
                                        <p:cTn id="25" dur="250"/>
                                        <p:tgtEl>
                                          <p:spTgt spid="11">
                                            <p:graphicEl>
                                              <a:dgm id="{0A50FF70-A61C-4F9B-B53B-633751DD75BA}"/>
                                            </p:graphic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1">
                                            <p:graphicEl>
                                              <a:dgm id="{0E4D9BF8-9389-491E-AC51-0BED933BB7D6}"/>
                                            </p:graphicEl>
                                          </p:spTgt>
                                        </p:tgtEl>
                                        <p:attrNameLst>
                                          <p:attrName>style.visibility</p:attrName>
                                        </p:attrNameLst>
                                      </p:cBhvr>
                                      <p:to>
                                        <p:strVal val="visible"/>
                                      </p:to>
                                    </p:set>
                                    <p:animEffect transition="in" filter="wipe(up)">
                                      <p:cBhvr>
                                        <p:cTn id="28" dur="250"/>
                                        <p:tgtEl>
                                          <p:spTgt spid="11">
                                            <p:graphicEl>
                                              <a:dgm id="{0E4D9BF8-9389-491E-AC51-0BED933BB7D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graphicEl>
                                              <a:dgm id="{B20DF820-42FF-49F8-A2C3-3D1EF257EACE}"/>
                                            </p:graphicEl>
                                          </p:spTgt>
                                        </p:tgtEl>
                                        <p:attrNameLst>
                                          <p:attrName>style.visibility</p:attrName>
                                        </p:attrNameLst>
                                      </p:cBhvr>
                                      <p:to>
                                        <p:strVal val="visible"/>
                                      </p:to>
                                    </p:set>
                                    <p:animEffect transition="in" filter="wipe(up)">
                                      <p:cBhvr>
                                        <p:cTn id="33" dur="250"/>
                                        <p:tgtEl>
                                          <p:spTgt spid="11">
                                            <p:graphicEl>
                                              <a:dgm id="{B20DF820-42FF-49F8-A2C3-3D1EF257EACE}"/>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1">
                                            <p:graphicEl>
                                              <a:dgm id="{5E9A30BC-CA07-4275-9F04-EE1BAC439F64}"/>
                                            </p:graphicEl>
                                          </p:spTgt>
                                        </p:tgtEl>
                                        <p:attrNameLst>
                                          <p:attrName>style.visibility</p:attrName>
                                        </p:attrNameLst>
                                      </p:cBhvr>
                                      <p:to>
                                        <p:strVal val="visible"/>
                                      </p:to>
                                    </p:set>
                                    <p:animEffect transition="in" filter="wipe(up)">
                                      <p:cBhvr>
                                        <p:cTn id="36" dur="250"/>
                                        <p:tgtEl>
                                          <p:spTgt spid="11">
                                            <p:graphicEl>
                                              <a:dgm id="{5E9A30BC-CA07-4275-9F04-EE1BAC439F64}"/>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graphicEl>
                                              <a:dgm id="{C4423C17-014E-4BFF-8EFB-30EEB9D9A648}"/>
                                            </p:graphicEl>
                                          </p:spTgt>
                                        </p:tgtEl>
                                        <p:attrNameLst>
                                          <p:attrName>style.visibility</p:attrName>
                                        </p:attrNameLst>
                                      </p:cBhvr>
                                      <p:to>
                                        <p:strVal val="visible"/>
                                      </p:to>
                                    </p:set>
                                    <p:animEffect transition="in" filter="wipe(up)">
                                      <p:cBhvr>
                                        <p:cTn id="41" dur="250"/>
                                        <p:tgtEl>
                                          <p:spTgt spid="11">
                                            <p:graphicEl>
                                              <a:dgm id="{C4423C17-014E-4BFF-8EFB-30EEB9D9A648}"/>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1">
                                            <p:graphicEl>
                                              <a:dgm id="{0CBF096D-C627-493A-A023-075EDE238B98}"/>
                                            </p:graphicEl>
                                          </p:spTgt>
                                        </p:tgtEl>
                                        <p:attrNameLst>
                                          <p:attrName>style.visibility</p:attrName>
                                        </p:attrNameLst>
                                      </p:cBhvr>
                                      <p:to>
                                        <p:strVal val="visible"/>
                                      </p:to>
                                    </p:set>
                                    <p:animEffect transition="in" filter="wipe(up)">
                                      <p:cBhvr>
                                        <p:cTn id="44" dur="250"/>
                                        <p:tgtEl>
                                          <p:spTgt spid="11">
                                            <p:graphicEl>
                                              <a:dgm id="{0CBF096D-C627-493A-A023-075EDE238B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11"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E30D-3F18-9234-5CC2-B44EAEF12C38}"/>
              </a:ext>
            </a:extLst>
          </p:cNvPr>
          <p:cNvSpPr>
            <a:spLocks noGrp="1"/>
          </p:cNvSpPr>
          <p:nvPr>
            <p:ph type="title"/>
          </p:nvPr>
        </p:nvSpPr>
        <p:spPr>
          <a:xfrm>
            <a:off x="1097280" y="4949715"/>
            <a:ext cx="10113645" cy="822960"/>
          </a:xfrm>
        </p:spPr>
        <p:txBody>
          <a:bodyPr/>
          <a:lstStyle/>
          <a:p>
            <a:r>
              <a:rPr lang="en-IN" dirty="0"/>
              <a:t>NDPK Mechanism</a:t>
            </a:r>
          </a:p>
        </p:txBody>
      </p:sp>
      <p:sp>
        <p:nvSpPr>
          <p:cNvPr id="4" name="Text Placeholder 3">
            <a:extLst>
              <a:ext uri="{FF2B5EF4-FFF2-40B4-BE49-F238E27FC236}">
                <a16:creationId xmlns:a16="http://schemas.microsoft.com/office/drawing/2014/main" id="{0CA8FA6D-8B90-268B-C4D0-D2C586156B2E}"/>
              </a:ext>
            </a:extLst>
          </p:cNvPr>
          <p:cNvSpPr>
            <a:spLocks noGrp="1"/>
          </p:cNvSpPr>
          <p:nvPr>
            <p:ph type="body" sz="half" idx="2"/>
          </p:nvPr>
        </p:nvSpPr>
        <p:spPr>
          <a:xfrm>
            <a:off x="1097280" y="5842371"/>
            <a:ext cx="10113264" cy="822959"/>
          </a:xfrm>
        </p:spPr>
        <p:txBody>
          <a:bodyPr>
            <a:normAutofit fontScale="40000" lnSpcReduction="20000"/>
          </a:bodyPr>
          <a:lstStyle/>
          <a:p>
            <a:r>
              <a:rPr lang="en-US" sz="4000" dirty="0"/>
              <a:t>Ping-Pong mechanism followed by NDPKs for the phosphorylation of NDP (or dNDP) substrate</a:t>
            </a:r>
          </a:p>
          <a:p>
            <a:pPr marL="342900" indent="-342900">
              <a:buAutoNum type="alphaLcParenBoth"/>
            </a:pPr>
            <a:r>
              <a:rPr lang="en-US" sz="4000" dirty="0"/>
              <a:t>General scheme</a:t>
            </a:r>
          </a:p>
          <a:p>
            <a:pPr marL="342900" indent="-342900">
              <a:buAutoNum type="alphaLcParenBoth"/>
            </a:pPr>
            <a:r>
              <a:rPr lang="en-US" sz="4000" dirty="0"/>
              <a:t>Catalytic loop with ATP as phosphate donor  </a:t>
            </a:r>
            <a:r>
              <a:rPr lang="en-US" sz="4000" i="1" dirty="0">
                <a:solidFill>
                  <a:schemeClr val="tx1">
                    <a:lumMod val="85000"/>
                  </a:schemeClr>
                </a:solidFill>
              </a:rPr>
              <a:t>(</a:t>
            </a:r>
            <a:r>
              <a:rPr lang="en-IN" sz="4000" i="1" dirty="0">
                <a:solidFill>
                  <a:schemeClr val="tx1">
                    <a:lumMod val="85000"/>
                  </a:schemeClr>
                </a:solidFill>
              </a:rPr>
              <a:t>D.L. Nelson, 2004</a:t>
            </a:r>
            <a:r>
              <a:rPr lang="en-US" sz="4000" i="1" dirty="0">
                <a:solidFill>
                  <a:schemeClr val="tx1">
                    <a:lumMod val="85000"/>
                  </a:schemeClr>
                </a:solidFill>
              </a:rPr>
              <a:t>)</a:t>
            </a:r>
          </a:p>
          <a:p>
            <a:endParaRPr lang="en-IN" dirty="0"/>
          </a:p>
        </p:txBody>
      </p:sp>
      <p:sp>
        <p:nvSpPr>
          <p:cNvPr id="5" name="Slide Number Placeholder 4">
            <a:extLst>
              <a:ext uri="{FF2B5EF4-FFF2-40B4-BE49-F238E27FC236}">
                <a16:creationId xmlns:a16="http://schemas.microsoft.com/office/drawing/2014/main" id="{DA4E702F-29F0-4998-C048-05B43D1EBF15}"/>
              </a:ext>
            </a:extLst>
          </p:cNvPr>
          <p:cNvSpPr>
            <a:spLocks noGrp="1"/>
          </p:cNvSpPr>
          <p:nvPr>
            <p:ph type="sldNum" sz="quarter" idx="12"/>
          </p:nvPr>
        </p:nvSpPr>
        <p:spPr/>
        <p:txBody>
          <a:bodyPr/>
          <a:lstStyle/>
          <a:p>
            <a:fld id="{D1A98980-6983-4226-86DA-5B5FB1824377}" type="slidenum">
              <a:rPr lang="en-IN" smtClean="0"/>
              <a:t>27</a:t>
            </a:fld>
            <a:endParaRPr lang="en-IN"/>
          </a:p>
        </p:txBody>
      </p:sp>
      <p:sp>
        <p:nvSpPr>
          <p:cNvPr id="48" name="Rectangle: Rounded Corners 47">
            <a:extLst>
              <a:ext uri="{FF2B5EF4-FFF2-40B4-BE49-F238E27FC236}">
                <a16:creationId xmlns:a16="http://schemas.microsoft.com/office/drawing/2014/main" id="{D873CD41-F7B0-00BE-9113-02B260E964F0}"/>
              </a:ext>
            </a:extLst>
          </p:cNvPr>
          <p:cNvSpPr/>
          <p:nvPr/>
        </p:nvSpPr>
        <p:spPr>
          <a:xfrm>
            <a:off x="2189018" y="2068453"/>
            <a:ext cx="7813964" cy="2367025"/>
          </a:xfrm>
          <a:prstGeom prst="roundRect">
            <a:avLst>
              <a:gd name="adj" fmla="val 11336"/>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3CD7499-BAC6-7561-1966-25B2C16496A2}"/>
              </a:ext>
            </a:extLst>
          </p:cNvPr>
          <p:cNvSpPr txBox="1"/>
          <p:nvPr/>
        </p:nvSpPr>
        <p:spPr>
          <a:xfrm>
            <a:off x="1893455" y="1098239"/>
            <a:ext cx="908047" cy="369332"/>
          </a:xfrm>
          <a:prstGeom prst="rect">
            <a:avLst/>
          </a:prstGeom>
          <a:noFill/>
        </p:spPr>
        <p:txBody>
          <a:bodyPr wrap="square" rtlCol="0">
            <a:spAutoFit/>
          </a:bodyPr>
          <a:lstStyle/>
          <a:p>
            <a:pPr algn="ctr"/>
            <a:r>
              <a:rPr lang="en-IN" dirty="0">
                <a:solidFill>
                  <a:schemeClr val="bg2">
                    <a:lumMod val="40000"/>
                    <a:lumOff val="60000"/>
                  </a:schemeClr>
                </a:solidFill>
              </a:rPr>
              <a:t>NDPK</a:t>
            </a:r>
            <a:r>
              <a:rPr lang="en-IN" dirty="0"/>
              <a:t>  </a:t>
            </a:r>
            <a:endParaRPr lang="en-IN" baseline="-25000" dirty="0"/>
          </a:p>
        </p:txBody>
      </p:sp>
      <p:sp>
        <p:nvSpPr>
          <p:cNvPr id="7" name="TextBox 6">
            <a:extLst>
              <a:ext uri="{FF2B5EF4-FFF2-40B4-BE49-F238E27FC236}">
                <a16:creationId xmlns:a16="http://schemas.microsoft.com/office/drawing/2014/main" id="{4C89919F-B9FD-E24A-6218-F4ADECE0609C}"/>
              </a:ext>
            </a:extLst>
          </p:cNvPr>
          <p:cNvSpPr txBox="1"/>
          <p:nvPr/>
        </p:nvSpPr>
        <p:spPr>
          <a:xfrm>
            <a:off x="5347855" y="1098239"/>
            <a:ext cx="1487054" cy="369332"/>
          </a:xfrm>
          <a:prstGeom prst="rect">
            <a:avLst/>
          </a:prstGeom>
          <a:noFill/>
        </p:spPr>
        <p:txBody>
          <a:bodyPr wrap="square" rtlCol="0">
            <a:spAutoFit/>
          </a:bodyPr>
          <a:lstStyle/>
          <a:p>
            <a:pPr algn="ctr"/>
            <a:r>
              <a:rPr lang="en-IN" dirty="0">
                <a:solidFill>
                  <a:schemeClr val="tx2">
                    <a:lumMod val="75000"/>
                  </a:schemeClr>
                </a:solidFill>
              </a:rPr>
              <a:t>NDPK-His-P</a:t>
            </a:r>
            <a:r>
              <a:rPr lang="en-IN" dirty="0"/>
              <a:t> </a:t>
            </a:r>
            <a:endParaRPr lang="en-IN" baseline="-25000" dirty="0"/>
          </a:p>
        </p:txBody>
      </p:sp>
      <p:sp>
        <p:nvSpPr>
          <p:cNvPr id="8" name="TextBox 7">
            <a:extLst>
              <a:ext uri="{FF2B5EF4-FFF2-40B4-BE49-F238E27FC236}">
                <a16:creationId xmlns:a16="http://schemas.microsoft.com/office/drawing/2014/main" id="{58771366-8ED3-0A59-ADFE-E54D55CED4E6}"/>
              </a:ext>
            </a:extLst>
          </p:cNvPr>
          <p:cNvSpPr txBox="1"/>
          <p:nvPr/>
        </p:nvSpPr>
        <p:spPr>
          <a:xfrm>
            <a:off x="9402908" y="1098239"/>
            <a:ext cx="895637" cy="369332"/>
          </a:xfrm>
          <a:prstGeom prst="rect">
            <a:avLst/>
          </a:prstGeom>
          <a:noFill/>
        </p:spPr>
        <p:txBody>
          <a:bodyPr wrap="square" rtlCol="0">
            <a:spAutoFit/>
          </a:bodyPr>
          <a:lstStyle/>
          <a:p>
            <a:pPr algn="ctr"/>
            <a:r>
              <a:rPr lang="en-IN" dirty="0">
                <a:solidFill>
                  <a:schemeClr val="bg2">
                    <a:lumMod val="40000"/>
                    <a:lumOff val="60000"/>
                  </a:schemeClr>
                </a:solidFill>
              </a:rPr>
              <a:t>NDPK</a:t>
            </a:r>
            <a:r>
              <a:rPr lang="en-IN" dirty="0"/>
              <a:t>  </a:t>
            </a:r>
            <a:endParaRPr lang="en-IN" baseline="-25000" dirty="0"/>
          </a:p>
        </p:txBody>
      </p:sp>
      <p:grpSp>
        <p:nvGrpSpPr>
          <p:cNvPr id="17" name="Group 16">
            <a:extLst>
              <a:ext uri="{FF2B5EF4-FFF2-40B4-BE49-F238E27FC236}">
                <a16:creationId xmlns:a16="http://schemas.microsoft.com/office/drawing/2014/main" id="{01A4B7FC-2DBF-0C9C-90EE-7FD279906742}"/>
              </a:ext>
            </a:extLst>
          </p:cNvPr>
          <p:cNvGrpSpPr/>
          <p:nvPr/>
        </p:nvGrpSpPr>
        <p:grpSpPr>
          <a:xfrm>
            <a:off x="2801502" y="456409"/>
            <a:ext cx="2546353" cy="1138014"/>
            <a:chOff x="2801502" y="452668"/>
            <a:chExt cx="2546353" cy="1138014"/>
          </a:xfrm>
        </p:grpSpPr>
        <p:sp>
          <p:nvSpPr>
            <p:cNvPr id="18" name="TextBox 17">
              <a:extLst>
                <a:ext uri="{FF2B5EF4-FFF2-40B4-BE49-F238E27FC236}">
                  <a16:creationId xmlns:a16="http://schemas.microsoft.com/office/drawing/2014/main" id="{9C532962-C021-490C-2F65-2714D35B95D9}"/>
                </a:ext>
              </a:extLst>
            </p:cNvPr>
            <p:cNvSpPr txBox="1"/>
            <p:nvPr/>
          </p:nvSpPr>
          <p:spPr>
            <a:xfrm>
              <a:off x="4439808" y="452668"/>
              <a:ext cx="908047" cy="338554"/>
            </a:xfrm>
            <a:prstGeom prst="rect">
              <a:avLst/>
            </a:prstGeom>
            <a:noFill/>
          </p:spPr>
          <p:txBody>
            <a:bodyPr wrap="square" rtlCol="0">
              <a:spAutoFit/>
            </a:bodyPr>
            <a:lstStyle/>
            <a:p>
              <a:pPr algn="ctr"/>
              <a:r>
                <a:rPr lang="en-IN" sz="1600" dirty="0">
                  <a:solidFill>
                    <a:schemeClr val="tx1">
                      <a:lumMod val="85000"/>
                    </a:schemeClr>
                  </a:solidFill>
                </a:rPr>
                <a:t>NDP</a:t>
              </a:r>
              <a:r>
                <a:rPr lang="en-IN" sz="1600" baseline="-25000" dirty="0">
                  <a:solidFill>
                    <a:schemeClr val="tx1">
                      <a:lumMod val="85000"/>
                    </a:schemeClr>
                  </a:solidFill>
                </a:rPr>
                <a:t>(d)</a:t>
              </a:r>
            </a:p>
          </p:txBody>
        </p:sp>
        <p:sp>
          <p:nvSpPr>
            <p:cNvPr id="19" name="TextBox 18">
              <a:extLst>
                <a:ext uri="{FF2B5EF4-FFF2-40B4-BE49-F238E27FC236}">
                  <a16:creationId xmlns:a16="http://schemas.microsoft.com/office/drawing/2014/main" id="{0F9F0B45-631F-24D5-1C05-616F67A53E67}"/>
                </a:ext>
              </a:extLst>
            </p:cNvPr>
            <p:cNvSpPr txBox="1"/>
            <p:nvPr/>
          </p:nvSpPr>
          <p:spPr>
            <a:xfrm>
              <a:off x="2801502" y="455239"/>
              <a:ext cx="908047" cy="338554"/>
            </a:xfrm>
            <a:prstGeom prst="rect">
              <a:avLst/>
            </a:prstGeom>
            <a:noFill/>
          </p:spPr>
          <p:txBody>
            <a:bodyPr wrap="square" rtlCol="0">
              <a:spAutoFit/>
            </a:bodyPr>
            <a:lstStyle/>
            <a:p>
              <a:pPr algn="ctr"/>
              <a:r>
                <a:rPr lang="en-IN" sz="1600" dirty="0">
                  <a:solidFill>
                    <a:schemeClr val="tx1">
                      <a:lumMod val="85000"/>
                    </a:schemeClr>
                  </a:solidFill>
                </a:rPr>
                <a:t>NTP</a:t>
              </a:r>
              <a:r>
                <a:rPr lang="en-IN" sz="1600" baseline="-25000" dirty="0">
                  <a:solidFill>
                    <a:schemeClr val="tx1">
                      <a:lumMod val="85000"/>
                    </a:schemeClr>
                  </a:solidFill>
                </a:rPr>
                <a:t>(d)</a:t>
              </a:r>
            </a:p>
          </p:txBody>
        </p:sp>
        <p:cxnSp>
          <p:nvCxnSpPr>
            <p:cNvPr id="28" name="Connector: Curved 27">
              <a:extLst>
                <a:ext uri="{FF2B5EF4-FFF2-40B4-BE49-F238E27FC236}">
                  <a16:creationId xmlns:a16="http://schemas.microsoft.com/office/drawing/2014/main" id="{A7193F54-60A5-5D44-6C11-30FA54EF2263}"/>
                </a:ext>
              </a:extLst>
            </p:cNvPr>
            <p:cNvCxnSpPr>
              <a:stCxn id="19" idx="2"/>
              <a:endCxn id="18" idx="2"/>
            </p:cNvCxnSpPr>
            <p:nvPr/>
          </p:nvCxnSpPr>
          <p:spPr>
            <a:xfrm rot="5400000" flipH="1" flipV="1">
              <a:off x="4073393" y="-26645"/>
              <a:ext cx="2571" cy="1638306"/>
            </a:xfrm>
            <a:prstGeom prst="curvedConnector3">
              <a:avLst>
                <a:gd name="adj1" fmla="val -15358149"/>
              </a:avLst>
            </a:prstGeom>
            <a:ln w="1905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81CAF1-0A8D-964E-0C0C-38402A8A2E73}"/>
                </a:ext>
              </a:extLst>
            </p:cNvPr>
            <p:cNvCxnSpPr>
              <a:cxnSpLocks/>
              <a:stCxn id="6" idx="3"/>
              <a:endCxn id="7" idx="1"/>
            </p:cNvCxnSpPr>
            <p:nvPr/>
          </p:nvCxnSpPr>
          <p:spPr>
            <a:xfrm>
              <a:off x="2801502" y="1282905"/>
              <a:ext cx="25463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F68CAA-D408-3D88-507E-7125DE9387E1}"/>
                </a:ext>
              </a:extLst>
            </p:cNvPr>
            <p:cNvSpPr txBox="1"/>
            <p:nvPr/>
          </p:nvSpPr>
          <p:spPr>
            <a:xfrm>
              <a:off x="4439808" y="457013"/>
              <a:ext cx="908047" cy="338554"/>
            </a:xfrm>
            <a:prstGeom prst="rect">
              <a:avLst/>
            </a:prstGeom>
            <a:noFill/>
          </p:spPr>
          <p:txBody>
            <a:bodyPr wrap="square" rtlCol="0">
              <a:spAutoFit/>
            </a:bodyPr>
            <a:lstStyle/>
            <a:p>
              <a:pPr algn="ctr"/>
              <a:r>
                <a:rPr lang="en-IN" sz="1600" dirty="0">
                  <a:solidFill>
                    <a:schemeClr val="tx1">
                      <a:lumMod val="85000"/>
                    </a:schemeClr>
                  </a:solidFill>
                </a:rPr>
                <a:t>NDP</a:t>
              </a:r>
              <a:r>
                <a:rPr lang="en-IN" sz="1600" baseline="-25000" dirty="0">
                  <a:solidFill>
                    <a:schemeClr val="tx1">
                      <a:lumMod val="85000"/>
                    </a:schemeClr>
                  </a:solidFill>
                </a:rPr>
                <a:t>(d)</a:t>
              </a:r>
            </a:p>
          </p:txBody>
        </p:sp>
        <p:sp>
          <p:nvSpPr>
            <p:cNvPr id="38" name="TextBox 37">
              <a:extLst>
                <a:ext uri="{FF2B5EF4-FFF2-40B4-BE49-F238E27FC236}">
                  <a16:creationId xmlns:a16="http://schemas.microsoft.com/office/drawing/2014/main" id="{6C4E89EC-A18A-EEEE-5274-6811C8233F5D}"/>
                </a:ext>
              </a:extLst>
            </p:cNvPr>
            <p:cNvSpPr txBox="1"/>
            <p:nvPr/>
          </p:nvSpPr>
          <p:spPr>
            <a:xfrm>
              <a:off x="2801502" y="459584"/>
              <a:ext cx="908047" cy="338554"/>
            </a:xfrm>
            <a:prstGeom prst="rect">
              <a:avLst/>
            </a:prstGeom>
            <a:noFill/>
          </p:spPr>
          <p:txBody>
            <a:bodyPr wrap="square" rtlCol="0">
              <a:spAutoFit/>
            </a:bodyPr>
            <a:lstStyle/>
            <a:p>
              <a:pPr algn="ctr"/>
              <a:r>
                <a:rPr lang="en-IN" sz="1600" dirty="0">
                  <a:solidFill>
                    <a:schemeClr val="tx1">
                      <a:lumMod val="85000"/>
                    </a:schemeClr>
                  </a:solidFill>
                </a:rPr>
                <a:t>NTP</a:t>
              </a:r>
              <a:r>
                <a:rPr lang="en-IN" sz="1600" baseline="-25000" dirty="0">
                  <a:solidFill>
                    <a:schemeClr val="tx1">
                      <a:lumMod val="85000"/>
                    </a:schemeClr>
                  </a:solidFill>
                </a:rPr>
                <a:t>(d)</a:t>
              </a:r>
            </a:p>
          </p:txBody>
        </p:sp>
        <p:cxnSp>
          <p:nvCxnSpPr>
            <p:cNvPr id="39" name="Connector: Curved 38">
              <a:extLst>
                <a:ext uri="{FF2B5EF4-FFF2-40B4-BE49-F238E27FC236}">
                  <a16:creationId xmlns:a16="http://schemas.microsoft.com/office/drawing/2014/main" id="{8F314BAD-507A-27D1-FBEF-EDC8053ED7C6}"/>
                </a:ext>
              </a:extLst>
            </p:cNvPr>
            <p:cNvCxnSpPr>
              <a:stCxn id="38" idx="2"/>
              <a:endCxn id="37" idx="2"/>
            </p:cNvCxnSpPr>
            <p:nvPr/>
          </p:nvCxnSpPr>
          <p:spPr>
            <a:xfrm rot="5400000" flipH="1" flipV="1">
              <a:off x="4073393" y="-22300"/>
              <a:ext cx="2571" cy="1638306"/>
            </a:xfrm>
            <a:prstGeom prst="curvedConnector3">
              <a:avLst>
                <a:gd name="adj1" fmla="val -15358149"/>
              </a:avLst>
            </a:prstGeom>
            <a:ln w="1905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8828CCB-D995-31CF-6CB9-C8E58CA37C3A}"/>
                </a:ext>
              </a:extLst>
            </p:cNvPr>
            <p:cNvSpPr txBox="1"/>
            <p:nvPr/>
          </p:nvSpPr>
          <p:spPr>
            <a:xfrm>
              <a:off x="3709549" y="1282905"/>
              <a:ext cx="895637" cy="307777"/>
            </a:xfrm>
            <a:prstGeom prst="rect">
              <a:avLst/>
            </a:prstGeom>
            <a:noFill/>
          </p:spPr>
          <p:txBody>
            <a:bodyPr wrap="square" rtlCol="0">
              <a:spAutoFit/>
            </a:bodyPr>
            <a:lstStyle/>
            <a:p>
              <a:pPr algn="ctr"/>
              <a:r>
                <a:rPr lang="en-IN" sz="1400" cap="all" dirty="0">
                  <a:solidFill>
                    <a:schemeClr val="tx1">
                      <a:lumMod val="85000"/>
                    </a:schemeClr>
                  </a:solidFill>
                </a:rPr>
                <a:t>Ping</a:t>
              </a:r>
              <a:endParaRPr lang="en-IN" cap="all" dirty="0">
                <a:solidFill>
                  <a:schemeClr val="tx1">
                    <a:lumMod val="85000"/>
                  </a:schemeClr>
                </a:solidFill>
              </a:endParaRPr>
            </a:p>
          </p:txBody>
        </p:sp>
      </p:grpSp>
      <p:grpSp>
        <p:nvGrpSpPr>
          <p:cNvPr id="11" name="Group 10">
            <a:extLst>
              <a:ext uri="{FF2B5EF4-FFF2-40B4-BE49-F238E27FC236}">
                <a16:creationId xmlns:a16="http://schemas.microsoft.com/office/drawing/2014/main" id="{B555D240-A8C2-543B-0C47-BB4D1E6B03C8}"/>
              </a:ext>
            </a:extLst>
          </p:cNvPr>
          <p:cNvGrpSpPr/>
          <p:nvPr/>
        </p:nvGrpSpPr>
        <p:grpSpPr>
          <a:xfrm>
            <a:off x="6834909" y="456409"/>
            <a:ext cx="2567999" cy="1162333"/>
            <a:chOff x="6834909" y="456409"/>
            <a:chExt cx="2567999" cy="1162333"/>
          </a:xfrm>
        </p:grpSpPr>
        <p:cxnSp>
          <p:nvCxnSpPr>
            <p:cNvPr id="15" name="Straight Arrow Connector 14">
              <a:extLst>
                <a:ext uri="{FF2B5EF4-FFF2-40B4-BE49-F238E27FC236}">
                  <a16:creationId xmlns:a16="http://schemas.microsoft.com/office/drawing/2014/main" id="{25483D95-5AD3-9130-F067-39A9A91580B0}"/>
                </a:ext>
              </a:extLst>
            </p:cNvPr>
            <p:cNvCxnSpPr>
              <a:cxnSpLocks/>
              <a:stCxn id="7" idx="3"/>
              <a:endCxn id="8" idx="1"/>
            </p:cNvCxnSpPr>
            <p:nvPr/>
          </p:nvCxnSpPr>
          <p:spPr>
            <a:xfrm>
              <a:off x="6834909" y="1282905"/>
              <a:ext cx="256799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05C7559-DAD5-ABF4-1241-095B269D514A}"/>
                </a:ext>
              </a:extLst>
            </p:cNvPr>
            <p:cNvGrpSpPr/>
            <p:nvPr/>
          </p:nvGrpSpPr>
          <p:grpSpPr>
            <a:xfrm>
              <a:off x="6844147" y="456409"/>
              <a:ext cx="2546351" cy="344905"/>
              <a:chOff x="2801502" y="337112"/>
              <a:chExt cx="2534003" cy="344905"/>
            </a:xfrm>
          </p:grpSpPr>
          <p:sp>
            <p:nvSpPr>
              <p:cNvPr id="41" name="TextBox 40">
                <a:extLst>
                  <a:ext uri="{FF2B5EF4-FFF2-40B4-BE49-F238E27FC236}">
                    <a16:creationId xmlns:a16="http://schemas.microsoft.com/office/drawing/2014/main" id="{67B0A6A0-C82D-2780-2523-B7496D7060EB}"/>
                  </a:ext>
                </a:extLst>
              </p:cNvPr>
              <p:cNvSpPr txBox="1"/>
              <p:nvPr/>
            </p:nvSpPr>
            <p:spPr>
              <a:xfrm>
                <a:off x="4439808" y="337112"/>
                <a:ext cx="895697" cy="338554"/>
              </a:xfrm>
              <a:prstGeom prst="rect">
                <a:avLst/>
              </a:prstGeom>
              <a:noFill/>
            </p:spPr>
            <p:txBody>
              <a:bodyPr wrap="square" rtlCol="0">
                <a:spAutoFit/>
              </a:bodyPr>
              <a:lstStyle/>
              <a:p>
                <a:pPr algn="ctr"/>
                <a:r>
                  <a:rPr lang="en-IN" sz="1600" dirty="0">
                    <a:solidFill>
                      <a:schemeClr val="tx2"/>
                    </a:solidFill>
                  </a:rPr>
                  <a:t>NTP</a:t>
                </a:r>
                <a:r>
                  <a:rPr lang="en-IN" sz="1600" baseline="-25000" dirty="0">
                    <a:solidFill>
                      <a:schemeClr val="tx2"/>
                    </a:solidFill>
                  </a:rPr>
                  <a:t>(s)</a:t>
                </a:r>
              </a:p>
            </p:txBody>
          </p:sp>
          <p:sp>
            <p:nvSpPr>
              <p:cNvPr id="42" name="TextBox 41">
                <a:extLst>
                  <a:ext uri="{FF2B5EF4-FFF2-40B4-BE49-F238E27FC236}">
                    <a16:creationId xmlns:a16="http://schemas.microsoft.com/office/drawing/2014/main" id="{3D2AB4B5-C4CB-8942-A259-808EDAB213A3}"/>
                  </a:ext>
                </a:extLst>
              </p:cNvPr>
              <p:cNvSpPr txBox="1"/>
              <p:nvPr/>
            </p:nvSpPr>
            <p:spPr>
              <a:xfrm>
                <a:off x="2801502" y="337112"/>
                <a:ext cx="908047" cy="338554"/>
              </a:xfrm>
              <a:prstGeom prst="rect">
                <a:avLst/>
              </a:prstGeom>
              <a:noFill/>
            </p:spPr>
            <p:txBody>
              <a:bodyPr wrap="square" rtlCol="0">
                <a:spAutoFit/>
              </a:bodyPr>
              <a:lstStyle/>
              <a:p>
                <a:pPr algn="ctr"/>
                <a:r>
                  <a:rPr lang="en-IN" sz="1600" dirty="0">
                    <a:solidFill>
                      <a:schemeClr val="tx2"/>
                    </a:solidFill>
                  </a:rPr>
                  <a:t>NDP</a:t>
                </a:r>
                <a:r>
                  <a:rPr lang="en-IN" sz="1600" baseline="-25000" dirty="0">
                    <a:solidFill>
                      <a:schemeClr val="tx2"/>
                    </a:solidFill>
                  </a:rPr>
                  <a:t>(s)</a:t>
                </a:r>
              </a:p>
            </p:txBody>
          </p:sp>
          <p:cxnSp>
            <p:nvCxnSpPr>
              <p:cNvPr id="43" name="Connector: Curved 42">
                <a:extLst>
                  <a:ext uri="{FF2B5EF4-FFF2-40B4-BE49-F238E27FC236}">
                    <a16:creationId xmlns:a16="http://schemas.microsoft.com/office/drawing/2014/main" id="{921380B6-E420-651A-F077-CCF0956F32A1}"/>
                  </a:ext>
                </a:extLst>
              </p:cNvPr>
              <p:cNvCxnSpPr>
                <a:cxnSpLocks/>
                <a:stCxn id="42" idx="2"/>
                <a:endCxn id="41" idx="2"/>
              </p:cNvCxnSpPr>
              <p:nvPr/>
            </p:nvCxnSpPr>
            <p:spPr>
              <a:xfrm rot="16200000" flipH="1">
                <a:off x="4071560" y="-140399"/>
                <a:ext cx="12700" cy="1632131"/>
              </a:xfrm>
              <a:prstGeom prst="curvedConnector3">
                <a:avLst>
                  <a:gd name="adj1" fmla="val 3109087"/>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7A64CF64-F3B4-0857-CC4C-45CB2BC33A00}"/>
                </a:ext>
              </a:extLst>
            </p:cNvPr>
            <p:cNvSpPr txBox="1"/>
            <p:nvPr/>
          </p:nvSpPr>
          <p:spPr>
            <a:xfrm>
              <a:off x="7756619" y="1310965"/>
              <a:ext cx="895637" cy="307777"/>
            </a:xfrm>
            <a:prstGeom prst="rect">
              <a:avLst/>
            </a:prstGeom>
            <a:noFill/>
          </p:spPr>
          <p:txBody>
            <a:bodyPr wrap="square" rtlCol="0">
              <a:spAutoFit/>
            </a:bodyPr>
            <a:lstStyle/>
            <a:p>
              <a:pPr algn="ctr"/>
              <a:r>
                <a:rPr lang="en-IN" sz="1400" cap="all" dirty="0">
                  <a:solidFill>
                    <a:schemeClr val="tx2"/>
                  </a:solidFill>
                </a:rPr>
                <a:t>Pong</a:t>
              </a:r>
              <a:endParaRPr lang="en-IN" cap="all" dirty="0">
                <a:solidFill>
                  <a:schemeClr val="tx2"/>
                </a:solidFill>
              </a:endParaRPr>
            </a:p>
          </p:txBody>
        </p:sp>
      </p:grpSp>
      <p:sp>
        <p:nvSpPr>
          <p:cNvPr id="57" name="TextBox 56">
            <a:extLst>
              <a:ext uri="{FF2B5EF4-FFF2-40B4-BE49-F238E27FC236}">
                <a16:creationId xmlns:a16="http://schemas.microsoft.com/office/drawing/2014/main" id="{D798F578-3A0A-B988-6D0F-6F676A0EC703}"/>
              </a:ext>
            </a:extLst>
          </p:cNvPr>
          <p:cNvSpPr txBox="1"/>
          <p:nvPr/>
        </p:nvSpPr>
        <p:spPr>
          <a:xfrm>
            <a:off x="1006812" y="2951718"/>
            <a:ext cx="496060" cy="369332"/>
          </a:xfrm>
          <a:prstGeom prst="rect">
            <a:avLst/>
          </a:prstGeom>
          <a:noFill/>
        </p:spPr>
        <p:txBody>
          <a:bodyPr wrap="square" rtlCol="0">
            <a:spAutoFit/>
          </a:bodyPr>
          <a:lstStyle/>
          <a:p>
            <a:r>
              <a:rPr lang="en-IN" dirty="0">
                <a:solidFill>
                  <a:schemeClr val="tx2"/>
                </a:solidFill>
              </a:rPr>
              <a:t>(b)</a:t>
            </a:r>
          </a:p>
        </p:txBody>
      </p:sp>
      <p:sp>
        <p:nvSpPr>
          <p:cNvPr id="59" name="TextBox 58">
            <a:extLst>
              <a:ext uri="{FF2B5EF4-FFF2-40B4-BE49-F238E27FC236}">
                <a16:creationId xmlns:a16="http://schemas.microsoft.com/office/drawing/2014/main" id="{2093F692-052F-9CEB-8A8F-9352294B8671}"/>
              </a:ext>
            </a:extLst>
          </p:cNvPr>
          <p:cNvSpPr txBox="1"/>
          <p:nvPr/>
        </p:nvSpPr>
        <p:spPr>
          <a:xfrm>
            <a:off x="1021655" y="1112520"/>
            <a:ext cx="496060" cy="369332"/>
          </a:xfrm>
          <a:prstGeom prst="rect">
            <a:avLst/>
          </a:prstGeom>
          <a:noFill/>
        </p:spPr>
        <p:txBody>
          <a:bodyPr wrap="square" rtlCol="0">
            <a:spAutoFit/>
          </a:bodyPr>
          <a:lstStyle/>
          <a:p>
            <a:r>
              <a:rPr lang="en-IN" dirty="0">
                <a:solidFill>
                  <a:schemeClr val="tx2"/>
                </a:solidFill>
              </a:rPr>
              <a:t>(a)</a:t>
            </a:r>
          </a:p>
        </p:txBody>
      </p:sp>
    </p:spTree>
    <p:extLst>
      <p:ext uri="{BB962C8B-B14F-4D97-AF65-F5344CB8AC3E}">
        <p14:creationId xmlns:p14="http://schemas.microsoft.com/office/powerpoint/2010/main" val="3047078756"/>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200"/>
                                        <p:tgtEl>
                                          <p:spTgt spid="5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left)">
                                      <p:cBhvr>
                                        <p:cTn id="19" dur="250"/>
                                        <p:tgtEl>
                                          <p:spTgt spid="4">
                                            <p:txEl>
                                              <p:pRg st="1" end="1"/>
                                            </p:txEl>
                                          </p:spTgt>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200"/>
                                        <p:tgtEl>
                                          <p:spTgt spid="17"/>
                                        </p:tgtEl>
                                      </p:cBhvr>
                                    </p:animEffect>
                                  </p:childTnLst>
                                </p:cTn>
                              </p:par>
                            </p:childTnLst>
                          </p:cTn>
                        </p:par>
                        <p:par>
                          <p:cTn id="29" fill="hold">
                            <p:stCondLst>
                              <p:cond delay="2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200"/>
                                        <p:tgtEl>
                                          <p:spTgt spid="11"/>
                                        </p:tgtEl>
                                      </p:cBhvr>
                                    </p:animEffect>
                                  </p:childTnLst>
                                </p:cTn>
                              </p:par>
                            </p:childTnLst>
                          </p:cTn>
                        </p:par>
                        <p:par>
                          <p:cTn id="38" fill="hold">
                            <p:stCondLst>
                              <p:cond delay="2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250"/>
                                        <p:tgtEl>
                                          <p:spTgt spid="5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250"/>
                                        <p:tgtEl>
                                          <p:spTgt spid="48"/>
                                        </p:tgtEl>
                                      </p:cBhvr>
                                    </p:animEffect>
                                  </p:childTnLst>
                                </p:cTn>
                              </p:par>
                            </p:childTnLst>
                          </p:cTn>
                        </p:par>
                        <p:par>
                          <p:cTn id="50" fill="hold">
                            <p:stCondLst>
                              <p:cond delay="250"/>
                            </p:stCondLst>
                            <p:childTnLst>
                              <p:par>
                                <p:cTn id="51" presetID="22" presetClass="entr" presetSubtype="8" fill="hold" grpId="0" nodeType="after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Effect transition="in" filter="wipe(left)">
                                      <p:cBhvr>
                                        <p:cTn id="53"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48" grpId="0" animBg="1"/>
      <p:bldP spid="6" grpId="0"/>
      <p:bldP spid="7" grpId="0"/>
      <p:bldP spid="8"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AED5-811F-E44A-427F-2AE562FE2699}"/>
              </a:ext>
            </a:extLst>
          </p:cNvPr>
          <p:cNvSpPr>
            <a:spLocks noGrp="1"/>
          </p:cNvSpPr>
          <p:nvPr>
            <p:ph type="title"/>
          </p:nvPr>
        </p:nvSpPr>
        <p:spPr/>
        <p:txBody>
          <a:bodyPr/>
          <a:lstStyle/>
          <a:p>
            <a:r>
              <a:rPr lang="en-IN" dirty="0"/>
              <a:t>AK as NDPKs</a:t>
            </a:r>
          </a:p>
        </p:txBody>
      </p:sp>
      <p:sp>
        <p:nvSpPr>
          <p:cNvPr id="3" name="Content Placeholder 2">
            <a:extLst>
              <a:ext uri="{FF2B5EF4-FFF2-40B4-BE49-F238E27FC236}">
                <a16:creationId xmlns:a16="http://schemas.microsoft.com/office/drawing/2014/main" id="{ABA17429-773E-3790-7448-A1AF72DF58EB}"/>
              </a:ext>
            </a:extLst>
          </p:cNvPr>
          <p:cNvSpPr>
            <a:spLocks noGrp="1"/>
          </p:cNvSpPr>
          <p:nvPr>
            <p:ph idx="1"/>
          </p:nvPr>
        </p:nvSpPr>
        <p:spPr>
          <a:xfrm>
            <a:off x="1154083" y="1857614"/>
            <a:ext cx="10058400" cy="4296449"/>
          </a:xfrm>
        </p:spPr>
        <p:txBody>
          <a:bodyPr>
            <a:normAutofit/>
          </a:bodyPr>
          <a:lstStyle/>
          <a:p>
            <a:pPr lvl="1">
              <a:buFont typeface="Arial" panose="020B0604020202020204" pitchFamily="34" charset="0"/>
              <a:buChar char="•"/>
            </a:pPr>
            <a:r>
              <a:rPr lang="en-IN" sz="1600" dirty="0"/>
              <a:t>In addition to NMPK activity, AK9 also shows NDPK activity. Substrate specificity slightly varies in order: CDP &gt; UDP &gt; ADP &gt; GDP &gt; TDP  irrespective of the phosphate donor.</a:t>
            </a:r>
          </a:p>
          <a:p>
            <a:pPr lvl="1">
              <a:buFont typeface="Arial" panose="020B0604020202020204" pitchFamily="34" charset="0"/>
              <a:buChar char="•"/>
            </a:pPr>
            <a:endParaRPr lang="en-IN" sz="1600" dirty="0"/>
          </a:p>
          <a:p>
            <a:pPr lvl="1">
              <a:buFont typeface="Arial" panose="020B0604020202020204" pitchFamily="34" charset="0"/>
              <a:buChar char="•"/>
            </a:pPr>
            <a:endParaRPr lang="en-IN" sz="1600" dirty="0"/>
          </a:p>
          <a:p>
            <a:pPr lvl="1">
              <a:buFont typeface="Arial" panose="020B0604020202020204" pitchFamily="34" charset="0"/>
              <a:buChar char="•"/>
            </a:pPr>
            <a:endParaRPr lang="en-IN"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Likewise, other human AK isoenzymes can also convert majority of NDPs and </a:t>
            </a:r>
            <a:r>
              <a:rPr lang="en-US" sz="1600" dirty="0" err="1"/>
              <a:t>dNDPs</a:t>
            </a:r>
            <a:r>
              <a:rPr lang="en-US" sz="1600" dirty="0"/>
              <a:t> to corresponding NTPs and dNTPs.</a:t>
            </a:r>
          </a:p>
          <a:p>
            <a:pPr lvl="1">
              <a:buFont typeface="Arial" panose="020B0604020202020204" pitchFamily="34" charset="0"/>
              <a:buChar char="•"/>
            </a:pPr>
            <a:r>
              <a:rPr lang="en-US" sz="1600" dirty="0"/>
              <a:t>Some AK shows restricted NDP binding ability. For ex, AK8 cannot phosphorylate UDP with ATP as phosphate donor. Using alternate donor (such as GTP) can bypass this problem.</a:t>
            </a:r>
          </a:p>
          <a:p>
            <a:pPr lvl="1">
              <a:buFont typeface="Arial" panose="020B0604020202020204" pitchFamily="34" charset="0"/>
              <a:buChar char="•"/>
            </a:pPr>
            <a:r>
              <a:rPr lang="en-IN" sz="1600" dirty="0"/>
              <a:t>AKs are highly selective towards NMPs (NMPK activity), but have significantly lower selectively towards NDPs (NDPK activity). This is because AK active sites are optimized for NMPs. NDPs do not fit well in those sites and can easily attack </a:t>
            </a:r>
            <a:r>
              <a:rPr lang="en-US" sz="1600" dirty="0"/>
              <a:t>γ-phosphoryl group of the donor molecule.</a:t>
            </a:r>
          </a:p>
          <a:p>
            <a:pPr lvl="1">
              <a:buFont typeface="Arial" panose="020B0604020202020204" pitchFamily="34" charset="0"/>
              <a:buChar char="•"/>
            </a:pPr>
            <a:r>
              <a:rPr lang="en-US" sz="1600" dirty="0"/>
              <a:t>Deficiency of NDPKs can be compensated by the presence of NMPKs such as AK. This is shown in case of bacteria, </a:t>
            </a:r>
            <a:r>
              <a:rPr lang="en-US" sz="1600" i="1" dirty="0"/>
              <a:t>Ureaplasma parvum</a:t>
            </a:r>
            <a:r>
              <a:rPr lang="en-US" sz="1600" dirty="0"/>
              <a:t> that lacks NDPK gene. Mutated </a:t>
            </a:r>
            <a:r>
              <a:rPr lang="en-US" sz="1600" i="1" dirty="0"/>
              <a:t>Escherichia coli</a:t>
            </a:r>
            <a:r>
              <a:rPr lang="en-US" sz="1600" dirty="0"/>
              <a:t> with disrupted NDPK activity when injected with AK from </a:t>
            </a:r>
            <a:r>
              <a:rPr lang="en-US" sz="1600" i="1" dirty="0"/>
              <a:t>Ureaplasma parvum</a:t>
            </a:r>
            <a:r>
              <a:rPr lang="en-US" sz="1600" dirty="0"/>
              <a:t> showed renewed NDPK activity.</a:t>
            </a:r>
          </a:p>
        </p:txBody>
      </p:sp>
      <p:sp>
        <p:nvSpPr>
          <p:cNvPr id="4" name="Slide Number Placeholder 3">
            <a:extLst>
              <a:ext uri="{FF2B5EF4-FFF2-40B4-BE49-F238E27FC236}">
                <a16:creationId xmlns:a16="http://schemas.microsoft.com/office/drawing/2014/main" id="{0DF5C449-2301-2B8E-C8D2-DFC05B453B8E}"/>
              </a:ext>
            </a:extLst>
          </p:cNvPr>
          <p:cNvSpPr>
            <a:spLocks noGrp="1"/>
          </p:cNvSpPr>
          <p:nvPr>
            <p:ph type="sldNum" sz="quarter" idx="12"/>
          </p:nvPr>
        </p:nvSpPr>
        <p:spPr/>
        <p:txBody>
          <a:bodyPr/>
          <a:lstStyle/>
          <a:p>
            <a:fld id="{D1A98980-6983-4226-86DA-5B5FB1824377}" type="slidenum">
              <a:rPr lang="en-IN" smtClean="0"/>
              <a:t>28</a:t>
            </a:fld>
            <a:endParaRPr lang="en-IN" dirty="0"/>
          </a:p>
        </p:txBody>
      </p:sp>
      <p:sp>
        <p:nvSpPr>
          <p:cNvPr id="6" name="TextBox 5">
            <a:extLst>
              <a:ext uri="{FF2B5EF4-FFF2-40B4-BE49-F238E27FC236}">
                <a16:creationId xmlns:a16="http://schemas.microsoft.com/office/drawing/2014/main" id="{CCF4E4C9-E7C2-7748-2776-89AA96315C2B}"/>
              </a:ext>
            </a:extLst>
          </p:cNvPr>
          <p:cNvSpPr txBox="1"/>
          <p:nvPr/>
        </p:nvSpPr>
        <p:spPr>
          <a:xfrm>
            <a:off x="3217140" y="2806948"/>
            <a:ext cx="1866672" cy="369332"/>
          </a:xfrm>
          <a:prstGeom prst="rect">
            <a:avLst/>
          </a:prstGeom>
          <a:noFill/>
        </p:spPr>
        <p:txBody>
          <a:bodyPr wrap="square" rtlCol="0">
            <a:spAutoFit/>
          </a:bodyPr>
          <a:lstStyle/>
          <a:p>
            <a:pPr algn="ctr"/>
            <a:r>
              <a:rPr lang="en-IN" dirty="0">
                <a:solidFill>
                  <a:schemeClr val="tx2"/>
                </a:solidFill>
              </a:rPr>
              <a:t>NDP  (or dNDP)</a:t>
            </a:r>
          </a:p>
        </p:txBody>
      </p:sp>
      <p:sp>
        <p:nvSpPr>
          <p:cNvPr id="7" name="TextBox 6">
            <a:extLst>
              <a:ext uri="{FF2B5EF4-FFF2-40B4-BE49-F238E27FC236}">
                <a16:creationId xmlns:a16="http://schemas.microsoft.com/office/drawing/2014/main" id="{8EE91446-22AC-5AEE-B291-69918E80B4C6}"/>
              </a:ext>
            </a:extLst>
          </p:cNvPr>
          <p:cNvSpPr txBox="1"/>
          <p:nvPr/>
        </p:nvSpPr>
        <p:spPr>
          <a:xfrm>
            <a:off x="7053233" y="2806948"/>
            <a:ext cx="1982587" cy="369332"/>
          </a:xfrm>
          <a:prstGeom prst="rect">
            <a:avLst/>
          </a:prstGeom>
          <a:noFill/>
        </p:spPr>
        <p:txBody>
          <a:bodyPr wrap="square" rtlCol="0">
            <a:spAutoFit/>
          </a:bodyPr>
          <a:lstStyle/>
          <a:p>
            <a:pPr algn="ctr"/>
            <a:r>
              <a:rPr lang="en-IN" dirty="0">
                <a:solidFill>
                  <a:schemeClr val="tx2">
                    <a:lumMod val="75000"/>
                  </a:schemeClr>
                </a:solidFill>
              </a:rPr>
              <a:t>NTP  (or dNTP)</a:t>
            </a:r>
          </a:p>
        </p:txBody>
      </p:sp>
      <p:grpSp>
        <p:nvGrpSpPr>
          <p:cNvPr id="5" name="Group 4">
            <a:extLst>
              <a:ext uri="{FF2B5EF4-FFF2-40B4-BE49-F238E27FC236}">
                <a16:creationId xmlns:a16="http://schemas.microsoft.com/office/drawing/2014/main" id="{2A8FB9D1-FA43-ACDE-BB67-91807265D153}"/>
              </a:ext>
            </a:extLst>
          </p:cNvPr>
          <p:cNvGrpSpPr/>
          <p:nvPr/>
        </p:nvGrpSpPr>
        <p:grpSpPr>
          <a:xfrm>
            <a:off x="5083812" y="2653059"/>
            <a:ext cx="1969421" cy="338555"/>
            <a:chOff x="5083812" y="2653059"/>
            <a:chExt cx="1969421" cy="338555"/>
          </a:xfrm>
        </p:grpSpPr>
        <p:cxnSp>
          <p:nvCxnSpPr>
            <p:cNvPr id="9" name="Straight Arrow Connector 8">
              <a:extLst>
                <a:ext uri="{FF2B5EF4-FFF2-40B4-BE49-F238E27FC236}">
                  <a16:creationId xmlns:a16="http://schemas.microsoft.com/office/drawing/2014/main" id="{81143A8E-D59F-11E0-FE14-0E5CDC70A798}"/>
                </a:ext>
              </a:extLst>
            </p:cNvPr>
            <p:cNvCxnSpPr>
              <a:stCxn id="6" idx="3"/>
              <a:endCxn id="7" idx="1"/>
            </p:cNvCxnSpPr>
            <p:nvPr/>
          </p:nvCxnSpPr>
          <p:spPr>
            <a:xfrm>
              <a:off x="5083812" y="2991614"/>
              <a:ext cx="1969421"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9B103-4111-94A9-DED5-4236D98F20E9}"/>
                </a:ext>
              </a:extLst>
            </p:cNvPr>
            <p:cNvSpPr txBox="1"/>
            <p:nvPr/>
          </p:nvSpPr>
          <p:spPr>
            <a:xfrm>
              <a:off x="5699067" y="2653059"/>
              <a:ext cx="738909" cy="338554"/>
            </a:xfrm>
            <a:prstGeom prst="rect">
              <a:avLst/>
            </a:prstGeom>
            <a:noFill/>
          </p:spPr>
          <p:txBody>
            <a:bodyPr wrap="square" rtlCol="0">
              <a:spAutoFit/>
            </a:bodyPr>
            <a:lstStyle/>
            <a:p>
              <a:pPr algn="ctr"/>
              <a:r>
                <a:rPr lang="en-IN" sz="1600" dirty="0">
                  <a:solidFill>
                    <a:schemeClr val="bg2">
                      <a:lumMod val="40000"/>
                      <a:lumOff val="60000"/>
                    </a:schemeClr>
                  </a:solidFill>
                </a:rPr>
                <a:t>AK</a:t>
              </a:r>
              <a:endParaRPr lang="en-IN" sz="1400" dirty="0">
                <a:solidFill>
                  <a:schemeClr val="bg2">
                    <a:lumMod val="40000"/>
                    <a:lumOff val="60000"/>
                  </a:schemeClr>
                </a:solidFill>
              </a:endParaRPr>
            </a:p>
          </p:txBody>
        </p:sp>
      </p:grpSp>
    </p:spTree>
    <p:extLst>
      <p:ext uri="{BB962C8B-B14F-4D97-AF65-F5344CB8AC3E}">
        <p14:creationId xmlns:p14="http://schemas.microsoft.com/office/powerpoint/2010/main" val="17392193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00"/>
                                        <p:tgtEl>
                                          <p:spTgt spid="3">
                                            <p:txEl>
                                              <p:pRg st="0" end="0"/>
                                            </p:txEl>
                                          </p:spTgt>
                                        </p:tgtEl>
                                      </p:cBhvr>
                                    </p:animEffec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par>
                          <p:cTn id="17" fill="hold">
                            <p:stCondLst>
                              <p:cond delay="45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250"/>
                                        <p:tgtEl>
                                          <p:spTgt spid="5"/>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250"/>
                                        <p:tgtEl>
                                          <p:spTgt spid="3">
                                            <p:txEl>
                                              <p:pRg st="5" end="5"/>
                                            </p:txEl>
                                          </p:spTgt>
                                        </p:tgtEl>
                                      </p:cBhvr>
                                    </p:animEffect>
                                  </p:childTnLst>
                                </p:cTn>
                              </p:par>
                            </p:childTnLst>
                          </p:cTn>
                        </p:par>
                        <p:par>
                          <p:cTn id="30" fill="hold">
                            <p:stCondLst>
                              <p:cond delay="25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50"/>
                                        <p:tgtEl>
                                          <p:spTgt spid="3">
                                            <p:txEl>
                                              <p:pRg st="6" end="6"/>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250"/>
                                        <p:tgtEl>
                                          <p:spTgt spid="3">
                                            <p:txEl>
                                              <p:pRg st="7" end="7"/>
                                            </p:txEl>
                                          </p:spTgt>
                                        </p:tgtEl>
                                      </p:cBhvr>
                                    </p:animEffect>
                                  </p:childTnLst>
                                </p:cTn>
                              </p:par>
                            </p:childTnLst>
                          </p:cTn>
                        </p:par>
                        <p:par>
                          <p:cTn id="38" fill="hold">
                            <p:stCondLst>
                              <p:cond delay="750"/>
                            </p:stCondLst>
                            <p:childTnLst>
                              <p:par>
                                <p:cTn id="39" presetID="22" presetClass="entr" presetSubtype="8"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22F7-B47D-C829-F7BC-AFDAA997532A}"/>
              </a:ext>
            </a:extLst>
          </p:cNvPr>
          <p:cNvSpPr>
            <a:spLocks noGrp="1"/>
          </p:cNvSpPr>
          <p:nvPr>
            <p:ph type="title"/>
          </p:nvPr>
        </p:nvSpPr>
        <p:spPr/>
        <p:txBody>
          <a:bodyPr/>
          <a:lstStyle/>
          <a:p>
            <a:r>
              <a:rPr lang="en-IN" dirty="0"/>
              <a:t>Intracellular Synthesis </a:t>
            </a:r>
            <a:r>
              <a:rPr lang="en-IN" sz="4400" dirty="0">
                <a:solidFill>
                  <a:schemeClr val="tx1">
                    <a:lumMod val="75000"/>
                  </a:schemeClr>
                </a:solidFill>
              </a:rPr>
              <a:t>of Purine Nucleotides</a:t>
            </a:r>
            <a:endParaRPr lang="en-IN" dirty="0">
              <a:solidFill>
                <a:schemeClr val="tx1">
                  <a:lumMod val="75000"/>
                </a:schemeClr>
              </a:solidFill>
            </a:endParaRPr>
          </a:p>
        </p:txBody>
      </p:sp>
      <p:sp>
        <p:nvSpPr>
          <p:cNvPr id="3" name="Text Placeholder 2">
            <a:extLst>
              <a:ext uri="{FF2B5EF4-FFF2-40B4-BE49-F238E27FC236}">
                <a16:creationId xmlns:a16="http://schemas.microsoft.com/office/drawing/2014/main" id="{5376E9A6-AE0E-6FBB-917B-988FF4F4CE44}"/>
              </a:ext>
            </a:extLst>
          </p:cNvPr>
          <p:cNvSpPr>
            <a:spLocks noGrp="1"/>
          </p:cNvSpPr>
          <p:nvPr>
            <p:ph type="body" idx="1"/>
          </p:nvPr>
        </p:nvSpPr>
        <p:spPr>
          <a:xfrm>
            <a:off x="1097280" y="4554725"/>
            <a:ext cx="10058400" cy="1143000"/>
          </a:xfrm>
        </p:spPr>
        <p:txBody>
          <a:bodyPr>
            <a:normAutofit fontScale="85000" lnSpcReduction="20000"/>
          </a:bodyPr>
          <a:lstStyle/>
          <a:p>
            <a:pPr marL="342900" indent="-342900">
              <a:buFont typeface="Courier New" panose="02070309020205020404" pitchFamily="49" charset="0"/>
              <a:buChar char="o"/>
            </a:pPr>
            <a:r>
              <a:rPr lang="en-IN" cap="none" dirty="0"/>
              <a:t>Importance of Nucleotides</a:t>
            </a:r>
          </a:p>
          <a:p>
            <a:pPr marL="342900" indent="-342900">
              <a:buFont typeface="Courier New" panose="02070309020205020404" pitchFamily="49" charset="0"/>
              <a:buChar char="o"/>
            </a:pPr>
            <a:r>
              <a:rPr lang="en-IN" cap="none" dirty="0"/>
              <a:t>The </a:t>
            </a:r>
            <a:r>
              <a:rPr lang="en-IN" i="1" cap="none" dirty="0"/>
              <a:t>De-novo</a:t>
            </a:r>
            <a:r>
              <a:rPr lang="en-IN" cap="none" dirty="0"/>
              <a:t> Pathway</a:t>
            </a:r>
          </a:p>
          <a:p>
            <a:pPr marL="342900" indent="-342900">
              <a:buFont typeface="Courier New" panose="02070309020205020404" pitchFamily="49" charset="0"/>
              <a:buChar char="o"/>
            </a:pPr>
            <a:r>
              <a:rPr lang="en-IN" cap="none" dirty="0"/>
              <a:t>The </a:t>
            </a:r>
            <a:r>
              <a:rPr lang="en-IN" i="1" cap="none" dirty="0"/>
              <a:t>Salvage</a:t>
            </a:r>
            <a:r>
              <a:rPr lang="en-IN" cap="none" dirty="0"/>
              <a:t> Pathway</a:t>
            </a:r>
          </a:p>
        </p:txBody>
      </p:sp>
      <p:sp>
        <p:nvSpPr>
          <p:cNvPr id="4" name="Slide Number Placeholder 3">
            <a:extLst>
              <a:ext uri="{FF2B5EF4-FFF2-40B4-BE49-F238E27FC236}">
                <a16:creationId xmlns:a16="http://schemas.microsoft.com/office/drawing/2014/main" id="{7F0D63D6-7DEE-1910-429E-6B6DA66226B4}"/>
              </a:ext>
            </a:extLst>
          </p:cNvPr>
          <p:cNvSpPr>
            <a:spLocks noGrp="1"/>
          </p:cNvSpPr>
          <p:nvPr>
            <p:ph type="sldNum" sz="quarter" idx="12"/>
          </p:nvPr>
        </p:nvSpPr>
        <p:spPr/>
        <p:txBody>
          <a:bodyPr/>
          <a:lstStyle/>
          <a:p>
            <a:fld id="{D1A98980-6983-4226-86DA-5B5FB1824377}" type="slidenum">
              <a:rPr lang="en-IN" smtClean="0"/>
              <a:t>29</a:t>
            </a:fld>
            <a:endParaRPr lang="en-IN"/>
          </a:p>
        </p:txBody>
      </p:sp>
    </p:spTree>
    <p:extLst>
      <p:ext uri="{BB962C8B-B14F-4D97-AF65-F5344CB8AC3E}">
        <p14:creationId xmlns:p14="http://schemas.microsoft.com/office/powerpoint/2010/main" val="1324841752"/>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8944458-F0DC-051A-6754-EC4F401A9085}"/>
              </a:ext>
            </a:extLst>
          </p:cNvPr>
          <p:cNvGrpSpPr/>
          <p:nvPr/>
        </p:nvGrpSpPr>
        <p:grpSpPr>
          <a:xfrm>
            <a:off x="-2050600" y="1177813"/>
            <a:ext cx="9222507" cy="6019217"/>
            <a:chOff x="-2050600" y="1177813"/>
            <a:chExt cx="9222507" cy="6019217"/>
          </a:xfrm>
        </p:grpSpPr>
        <p:sp>
          <p:nvSpPr>
            <p:cNvPr id="21" name="Rectangle 20">
              <a:extLst>
                <a:ext uri="{FF2B5EF4-FFF2-40B4-BE49-F238E27FC236}">
                  <a16:creationId xmlns:a16="http://schemas.microsoft.com/office/drawing/2014/main" id="{6AB969ED-A1B1-23F8-3D22-AF15875CEE0E}"/>
                </a:ext>
              </a:extLst>
            </p:cNvPr>
            <p:cNvSpPr/>
            <p:nvPr/>
          </p:nvSpPr>
          <p:spPr>
            <a:xfrm rot="18900000">
              <a:off x="-2050600" y="1177813"/>
              <a:ext cx="9222507" cy="593414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B9D865C-8F4E-DB0E-1BDB-243D83AF9475}"/>
                </a:ext>
              </a:extLst>
            </p:cNvPr>
            <p:cNvGrpSpPr/>
            <p:nvPr/>
          </p:nvGrpSpPr>
          <p:grpSpPr>
            <a:xfrm>
              <a:off x="823982" y="2616289"/>
              <a:ext cx="4602665" cy="4580741"/>
              <a:chOff x="911969" y="2616289"/>
              <a:chExt cx="4602665" cy="4580741"/>
            </a:xfrm>
          </p:grpSpPr>
          <p:sp>
            <p:nvSpPr>
              <p:cNvPr id="30" name="TextBox 29">
                <a:extLst>
                  <a:ext uri="{FF2B5EF4-FFF2-40B4-BE49-F238E27FC236}">
                    <a16:creationId xmlns:a16="http://schemas.microsoft.com/office/drawing/2014/main" id="{34CA6731-9B02-1B8D-A7B4-83141408A4CF}"/>
                  </a:ext>
                </a:extLst>
              </p:cNvPr>
              <p:cNvSpPr txBox="1"/>
              <p:nvPr/>
            </p:nvSpPr>
            <p:spPr>
              <a:xfrm>
                <a:off x="918447" y="2616289"/>
                <a:ext cx="4596187" cy="1569660"/>
              </a:xfrm>
              <a:prstGeom prst="rect">
                <a:avLst/>
              </a:prstGeom>
              <a:noFill/>
            </p:spPr>
            <p:txBody>
              <a:bodyPr wrap="square" rtlCol="0">
                <a:spAutoFit/>
              </a:bodyPr>
              <a:lstStyle/>
              <a:p>
                <a:r>
                  <a:rPr lang="en-IN" sz="4800" dirty="0">
                    <a:solidFill>
                      <a:schemeClr val="bg1"/>
                    </a:solidFill>
                    <a:latin typeface="+mj-lt"/>
                  </a:rPr>
                  <a:t>Structure </a:t>
                </a:r>
              </a:p>
              <a:p>
                <a:r>
                  <a:rPr lang="en-IN" sz="4800" dirty="0">
                    <a:solidFill>
                      <a:schemeClr val="bg1"/>
                    </a:solidFill>
                    <a:latin typeface="+mj-lt"/>
                  </a:rPr>
                  <a:t>and Mechanism</a:t>
                </a:r>
              </a:p>
            </p:txBody>
          </p:sp>
          <p:sp>
            <p:nvSpPr>
              <p:cNvPr id="31" name="TextBox 30">
                <a:extLst>
                  <a:ext uri="{FF2B5EF4-FFF2-40B4-BE49-F238E27FC236}">
                    <a16:creationId xmlns:a16="http://schemas.microsoft.com/office/drawing/2014/main" id="{DF9E2EC9-BDE6-4661-527E-DD2F9BEA62F2}"/>
                  </a:ext>
                </a:extLst>
              </p:cNvPr>
              <p:cNvSpPr txBox="1"/>
              <p:nvPr/>
            </p:nvSpPr>
            <p:spPr>
              <a:xfrm>
                <a:off x="911969" y="4185949"/>
                <a:ext cx="4202351" cy="3011081"/>
              </a:xfrm>
              <a:prstGeom prst="rect">
                <a:avLst/>
              </a:prstGeom>
              <a:noFill/>
            </p:spPr>
            <p:txBody>
              <a:bodyPr wrap="square" rtlCol="0">
                <a:spAutoFit/>
              </a:bodyPr>
              <a:lstStyle/>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Domains and Binding Sites</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Conformational Mechanism</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Inhibition Testing</a:t>
                </a:r>
              </a:p>
              <a:p>
                <a:pPr marL="342900" indent="-342900">
                  <a:spcBef>
                    <a:spcPts val="600"/>
                  </a:spcBef>
                  <a:spcAft>
                    <a:spcPts val="200"/>
                  </a:spcAft>
                  <a:buSzPct val="120000"/>
                  <a:buFont typeface="Product Sans Light" panose="020B0303030502040203" pitchFamily="34" charset="0"/>
                  <a:buChar char="›"/>
                </a:pPr>
                <a:r>
                  <a:rPr lang="en-IN" sz="2400" dirty="0">
                    <a:solidFill>
                      <a:schemeClr val="bg1"/>
                    </a:solidFill>
                    <a:latin typeface="+mj-lt"/>
                  </a:rPr>
                  <a:t>MD simulations</a:t>
                </a:r>
              </a:p>
              <a:p>
                <a:endParaRPr lang="en-IN" sz="2400" dirty="0">
                  <a:solidFill>
                    <a:schemeClr val="bg1"/>
                  </a:solidFill>
                  <a:latin typeface="+mj-lt"/>
                </a:endParaRPr>
              </a:p>
              <a:p>
                <a:endParaRPr lang="en-IN" sz="2400" dirty="0">
                  <a:solidFill>
                    <a:schemeClr val="bg1"/>
                  </a:solidFill>
                  <a:latin typeface="+mj-lt"/>
                </a:endParaRPr>
              </a:p>
              <a:p>
                <a:endParaRPr lang="en-IN" sz="2400" dirty="0">
                  <a:solidFill>
                    <a:schemeClr val="bg1"/>
                  </a:solidFill>
                  <a:latin typeface="+mj-lt"/>
                </a:endParaRPr>
              </a:p>
            </p:txBody>
          </p:sp>
        </p:grpSp>
      </p:grpSp>
      <p:grpSp>
        <p:nvGrpSpPr>
          <p:cNvPr id="20" name="Group 19">
            <a:extLst>
              <a:ext uri="{FF2B5EF4-FFF2-40B4-BE49-F238E27FC236}">
                <a16:creationId xmlns:a16="http://schemas.microsoft.com/office/drawing/2014/main" id="{6E22DC63-E1D9-2078-8352-B911661E521E}"/>
              </a:ext>
            </a:extLst>
          </p:cNvPr>
          <p:cNvGrpSpPr/>
          <p:nvPr/>
        </p:nvGrpSpPr>
        <p:grpSpPr>
          <a:xfrm>
            <a:off x="4267088" y="-572497"/>
            <a:ext cx="10927766" cy="5637072"/>
            <a:chOff x="4256921" y="-711907"/>
            <a:chExt cx="10927766" cy="5637072"/>
          </a:xfrm>
          <a:blipFill>
            <a:blip r:embed="rId2"/>
            <a:stretch>
              <a:fillRect r="6000"/>
            </a:stretch>
          </a:blipFill>
        </p:grpSpPr>
        <p:sp>
          <p:nvSpPr>
            <p:cNvPr id="8" name="Rectangle 7">
              <a:extLst>
                <a:ext uri="{FF2B5EF4-FFF2-40B4-BE49-F238E27FC236}">
                  <a16:creationId xmlns:a16="http://schemas.microsoft.com/office/drawing/2014/main" id="{83E4A59D-D8E2-8996-DE6A-B55A910816CE}"/>
                </a:ext>
              </a:extLst>
            </p:cNvPr>
            <p:cNvSpPr/>
            <p:nvPr/>
          </p:nvSpPr>
          <p:spPr>
            <a:xfrm rot="18900000">
              <a:off x="4260077" y="1711826"/>
              <a:ext cx="9062096" cy="24438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42F8604-96B3-30FA-75EB-A94936171F91}"/>
                </a:ext>
              </a:extLst>
            </p:cNvPr>
            <p:cNvSpPr/>
            <p:nvPr/>
          </p:nvSpPr>
          <p:spPr>
            <a:xfrm rot="18900000">
              <a:off x="6626787" y="3039488"/>
              <a:ext cx="8557900"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529C904-9889-C3BA-23F0-9D941EDA3FD3}"/>
                </a:ext>
              </a:extLst>
            </p:cNvPr>
            <p:cNvSpPr/>
            <p:nvPr/>
          </p:nvSpPr>
          <p:spPr>
            <a:xfrm rot="18900000">
              <a:off x="4256921" y="-711907"/>
              <a:ext cx="8156135" cy="18856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178263676"/>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1+#ppt_w/2"/>
                                          </p:val>
                                        </p:tav>
                                        <p:tav tm="100000">
                                          <p:val>
                                            <p:strVal val="#ppt_x"/>
                                          </p:val>
                                        </p:tav>
                                      </p:tavLst>
                                    </p:anim>
                                    <p:anim calcmode="lin" valueType="num">
                                      <p:cBhvr additive="base">
                                        <p:cTn id="8" dur="4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2" decel="5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0-#ppt_w/2"/>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1972-C389-2461-7152-55B381421D54}"/>
              </a:ext>
            </a:extLst>
          </p:cNvPr>
          <p:cNvSpPr>
            <a:spLocks noGrp="1"/>
          </p:cNvSpPr>
          <p:nvPr>
            <p:ph type="title"/>
          </p:nvPr>
        </p:nvSpPr>
        <p:spPr/>
        <p:txBody>
          <a:bodyPr/>
          <a:lstStyle/>
          <a:p>
            <a:r>
              <a:rPr lang="en-IN" dirty="0"/>
              <a:t>Importance </a:t>
            </a:r>
            <a:r>
              <a:rPr lang="en-IN" sz="2800" cap="small" dirty="0">
                <a:solidFill>
                  <a:schemeClr val="tx1">
                    <a:lumMod val="75000"/>
                  </a:schemeClr>
                </a:solidFill>
              </a:rPr>
              <a:t>of</a:t>
            </a:r>
            <a:r>
              <a:rPr lang="en-IN" sz="2800" dirty="0">
                <a:solidFill>
                  <a:schemeClr val="tx1">
                    <a:lumMod val="75000"/>
                  </a:schemeClr>
                </a:solidFill>
              </a:rPr>
              <a:t> Nucleotides</a:t>
            </a:r>
            <a:endParaRPr lang="en-IN" dirty="0">
              <a:solidFill>
                <a:schemeClr val="tx1">
                  <a:lumMod val="75000"/>
                </a:schemeClr>
              </a:solidFill>
            </a:endParaRPr>
          </a:p>
        </p:txBody>
      </p:sp>
      <p:sp>
        <p:nvSpPr>
          <p:cNvPr id="4" name="Slide Number Placeholder 3">
            <a:extLst>
              <a:ext uri="{FF2B5EF4-FFF2-40B4-BE49-F238E27FC236}">
                <a16:creationId xmlns:a16="http://schemas.microsoft.com/office/drawing/2014/main" id="{42F553D0-442C-84AF-CA99-885E32819542}"/>
              </a:ext>
            </a:extLst>
          </p:cNvPr>
          <p:cNvSpPr>
            <a:spLocks noGrp="1"/>
          </p:cNvSpPr>
          <p:nvPr>
            <p:ph type="sldNum" sz="quarter" idx="12"/>
          </p:nvPr>
        </p:nvSpPr>
        <p:spPr/>
        <p:txBody>
          <a:bodyPr/>
          <a:lstStyle/>
          <a:p>
            <a:fld id="{D1A98980-6983-4226-86DA-5B5FB1824377}" type="slidenum">
              <a:rPr lang="en-IN" smtClean="0"/>
              <a:t>30</a:t>
            </a:fld>
            <a:endParaRPr lang="en-IN" dirty="0"/>
          </a:p>
        </p:txBody>
      </p:sp>
      <p:graphicFrame>
        <p:nvGraphicFramePr>
          <p:cNvPr id="6" name="Diagram 5">
            <a:extLst>
              <a:ext uri="{FF2B5EF4-FFF2-40B4-BE49-F238E27FC236}">
                <a16:creationId xmlns:a16="http://schemas.microsoft.com/office/drawing/2014/main" id="{B8673683-A412-D465-FC3B-32AC6A312E3B}"/>
              </a:ext>
            </a:extLst>
          </p:cNvPr>
          <p:cNvGraphicFramePr/>
          <p:nvPr>
            <p:extLst>
              <p:ext uri="{D42A27DB-BD31-4B8C-83A1-F6EECF244321}">
                <p14:modId xmlns:p14="http://schemas.microsoft.com/office/powerpoint/2010/main" val="4189628542"/>
              </p:ext>
            </p:extLst>
          </p:nvPr>
        </p:nvGraphicFramePr>
        <p:xfrm>
          <a:off x="435204" y="1960775"/>
          <a:ext cx="11321592" cy="4204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8">
            <a:extLst>
              <a:ext uri="{FF2B5EF4-FFF2-40B4-BE49-F238E27FC236}">
                <a16:creationId xmlns:a16="http://schemas.microsoft.com/office/drawing/2014/main" id="{4954063A-415A-3FD2-279C-F7BFD0022794}"/>
              </a:ext>
            </a:extLst>
          </p:cNvPr>
          <p:cNvSpPr>
            <a:spLocks noGrp="1"/>
          </p:cNvSpPr>
          <p:nvPr>
            <p:ph type="ftr" sz="quarter" idx="11"/>
          </p:nvPr>
        </p:nvSpPr>
        <p:spPr>
          <a:xfrm>
            <a:off x="435204" y="6419249"/>
            <a:ext cx="8473126" cy="365125"/>
          </a:xfrm>
        </p:spPr>
        <p:txBody>
          <a:bodyPr/>
          <a:lstStyle/>
          <a:p>
            <a:pPr algn="l"/>
            <a:r>
              <a:rPr lang="en-IN" sz="1300" cap="none" dirty="0">
                <a:solidFill>
                  <a:schemeClr val="tx2"/>
                </a:solidFill>
              </a:rPr>
              <a:t>FAD</a:t>
            </a:r>
            <a:r>
              <a:rPr lang="en-IN" sz="1300" cap="none" dirty="0"/>
              <a:t>: Flavin Adenine Dinucleotide, </a:t>
            </a:r>
            <a:r>
              <a:rPr lang="en-IN" sz="1300" cap="none" dirty="0">
                <a:solidFill>
                  <a:schemeClr val="tx2"/>
                </a:solidFill>
              </a:rPr>
              <a:t>NAD</a:t>
            </a:r>
            <a:r>
              <a:rPr lang="en-IN" sz="1300" cap="none" dirty="0"/>
              <a:t>: Nicotinamide Adenine Dinucleotide, </a:t>
            </a:r>
            <a:r>
              <a:rPr lang="en-IN" sz="1300" cap="none" dirty="0">
                <a:solidFill>
                  <a:schemeClr val="tx2"/>
                </a:solidFill>
              </a:rPr>
              <a:t>CoA</a:t>
            </a:r>
            <a:r>
              <a:rPr lang="en-IN" sz="1300" cap="none" dirty="0"/>
              <a:t>: Coenzyme-A, </a:t>
            </a:r>
            <a:r>
              <a:rPr lang="en-IN" sz="1300" cap="none" dirty="0">
                <a:solidFill>
                  <a:schemeClr val="tx2"/>
                </a:solidFill>
              </a:rPr>
              <a:t>cAMP</a:t>
            </a:r>
            <a:r>
              <a:rPr lang="en-IN" sz="1300" cap="none" dirty="0"/>
              <a:t>: cyclic AMP</a:t>
            </a:r>
          </a:p>
        </p:txBody>
      </p:sp>
    </p:spTree>
    <p:extLst>
      <p:ext uri="{BB962C8B-B14F-4D97-AF65-F5344CB8AC3E}">
        <p14:creationId xmlns:p14="http://schemas.microsoft.com/office/powerpoint/2010/main" val="318199948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D9B6025E-5CEF-4803-B46A-87591E8D4EDA}"/>
                                            </p:graphicEl>
                                          </p:spTgt>
                                        </p:tgtEl>
                                        <p:attrNameLst>
                                          <p:attrName>style.visibility</p:attrName>
                                        </p:attrNameLst>
                                      </p:cBhvr>
                                      <p:to>
                                        <p:strVal val="visible"/>
                                      </p:to>
                                    </p:set>
                                    <p:animEffect transition="in" filter="wipe(up)">
                                      <p:cBhvr>
                                        <p:cTn id="12" dur="250"/>
                                        <p:tgtEl>
                                          <p:spTgt spid="6">
                                            <p:graphicEl>
                                              <a:dgm id="{D9B6025E-5CEF-4803-B46A-87591E8D4EDA}"/>
                                            </p:graphicEl>
                                          </p:spTgt>
                                        </p:tgtEl>
                                      </p:cBhvr>
                                    </p:animEffect>
                                  </p:childTnLst>
                                </p:cTn>
                              </p:par>
                            </p:childTnLst>
                          </p:cTn>
                        </p:par>
                        <p:par>
                          <p:cTn id="13" fill="hold">
                            <p:stCondLst>
                              <p:cond delay="250"/>
                            </p:stCondLst>
                            <p:childTnLst>
                              <p:par>
                                <p:cTn id="14" presetID="22" presetClass="entr" presetSubtype="1" fill="hold" grpId="0" nodeType="afterEffect">
                                  <p:stCondLst>
                                    <p:cond delay="0"/>
                                  </p:stCondLst>
                                  <p:childTnLst>
                                    <p:set>
                                      <p:cBhvr>
                                        <p:cTn id="15" dur="1" fill="hold">
                                          <p:stCondLst>
                                            <p:cond delay="0"/>
                                          </p:stCondLst>
                                        </p:cTn>
                                        <p:tgtEl>
                                          <p:spTgt spid="6">
                                            <p:graphicEl>
                                              <a:dgm id="{14FD3371-BDCB-4A6A-930E-1985DC5F39BC}"/>
                                            </p:graphicEl>
                                          </p:spTgt>
                                        </p:tgtEl>
                                        <p:attrNameLst>
                                          <p:attrName>style.visibility</p:attrName>
                                        </p:attrNameLst>
                                      </p:cBhvr>
                                      <p:to>
                                        <p:strVal val="visible"/>
                                      </p:to>
                                    </p:set>
                                    <p:animEffect transition="in" filter="wipe(up)">
                                      <p:cBhvr>
                                        <p:cTn id="16" dur="250"/>
                                        <p:tgtEl>
                                          <p:spTgt spid="6">
                                            <p:graphicEl>
                                              <a:dgm id="{14FD3371-BDCB-4A6A-930E-1985DC5F39BC}"/>
                                            </p:graphic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graphicEl>
                                              <a:dgm id="{3F709710-1D9E-4AF5-B0E4-7975BF15588A}"/>
                                            </p:graphicEl>
                                          </p:spTgt>
                                        </p:tgtEl>
                                        <p:attrNameLst>
                                          <p:attrName>style.visibility</p:attrName>
                                        </p:attrNameLst>
                                      </p:cBhvr>
                                      <p:to>
                                        <p:strVal val="visible"/>
                                      </p:to>
                                    </p:set>
                                    <p:animEffect transition="in" filter="wipe(up)">
                                      <p:cBhvr>
                                        <p:cTn id="20" dur="250"/>
                                        <p:tgtEl>
                                          <p:spTgt spid="6">
                                            <p:graphicEl>
                                              <a:dgm id="{3F709710-1D9E-4AF5-B0E4-7975BF15588A}"/>
                                            </p:graphicEl>
                                          </p:spTgt>
                                        </p:tgtEl>
                                      </p:cBhvr>
                                    </p:animEffect>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6">
                                            <p:graphicEl>
                                              <a:dgm id="{732A3C3E-3745-4AEB-B503-D9FF4FFEF607}"/>
                                            </p:graphicEl>
                                          </p:spTgt>
                                        </p:tgtEl>
                                        <p:attrNameLst>
                                          <p:attrName>style.visibility</p:attrName>
                                        </p:attrNameLst>
                                      </p:cBhvr>
                                      <p:to>
                                        <p:strVal val="visible"/>
                                      </p:to>
                                    </p:set>
                                    <p:animEffect transition="in" filter="wipe(up)">
                                      <p:cBhvr>
                                        <p:cTn id="24" dur="250"/>
                                        <p:tgtEl>
                                          <p:spTgt spid="6">
                                            <p:graphicEl>
                                              <a:dgm id="{732A3C3E-3745-4AEB-B503-D9FF4FFEF607}"/>
                                            </p:graphicEl>
                                          </p:spTgt>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6">
                                            <p:graphicEl>
                                              <a:dgm id="{34A11847-6B1B-4E45-92F2-93F150578D07}"/>
                                            </p:graphicEl>
                                          </p:spTgt>
                                        </p:tgtEl>
                                        <p:attrNameLst>
                                          <p:attrName>style.visibility</p:attrName>
                                        </p:attrNameLst>
                                      </p:cBhvr>
                                      <p:to>
                                        <p:strVal val="visible"/>
                                      </p:to>
                                    </p:set>
                                    <p:animEffect transition="in" filter="wipe(up)">
                                      <p:cBhvr>
                                        <p:cTn id="28" dur="250"/>
                                        <p:tgtEl>
                                          <p:spTgt spid="6">
                                            <p:graphicEl>
                                              <a:dgm id="{34A11847-6B1B-4E45-92F2-93F150578D07}"/>
                                            </p:graphicEl>
                                          </p:spTgt>
                                        </p:tgtEl>
                                      </p:cBhvr>
                                    </p:animEffect>
                                  </p:childTnLst>
                                </p:cTn>
                              </p:par>
                            </p:childTnLst>
                          </p:cTn>
                        </p:par>
                        <p:par>
                          <p:cTn id="29" fill="hold">
                            <p:stCondLst>
                              <p:cond delay="1250"/>
                            </p:stCondLst>
                            <p:childTnLst>
                              <p:par>
                                <p:cTn id="30" presetID="22" presetClass="entr" presetSubtype="1" fill="hold" grpId="0" nodeType="afterEffect">
                                  <p:stCondLst>
                                    <p:cond delay="0"/>
                                  </p:stCondLst>
                                  <p:childTnLst>
                                    <p:set>
                                      <p:cBhvr>
                                        <p:cTn id="31" dur="1" fill="hold">
                                          <p:stCondLst>
                                            <p:cond delay="0"/>
                                          </p:stCondLst>
                                        </p:cTn>
                                        <p:tgtEl>
                                          <p:spTgt spid="6">
                                            <p:graphicEl>
                                              <a:dgm id="{E6D11E49-D895-48F4-A77C-8FFEA1C8DFC6}"/>
                                            </p:graphicEl>
                                          </p:spTgt>
                                        </p:tgtEl>
                                        <p:attrNameLst>
                                          <p:attrName>style.visibility</p:attrName>
                                        </p:attrNameLst>
                                      </p:cBhvr>
                                      <p:to>
                                        <p:strVal val="visible"/>
                                      </p:to>
                                    </p:set>
                                    <p:animEffect transition="in" filter="wipe(up)">
                                      <p:cBhvr>
                                        <p:cTn id="32" dur="250"/>
                                        <p:tgtEl>
                                          <p:spTgt spid="6">
                                            <p:graphicEl>
                                              <a:dgm id="{E6D11E49-D895-48F4-A77C-8FFEA1C8DF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uiExpand="1">
        <p:bldSub>
          <a:bldDgm bld="lvl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F47FE-6DEB-F9CA-DA98-FB54CE13BC8E}"/>
              </a:ext>
            </a:extLst>
          </p:cNvPr>
          <p:cNvSpPr>
            <a:spLocks noGrp="1"/>
          </p:cNvSpPr>
          <p:nvPr>
            <p:ph type="sldNum" sz="quarter" idx="12"/>
          </p:nvPr>
        </p:nvSpPr>
        <p:spPr/>
        <p:txBody>
          <a:bodyPr/>
          <a:lstStyle/>
          <a:p>
            <a:fld id="{D1A98980-6983-4226-86DA-5B5FB1824377}" type="slidenum">
              <a:rPr lang="en-IN" smtClean="0"/>
              <a:t>31</a:t>
            </a:fld>
            <a:endParaRPr lang="en-IN"/>
          </a:p>
        </p:txBody>
      </p:sp>
      <p:sp>
        <p:nvSpPr>
          <p:cNvPr id="6" name="Content Placeholder 5">
            <a:extLst>
              <a:ext uri="{FF2B5EF4-FFF2-40B4-BE49-F238E27FC236}">
                <a16:creationId xmlns:a16="http://schemas.microsoft.com/office/drawing/2014/main" id="{E93EE87F-06D0-7952-1487-DFD430B0D8D8}"/>
              </a:ext>
            </a:extLst>
          </p:cNvPr>
          <p:cNvSpPr>
            <a:spLocks noGrp="1"/>
          </p:cNvSpPr>
          <p:nvPr>
            <p:ph idx="4294967295"/>
          </p:nvPr>
        </p:nvSpPr>
        <p:spPr>
          <a:xfrm>
            <a:off x="1066800" y="875303"/>
            <a:ext cx="10058400" cy="4022725"/>
          </a:xfrm>
        </p:spPr>
        <p:txBody>
          <a:bodyPr/>
          <a:lstStyle/>
          <a:p>
            <a:pPr marL="292608" lvl="1">
              <a:buNone/>
            </a:pPr>
            <a:r>
              <a:rPr lang="en-IN" sz="2000" dirty="0"/>
              <a:t>	</a:t>
            </a:r>
            <a:endParaRPr lang="en-US" sz="2000" dirty="0"/>
          </a:p>
          <a:p>
            <a:pPr marL="292608" lvl="1">
              <a:buNone/>
            </a:pPr>
            <a:r>
              <a:rPr lang="en-US" sz="2000" dirty="0"/>
              <a:t>	</a:t>
            </a:r>
            <a:endParaRPr lang="en-IN" dirty="0"/>
          </a:p>
        </p:txBody>
      </p:sp>
      <p:graphicFrame>
        <p:nvGraphicFramePr>
          <p:cNvPr id="7" name="Diagram 6">
            <a:extLst>
              <a:ext uri="{FF2B5EF4-FFF2-40B4-BE49-F238E27FC236}">
                <a16:creationId xmlns:a16="http://schemas.microsoft.com/office/drawing/2014/main" id="{37AF78F4-EA34-7B0D-DDD9-9F0A6930A3DA}"/>
              </a:ext>
            </a:extLst>
          </p:cNvPr>
          <p:cNvGraphicFramePr/>
          <p:nvPr>
            <p:extLst>
              <p:ext uri="{D42A27DB-BD31-4B8C-83A1-F6EECF244321}">
                <p14:modId xmlns:p14="http://schemas.microsoft.com/office/powerpoint/2010/main" val="3540818102"/>
              </p:ext>
            </p:extLst>
          </p:nvPr>
        </p:nvGraphicFramePr>
        <p:xfrm>
          <a:off x="510618" y="562830"/>
          <a:ext cx="11170763" cy="169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22F3B45C-755F-4027-572D-5B3831ED1257}"/>
              </a:ext>
            </a:extLst>
          </p:cNvPr>
          <p:cNvGraphicFramePr/>
          <p:nvPr>
            <p:extLst>
              <p:ext uri="{D42A27DB-BD31-4B8C-83A1-F6EECF244321}">
                <p14:modId xmlns:p14="http://schemas.microsoft.com/office/powerpoint/2010/main" val="2696784896"/>
              </p:ext>
            </p:extLst>
          </p:nvPr>
        </p:nvGraphicFramePr>
        <p:xfrm>
          <a:off x="510618" y="2565479"/>
          <a:ext cx="11170763" cy="32954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23097446"/>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graphicEl>
                                              <a:dgm id="{68BEB72A-7D72-4AA4-9DD6-9F1DDCA042D5}"/>
                                            </p:graphicEl>
                                          </p:spTgt>
                                        </p:tgtEl>
                                        <p:attrNameLst>
                                          <p:attrName>style.visibility</p:attrName>
                                        </p:attrNameLst>
                                      </p:cBhvr>
                                      <p:to>
                                        <p:strVal val="visible"/>
                                      </p:to>
                                    </p:set>
                                    <p:animEffect transition="in" filter="wipe(up)">
                                      <p:cBhvr>
                                        <p:cTn id="7" dur="250"/>
                                        <p:tgtEl>
                                          <p:spTgt spid="7">
                                            <p:graphicEl>
                                              <a:dgm id="{68BEB72A-7D72-4AA4-9DD6-9F1DDCA042D5}"/>
                                            </p:graphic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7">
                                            <p:graphicEl>
                                              <a:dgm id="{CB46226B-A235-475E-90A9-C46DFF082063}"/>
                                            </p:graphicEl>
                                          </p:spTgt>
                                        </p:tgtEl>
                                        <p:attrNameLst>
                                          <p:attrName>style.visibility</p:attrName>
                                        </p:attrNameLst>
                                      </p:cBhvr>
                                      <p:to>
                                        <p:strVal val="visible"/>
                                      </p:to>
                                    </p:set>
                                    <p:animEffect transition="in" filter="wipe(up)">
                                      <p:cBhvr>
                                        <p:cTn id="11" dur="250"/>
                                        <p:tgtEl>
                                          <p:spTgt spid="7">
                                            <p:graphicEl>
                                              <a:dgm id="{CB46226B-A235-475E-90A9-C46DFF082063}"/>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graphicEl>
                                              <a:dgm id="{363B0967-6F1F-4D57-B05C-79E4C04C5AF6}"/>
                                            </p:graphicEl>
                                          </p:spTgt>
                                        </p:tgtEl>
                                        <p:attrNameLst>
                                          <p:attrName>style.visibility</p:attrName>
                                        </p:attrNameLst>
                                      </p:cBhvr>
                                      <p:to>
                                        <p:strVal val="visible"/>
                                      </p:to>
                                    </p:set>
                                    <p:animEffect transition="in" filter="fade">
                                      <p:cBhvr>
                                        <p:cTn id="16" dur="250"/>
                                        <p:tgtEl>
                                          <p:spTgt spid="9">
                                            <p:graphicEl>
                                              <a:dgm id="{363B0967-6F1F-4D57-B05C-79E4C04C5AF6}"/>
                                            </p:graphicEl>
                                          </p:spTgt>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9">
                                            <p:graphicEl>
                                              <a:dgm id="{80DD31DB-07F8-46C2-923B-A7640835EA29}"/>
                                            </p:graphicEl>
                                          </p:spTgt>
                                        </p:tgtEl>
                                        <p:attrNameLst>
                                          <p:attrName>style.visibility</p:attrName>
                                        </p:attrNameLst>
                                      </p:cBhvr>
                                      <p:to>
                                        <p:strVal val="visible"/>
                                      </p:to>
                                    </p:set>
                                    <p:animEffect transition="in" filter="fade">
                                      <p:cBhvr>
                                        <p:cTn id="20" dur="250"/>
                                        <p:tgtEl>
                                          <p:spTgt spid="9">
                                            <p:graphicEl>
                                              <a:dgm id="{80DD31DB-07F8-46C2-923B-A7640835EA29}"/>
                                            </p:graphic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graphicEl>
                                              <a:dgm id="{E9094094-FC91-4711-99DB-594E6D6FB459}"/>
                                            </p:graphicEl>
                                          </p:spTgt>
                                        </p:tgtEl>
                                        <p:attrNameLst>
                                          <p:attrName>style.visibility</p:attrName>
                                        </p:attrNameLst>
                                      </p:cBhvr>
                                      <p:to>
                                        <p:strVal val="visible"/>
                                      </p:to>
                                    </p:set>
                                    <p:animEffect transition="in" filter="fade">
                                      <p:cBhvr>
                                        <p:cTn id="24" dur="250"/>
                                        <p:tgtEl>
                                          <p:spTgt spid="9">
                                            <p:graphicEl>
                                              <a:dgm id="{E9094094-FC91-4711-99DB-594E6D6FB459}"/>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C66272C1-C82D-4D96-956B-E51FFBB7373F}"/>
                                            </p:graphicEl>
                                          </p:spTgt>
                                        </p:tgtEl>
                                        <p:attrNameLst>
                                          <p:attrName>style.visibility</p:attrName>
                                        </p:attrNameLst>
                                      </p:cBhvr>
                                      <p:to>
                                        <p:strVal val="visible"/>
                                      </p:to>
                                    </p:set>
                                    <p:animEffect transition="in" filter="fade">
                                      <p:cBhvr>
                                        <p:cTn id="29" dur="250"/>
                                        <p:tgtEl>
                                          <p:spTgt spid="9">
                                            <p:graphicEl>
                                              <a:dgm id="{C66272C1-C82D-4D96-956B-E51FFBB7373F}"/>
                                            </p:graphicEl>
                                          </p:spTgt>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9">
                                            <p:graphicEl>
                                              <a:dgm id="{3827FA66-F0EE-438C-A3BB-B1AE2E062044}"/>
                                            </p:graphicEl>
                                          </p:spTgt>
                                        </p:tgtEl>
                                        <p:attrNameLst>
                                          <p:attrName>style.visibility</p:attrName>
                                        </p:attrNameLst>
                                      </p:cBhvr>
                                      <p:to>
                                        <p:strVal val="visible"/>
                                      </p:to>
                                    </p:set>
                                    <p:animEffect transition="in" filter="fade">
                                      <p:cBhvr>
                                        <p:cTn id="33" dur="250"/>
                                        <p:tgtEl>
                                          <p:spTgt spid="9">
                                            <p:graphicEl>
                                              <a:dgm id="{3827FA66-F0EE-438C-A3BB-B1AE2E062044}"/>
                                            </p:graphic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graphicEl>
                                              <a:dgm id="{B9A72416-6B4E-410C-915C-EC27C212D8FC}"/>
                                            </p:graphicEl>
                                          </p:spTgt>
                                        </p:tgtEl>
                                        <p:attrNameLst>
                                          <p:attrName>style.visibility</p:attrName>
                                        </p:attrNameLst>
                                      </p:cBhvr>
                                      <p:to>
                                        <p:strVal val="visible"/>
                                      </p:to>
                                    </p:set>
                                    <p:animEffect transition="in" filter="fade">
                                      <p:cBhvr>
                                        <p:cTn id="37" dur="250"/>
                                        <p:tgtEl>
                                          <p:spTgt spid="9">
                                            <p:graphicEl>
                                              <a:dgm id="{B9A72416-6B4E-410C-915C-EC27C212D8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Graphic spid="9" grpId="0"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9F9A-4C7A-061A-71AF-7101F2E8060A}"/>
              </a:ext>
            </a:extLst>
          </p:cNvPr>
          <p:cNvSpPr>
            <a:spLocks noGrp="1"/>
          </p:cNvSpPr>
          <p:nvPr>
            <p:ph type="title"/>
          </p:nvPr>
        </p:nvSpPr>
        <p:spPr/>
        <p:txBody>
          <a:bodyPr/>
          <a:lstStyle/>
          <a:p>
            <a:r>
              <a:rPr lang="en-IN" dirty="0"/>
              <a:t>The </a:t>
            </a:r>
            <a:r>
              <a:rPr lang="en-IN" i="1" dirty="0">
                <a:solidFill>
                  <a:schemeClr val="tx2"/>
                </a:solidFill>
              </a:rPr>
              <a:t>de-novo</a:t>
            </a:r>
            <a:r>
              <a:rPr lang="en-IN" dirty="0"/>
              <a:t> Pathway</a:t>
            </a:r>
          </a:p>
        </p:txBody>
      </p:sp>
      <p:sp>
        <p:nvSpPr>
          <p:cNvPr id="3" name="Content Placeholder 2">
            <a:extLst>
              <a:ext uri="{FF2B5EF4-FFF2-40B4-BE49-F238E27FC236}">
                <a16:creationId xmlns:a16="http://schemas.microsoft.com/office/drawing/2014/main" id="{6FC33CBF-482D-346F-5870-83919371DDFE}"/>
              </a:ext>
            </a:extLst>
          </p:cNvPr>
          <p:cNvSpPr>
            <a:spLocks noGrp="1"/>
          </p:cNvSpPr>
          <p:nvPr>
            <p:ph idx="1"/>
          </p:nvPr>
        </p:nvSpPr>
        <p:spPr/>
        <p:txBody>
          <a:bodyPr>
            <a:normAutofit/>
          </a:bodyPr>
          <a:lstStyle/>
          <a:p>
            <a:r>
              <a:rPr lang="en-US" sz="1600" dirty="0"/>
              <a:t>Major source of DNA transcription and replication in developing cells. Steps involved are</a:t>
            </a:r>
          </a:p>
        </p:txBody>
      </p:sp>
      <p:sp>
        <p:nvSpPr>
          <p:cNvPr id="4" name="Slide Number Placeholder 3">
            <a:extLst>
              <a:ext uri="{FF2B5EF4-FFF2-40B4-BE49-F238E27FC236}">
                <a16:creationId xmlns:a16="http://schemas.microsoft.com/office/drawing/2014/main" id="{8BBBB560-3EB4-19C8-ECF7-58A553A8A571}"/>
              </a:ext>
            </a:extLst>
          </p:cNvPr>
          <p:cNvSpPr>
            <a:spLocks noGrp="1"/>
          </p:cNvSpPr>
          <p:nvPr>
            <p:ph type="sldNum" sz="quarter" idx="12"/>
          </p:nvPr>
        </p:nvSpPr>
        <p:spPr/>
        <p:txBody>
          <a:bodyPr/>
          <a:lstStyle/>
          <a:p>
            <a:fld id="{D1A98980-6983-4226-86DA-5B5FB1824377}" type="slidenum">
              <a:rPr lang="en-IN" smtClean="0"/>
              <a:t>32</a:t>
            </a:fld>
            <a:endParaRPr lang="en-IN"/>
          </a:p>
        </p:txBody>
      </p:sp>
      <p:sp>
        <p:nvSpPr>
          <p:cNvPr id="5" name="Footer Placeholder 8">
            <a:extLst>
              <a:ext uri="{FF2B5EF4-FFF2-40B4-BE49-F238E27FC236}">
                <a16:creationId xmlns:a16="http://schemas.microsoft.com/office/drawing/2014/main" id="{F4A25772-D72C-0426-07E4-6C3F1650928D}"/>
              </a:ext>
            </a:extLst>
          </p:cNvPr>
          <p:cNvSpPr>
            <a:spLocks noGrp="1"/>
          </p:cNvSpPr>
          <p:nvPr>
            <p:ph type="ftr" sz="quarter" idx="11"/>
          </p:nvPr>
        </p:nvSpPr>
        <p:spPr>
          <a:xfrm>
            <a:off x="435204" y="6388834"/>
            <a:ext cx="8073785" cy="365125"/>
          </a:xfrm>
        </p:spPr>
        <p:txBody>
          <a:bodyPr/>
          <a:lstStyle/>
          <a:p>
            <a:pPr algn="l"/>
            <a:r>
              <a:rPr lang="en-IN" sz="1400" cap="none" dirty="0">
                <a:solidFill>
                  <a:schemeClr val="tx2"/>
                </a:solidFill>
              </a:rPr>
              <a:t>IMP</a:t>
            </a:r>
            <a:r>
              <a:rPr lang="en-IN" sz="1400" cap="none" dirty="0"/>
              <a:t>: Inosine Monophosphate, </a:t>
            </a:r>
            <a:r>
              <a:rPr lang="en-IN" sz="1400" cap="none" dirty="0">
                <a:solidFill>
                  <a:schemeClr val="tx2"/>
                </a:solidFill>
              </a:rPr>
              <a:t>PRPP</a:t>
            </a:r>
            <a:r>
              <a:rPr lang="en-IN" sz="1400" cap="none" dirty="0"/>
              <a:t>:  </a:t>
            </a:r>
            <a:r>
              <a:rPr lang="en-IN" sz="1400" cap="none" dirty="0">
                <a:solidFill>
                  <a:schemeClr val="tx1"/>
                </a:solidFill>
              </a:rPr>
              <a:t>Phosphoribosyl Pyrophosphate</a:t>
            </a:r>
            <a:r>
              <a:rPr lang="en-IN" sz="1400" cap="none" dirty="0"/>
              <a:t>, </a:t>
            </a:r>
            <a:r>
              <a:rPr lang="en-IN" sz="1400" cap="none" dirty="0">
                <a:solidFill>
                  <a:schemeClr val="tx2"/>
                </a:solidFill>
              </a:rPr>
              <a:t>GUK</a:t>
            </a:r>
            <a:r>
              <a:rPr lang="en-IN" sz="1400" cap="none" dirty="0"/>
              <a:t>: Guanylate Kinase</a:t>
            </a:r>
          </a:p>
        </p:txBody>
      </p:sp>
      <p:graphicFrame>
        <p:nvGraphicFramePr>
          <p:cNvPr id="7" name="Diagram 6">
            <a:extLst>
              <a:ext uri="{FF2B5EF4-FFF2-40B4-BE49-F238E27FC236}">
                <a16:creationId xmlns:a16="http://schemas.microsoft.com/office/drawing/2014/main" id="{4503024C-D17D-2FA1-7404-06AE0771F702}"/>
              </a:ext>
            </a:extLst>
          </p:cNvPr>
          <p:cNvGraphicFramePr/>
          <p:nvPr>
            <p:extLst>
              <p:ext uri="{D42A27DB-BD31-4B8C-83A1-F6EECF244321}">
                <p14:modId xmlns:p14="http://schemas.microsoft.com/office/powerpoint/2010/main" val="2238224275"/>
              </p:ext>
            </p:extLst>
          </p:nvPr>
        </p:nvGraphicFramePr>
        <p:xfrm>
          <a:off x="515332" y="2507226"/>
          <a:ext cx="11161336" cy="3564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139636"/>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graphicEl>
                                              <a:dgm id="{152971A7-53DB-4F6D-A2B5-E06361FBAAD1}"/>
                                            </p:graphicEl>
                                          </p:spTgt>
                                        </p:tgtEl>
                                        <p:attrNameLst>
                                          <p:attrName>style.visibility</p:attrName>
                                        </p:attrNameLst>
                                      </p:cBhvr>
                                      <p:to>
                                        <p:strVal val="visible"/>
                                      </p:to>
                                    </p:set>
                                    <p:animEffect transition="in" filter="wipe(up)">
                                      <p:cBhvr>
                                        <p:cTn id="17" dur="250"/>
                                        <p:tgtEl>
                                          <p:spTgt spid="7">
                                            <p:graphicEl>
                                              <a:dgm id="{152971A7-53DB-4F6D-A2B5-E06361FBAAD1}"/>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graphicEl>
                                              <a:dgm id="{FEFD05C9-F84F-419C-AE71-5B741C6A039C}"/>
                                            </p:graphicEl>
                                          </p:spTgt>
                                        </p:tgtEl>
                                        <p:attrNameLst>
                                          <p:attrName>style.visibility</p:attrName>
                                        </p:attrNameLst>
                                      </p:cBhvr>
                                      <p:to>
                                        <p:strVal val="visible"/>
                                      </p:to>
                                    </p:set>
                                    <p:animEffect transition="in" filter="wipe(up)">
                                      <p:cBhvr>
                                        <p:cTn id="20" dur="250"/>
                                        <p:tgtEl>
                                          <p:spTgt spid="7">
                                            <p:graphicEl>
                                              <a:dgm id="{FEFD05C9-F84F-419C-AE71-5B741C6A039C}"/>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
                                            <p:graphicEl>
                                              <a:dgm id="{1CC29E12-CDA6-432D-9B96-D41CC63940A8}"/>
                                            </p:graphicEl>
                                          </p:spTgt>
                                        </p:tgtEl>
                                        <p:attrNameLst>
                                          <p:attrName>style.visibility</p:attrName>
                                        </p:attrNameLst>
                                      </p:cBhvr>
                                      <p:to>
                                        <p:strVal val="visible"/>
                                      </p:to>
                                    </p:set>
                                    <p:animEffect transition="in" filter="wipe(up)">
                                      <p:cBhvr>
                                        <p:cTn id="25" dur="250"/>
                                        <p:tgtEl>
                                          <p:spTgt spid="7">
                                            <p:graphicEl>
                                              <a:dgm id="{1CC29E12-CDA6-432D-9B96-D41CC63940A8}"/>
                                            </p:graphic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7">
                                            <p:graphicEl>
                                              <a:dgm id="{F2D76199-A3B6-4384-A870-3D21BDF40BBB}"/>
                                            </p:graphicEl>
                                          </p:spTgt>
                                        </p:tgtEl>
                                        <p:attrNameLst>
                                          <p:attrName>style.visibility</p:attrName>
                                        </p:attrNameLst>
                                      </p:cBhvr>
                                      <p:to>
                                        <p:strVal val="visible"/>
                                      </p:to>
                                    </p:set>
                                    <p:animEffect transition="in" filter="wipe(up)">
                                      <p:cBhvr>
                                        <p:cTn id="28" dur="250"/>
                                        <p:tgtEl>
                                          <p:spTgt spid="7">
                                            <p:graphicEl>
                                              <a:dgm id="{F2D76199-A3B6-4384-A870-3D21BDF40BBB}"/>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7">
                                            <p:graphicEl>
                                              <a:dgm id="{EF46669B-85B5-4F4F-AA8B-74D42853F599}"/>
                                            </p:graphicEl>
                                          </p:spTgt>
                                        </p:tgtEl>
                                        <p:attrNameLst>
                                          <p:attrName>style.visibility</p:attrName>
                                        </p:attrNameLst>
                                      </p:cBhvr>
                                      <p:to>
                                        <p:strVal val="visible"/>
                                      </p:to>
                                    </p:set>
                                    <p:animEffect transition="in" filter="wipe(up)">
                                      <p:cBhvr>
                                        <p:cTn id="33" dur="250"/>
                                        <p:tgtEl>
                                          <p:spTgt spid="7">
                                            <p:graphicEl>
                                              <a:dgm id="{EF46669B-85B5-4F4F-AA8B-74D42853F599}"/>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7">
                                            <p:graphicEl>
                                              <a:dgm id="{174178A6-F6C9-42DA-89D4-68B6BB20F748}"/>
                                            </p:graphicEl>
                                          </p:spTgt>
                                        </p:tgtEl>
                                        <p:attrNameLst>
                                          <p:attrName>style.visibility</p:attrName>
                                        </p:attrNameLst>
                                      </p:cBhvr>
                                      <p:to>
                                        <p:strVal val="visible"/>
                                      </p:to>
                                    </p:set>
                                    <p:animEffect transition="in" filter="wipe(up)">
                                      <p:cBhvr>
                                        <p:cTn id="36" dur="250"/>
                                        <p:tgtEl>
                                          <p:spTgt spid="7">
                                            <p:graphicEl>
                                              <a:dgm id="{174178A6-F6C9-42DA-89D4-68B6BB20F7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7"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1EBD-AE14-8DA3-CB28-98BBABB21AD3}"/>
              </a:ext>
            </a:extLst>
          </p:cNvPr>
          <p:cNvSpPr>
            <a:spLocks noGrp="1"/>
          </p:cNvSpPr>
          <p:nvPr>
            <p:ph type="title"/>
          </p:nvPr>
        </p:nvSpPr>
        <p:spPr/>
        <p:txBody>
          <a:bodyPr/>
          <a:lstStyle/>
          <a:p>
            <a:r>
              <a:rPr lang="en-IN" dirty="0"/>
              <a:t>The </a:t>
            </a:r>
            <a:r>
              <a:rPr lang="en-IN" i="1" dirty="0">
                <a:solidFill>
                  <a:schemeClr val="tx2"/>
                </a:solidFill>
              </a:rPr>
              <a:t>de-novo</a:t>
            </a:r>
            <a:r>
              <a:rPr lang="en-IN" dirty="0"/>
              <a:t> Pathway</a:t>
            </a:r>
          </a:p>
        </p:txBody>
      </p:sp>
      <p:sp>
        <p:nvSpPr>
          <p:cNvPr id="4" name="Text Placeholder 3">
            <a:extLst>
              <a:ext uri="{FF2B5EF4-FFF2-40B4-BE49-F238E27FC236}">
                <a16:creationId xmlns:a16="http://schemas.microsoft.com/office/drawing/2014/main" id="{5673BD7B-831B-4956-CD47-A0F847B95179}"/>
              </a:ext>
            </a:extLst>
          </p:cNvPr>
          <p:cNvSpPr>
            <a:spLocks noGrp="1"/>
          </p:cNvSpPr>
          <p:nvPr>
            <p:ph type="body" sz="half" idx="2"/>
          </p:nvPr>
        </p:nvSpPr>
        <p:spPr>
          <a:xfrm>
            <a:off x="1097280" y="5925878"/>
            <a:ext cx="10113264" cy="594360"/>
          </a:xfrm>
        </p:spPr>
        <p:txBody>
          <a:bodyPr>
            <a:normAutofit/>
          </a:bodyPr>
          <a:lstStyle/>
          <a:p>
            <a:r>
              <a:rPr lang="en-IN" sz="1800" dirty="0"/>
              <a:t>Synthesis of purine nucleotides inside a mammalian cell</a:t>
            </a:r>
          </a:p>
        </p:txBody>
      </p:sp>
      <p:sp>
        <p:nvSpPr>
          <p:cNvPr id="5" name="Slide Number Placeholder 4">
            <a:extLst>
              <a:ext uri="{FF2B5EF4-FFF2-40B4-BE49-F238E27FC236}">
                <a16:creationId xmlns:a16="http://schemas.microsoft.com/office/drawing/2014/main" id="{135EE9C7-5191-0C1E-1AF6-719D33939EFA}"/>
              </a:ext>
            </a:extLst>
          </p:cNvPr>
          <p:cNvSpPr>
            <a:spLocks noGrp="1"/>
          </p:cNvSpPr>
          <p:nvPr>
            <p:ph type="sldNum" sz="quarter" idx="12"/>
          </p:nvPr>
        </p:nvSpPr>
        <p:spPr/>
        <p:txBody>
          <a:bodyPr/>
          <a:lstStyle/>
          <a:p>
            <a:fld id="{D1A98980-6983-4226-86DA-5B5FB1824377}" type="slidenum">
              <a:rPr lang="en-IN" smtClean="0"/>
              <a:t>33</a:t>
            </a:fld>
            <a:endParaRPr lang="en-IN"/>
          </a:p>
        </p:txBody>
      </p:sp>
      <p:grpSp>
        <p:nvGrpSpPr>
          <p:cNvPr id="21" name="Group 20">
            <a:extLst>
              <a:ext uri="{FF2B5EF4-FFF2-40B4-BE49-F238E27FC236}">
                <a16:creationId xmlns:a16="http://schemas.microsoft.com/office/drawing/2014/main" id="{ECD9A66F-E01D-0E3C-C1F8-C3E9D1335A9F}"/>
              </a:ext>
            </a:extLst>
          </p:cNvPr>
          <p:cNvGrpSpPr/>
          <p:nvPr/>
        </p:nvGrpSpPr>
        <p:grpSpPr>
          <a:xfrm>
            <a:off x="625934" y="312252"/>
            <a:ext cx="3359276" cy="1633475"/>
            <a:chOff x="625934" y="312252"/>
            <a:chExt cx="3359276" cy="1633475"/>
          </a:xfrm>
        </p:grpSpPr>
        <p:pic>
          <p:nvPicPr>
            <p:cNvPr id="11" name="Picture 10">
              <a:extLst>
                <a:ext uri="{FF2B5EF4-FFF2-40B4-BE49-F238E27FC236}">
                  <a16:creationId xmlns:a16="http://schemas.microsoft.com/office/drawing/2014/main" id="{661DAF10-EF61-A58B-B562-01FF439B1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35" y="312252"/>
              <a:ext cx="3359275" cy="1236983"/>
            </a:xfrm>
            <a:prstGeom prst="rect">
              <a:avLst/>
            </a:prstGeom>
          </p:spPr>
        </p:pic>
        <p:sp>
          <p:nvSpPr>
            <p:cNvPr id="17" name="TextBox 16">
              <a:extLst>
                <a:ext uri="{FF2B5EF4-FFF2-40B4-BE49-F238E27FC236}">
                  <a16:creationId xmlns:a16="http://schemas.microsoft.com/office/drawing/2014/main" id="{C27C2846-F627-6806-3B61-985F8D501C7D}"/>
                </a:ext>
              </a:extLst>
            </p:cNvPr>
            <p:cNvSpPr txBox="1"/>
            <p:nvPr/>
          </p:nvSpPr>
          <p:spPr>
            <a:xfrm>
              <a:off x="625934" y="1653339"/>
              <a:ext cx="3359275" cy="292388"/>
            </a:xfrm>
            <a:prstGeom prst="rect">
              <a:avLst/>
            </a:prstGeom>
            <a:noFill/>
          </p:spPr>
          <p:txBody>
            <a:bodyPr wrap="square" rtlCol="0">
              <a:spAutoFit/>
            </a:bodyPr>
            <a:lstStyle/>
            <a:p>
              <a:r>
                <a:rPr lang="en-IN" sz="1300" dirty="0">
                  <a:solidFill>
                    <a:schemeClr val="tx2"/>
                  </a:solidFill>
                </a:rPr>
                <a:t>(a) 5’-Phosphoribosyl Pyrophosphate (PRPP)</a:t>
              </a:r>
            </a:p>
          </p:txBody>
        </p:sp>
      </p:grpSp>
      <p:grpSp>
        <p:nvGrpSpPr>
          <p:cNvPr id="22" name="Group 21">
            <a:extLst>
              <a:ext uri="{FF2B5EF4-FFF2-40B4-BE49-F238E27FC236}">
                <a16:creationId xmlns:a16="http://schemas.microsoft.com/office/drawing/2014/main" id="{F0451E65-D80B-ADA2-720E-685E63F8AD18}"/>
              </a:ext>
            </a:extLst>
          </p:cNvPr>
          <p:cNvGrpSpPr/>
          <p:nvPr/>
        </p:nvGrpSpPr>
        <p:grpSpPr>
          <a:xfrm>
            <a:off x="625935" y="2213420"/>
            <a:ext cx="3163636" cy="2526834"/>
            <a:chOff x="625935" y="2213420"/>
            <a:chExt cx="3163636" cy="2526834"/>
          </a:xfrm>
        </p:grpSpPr>
        <p:pic>
          <p:nvPicPr>
            <p:cNvPr id="13" name="Picture 12">
              <a:extLst>
                <a:ext uri="{FF2B5EF4-FFF2-40B4-BE49-F238E27FC236}">
                  <a16:creationId xmlns:a16="http://schemas.microsoft.com/office/drawing/2014/main" id="{1E0E419E-3E49-64AB-A416-43ED2F9E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35" y="2213420"/>
              <a:ext cx="3163636" cy="2109091"/>
            </a:xfrm>
            <a:prstGeom prst="rect">
              <a:avLst/>
            </a:prstGeom>
          </p:spPr>
        </p:pic>
        <p:sp>
          <p:nvSpPr>
            <p:cNvPr id="18" name="TextBox 17">
              <a:extLst>
                <a:ext uri="{FF2B5EF4-FFF2-40B4-BE49-F238E27FC236}">
                  <a16:creationId xmlns:a16="http://schemas.microsoft.com/office/drawing/2014/main" id="{18011013-57AC-0733-A736-98DD12BBACBC}"/>
                </a:ext>
              </a:extLst>
            </p:cNvPr>
            <p:cNvSpPr txBox="1"/>
            <p:nvPr/>
          </p:nvSpPr>
          <p:spPr>
            <a:xfrm>
              <a:off x="625935" y="4447866"/>
              <a:ext cx="3071180" cy="292388"/>
            </a:xfrm>
            <a:prstGeom prst="rect">
              <a:avLst/>
            </a:prstGeom>
            <a:noFill/>
          </p:spPr>
          <p:txBody>
            <a:bodyPr wrap="square" rtlCol="0">
              <a:spAutoFit/>
            </a:bodyPr>
            <a:lstStyle/>
            <a:p>
              <a:r>
                <a:rPr lang="en-IN" sz="1300" dirty="0">
                  <a:solidFill>
                    <a:schemeClr val="tx2"/>
                  </a:solidFill>
                </a:rPr>
                <a:t>(b) Inosine Monophosphate (IMP)</a:t>
              </a:r>
            </a:p>
          </p:txBody>
        </p:sp>
      </p:grpSp>
      <p:grpSp>
        <p:nvGrpSpPr>
          <p:cNvPr id="23" name="Group 22">
            <a:extLst>
              <a:ext uri="{FF2B5EF4-FFF2-40B4-BE49-F238E27FC236}">
                <a16:creationId xmlns:a16="http://schemas.microsoft.com/office/drawing/2014/main" id="{9DCE1F53-EA2E-D65F-F522-870A5430528D}"/>
              </a:ext>
            </a:extLst>
          </p:cNvPr>
          <p:cNvGrpSpPr/>
          <p:nvPr/>
        </p:nvGrpSpPr>
        <p:grpSpPr>
          <a:xfrm>
            <a:off x="4900238" y="698329"/>
            <a:ext cx="6977071" cy="3414870"/>
            <a:chOff x="4900238" y="698329"/>
            <a:chExt cx="6977071" cy="3414870"/>
          </a:xfrm>
        </p:grpSpPr>
        <p:grpSp>
          <p:nvGrpSpPr>
            <p:cNvPr id="16" name="Group 15">
              <a:extLst>
                <a:ext uri="{FF2B5EF4-FFF2-40B4-BE49-F238E27FC236}">
                  <a16:creationId xmlns:a16="http://schemas.microsoft.com/office/drawing/2014/main" id="{DDD568C7-F7FA-D365-8874-8DC553C4FF7D}"/>
                </a:ext>
              </a:extLst>
            </p:cNvPr>
            <p:cNvGrpSpPr/>
            <p:nvPr/>
          </p:nvGrpSpPr>
          <p:grpSpPr>
            <a:xfrm>
              <a:off x="4900238" y="1220727"/>
              <a:ext cx="6977071" cy="2892472"/>
              <a:chOff x="6287678" y="1237496"/>
              <a:chExt cx="5175316" cy="2145522"/>
            </a:xfrm>
          </p:grpSpPr>
          <p:sp>
            <p:nvSpPr>
              <p:cNvPr id="15" name="Rectangle: Rounded Corners 14">
                <a:extLst>
                  <a:ext uri="{FF2B5EF4-FFF2-40B4-BE49-F238E27FC236}">
                    <a16:creationId xmlns:a16="http://schemas.microsoft.com/office/drawing/2014/main" id="{CC5D3500-82C6-1696-FF82-6FC544800A60}"/>
                  </a:ext>
                </a:extLst>
              </p:cNvPr>
              <p:cNvSpPr/>
              <p:nvPr/>
            </p:nvSpPr>
            <p:spPr>
              <a:xfrm>
                <a:off x="6287678" y="1237496"/>
                <a:ext cx="5175316" cy="2145522"/>
              </a:xfrm>
              <a:prstGeom prst="roundRect">
                <a:avLst>
                  <a:gd name="adj" fmla="val 12879"/>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C53479A4-E1D9-2318-4FCE-52B75A476A50}"/>
                  </a:ext>
                </a:extLst>
              </p:cNvPr>
              <p:cNvSpPr/>
              <p:nvPr/>
            </p:nvSpPr>
            <p:spPr>
              <a:xfrm>
                <a:off x="6492711" y="1371600"/>
                <a:ext cx="4765250" cy="1838226"/>
              </a:xfrm>
              <a:prstGeom prst="rect">
                <a:avLst/>
              </a:prstGeom>
              <a:blipFill dpi="0" rotWithShape="1">
                <a:blip r:embed="rId4">
                  <a:extLst>
                    <a:ext uri="{28A0092B-C50C-407E-A947-70E740481C1C}">
                      <a14:useLocalDpi xmlns:a14="http://schemas.microsoft.com/office/drawing/2010/main" val="0"/>
                    </a:ext>
                  </a:extLst>
                </a:blip>
                <a:srcRect/>
                <a:stretch>
                  <a:fillRect t="3456" b="3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9" name="TextBox 18">
              <a:extLst>
                <a:ext uri="{FF2B5EF4-FFF2-40B4-BE49-F238E27FC236}">
                  <a16:creationId xmlns:a16="http://schemas.microsoft.com/office/drawing/2014/main" id="{9C26B85A-FAF6-02F1-3E9D-75B09202F7B5}"/>
                </a:ext>
              </a:extLst>
            </p:cNvPr>
            <p:cNvSpPr txBox="1"/>
            <p:nvPr/>
          </p:nvSpPr>
          <p:spPr>
            <a:xfrm>
              <a:off x="5065117" y="698329"/>
              <a:ext cx="3535052" cy="292388"/>
            </a:xfrm>
            <a:prstGeom prst="rect">
              <a:avLst/>
            </a:prstGeom>
            <a:noFill/>
          </p:spPr>
          <p:txBody>
            <a:bodyPr wrap="square" rtlCol="0">
              <a:spAutoFit/>
            </a:bodyPr>
            <a:lstStyle/>
            <a:p>
              <a:r>
                <a:rPr lang="en-IN" sz="1300" dirty="0">
                  <a:solidFill>
                    <a:schemeClr val="tx2"/>
                  </a:solidFill>
                </a:rPr>
                <a:t>(c) </a:t>
              </a:r>
              <a:r>
                <a:rPr lang="en-IN" sz="1300" i="1" dirty="0">
                  <a:solidFill>
                    <a:schemeClr val="tx2"/>
                  </a:solidFill>
                </a:rPr>
                <a:t>De-novo</a:t>
              </a:r>
              <a:r>
                <a:rPr lang="en-IN" sz="1300" dirty="0">
                  <a:solidFill>
                    <a:schemeClr val="tx2"/>
                  </a:solidFill>
                </a:rPr>
                <a:t> pathway </a:t>
              </a:r>
            </a:p>
          </p:txBody>
        </p:sp>
      </p:grpSp>
    </p:spTree>
    <p:extLst>
      <p:ext uri="{BB962C8B-B14F-4D97-AF65-F5344CB8AC3E}">
        <p14:creationId xmlns:p14="http://schemas.microsoft.com/office/powerpoint/2010/main" val="267459880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25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CDDC-6331-7911-7330-9D04BF263911}"/>
              </a:ext>
            </a:extLst>
          </p:cNvPr>
          <p:cNvSpPr>
            <a:spLocks noGrp="1"/>
          </p:cNvSpPr>
          <p:nvPr>
            <p:ph type="title"/>
          </p:nvPr>
        </p:nvSpPr>
        <p:spPr/>
        <p:txBody>
          <a:bodyPr/>
          <a:lstStyle/>
          <a:p>
            <a:r>
              <a:rPr lang="en-IN" dirty="0"/>
              <a:t>The </a:t>
            </a:r>
            <a:r>
              <a:rPr lang="en-IN" i="1" dirty="0">
                <a:solidFill>
                  <a:schemeClr val="tx2"/>
                </a:solidFill>
              </a:rPr>
              <a:t>salvage</a:t>
            </a:r>
            <a:r>
              <a:rPr lang="en-IN" dirty="0"/>
              <a:t> Pathway</a:t>
            </a:r>
          </a:p>
        </p:txBody>
      </p:sp>
      <p:sp>
        <p:nvSpPr>
          <p:cNvPr id="3" name="Content Placeholder 2">
            <a:extLst>
              <a:ext uri="{FF2B5EF4-FFF2-40B4-BE49-F238E27FC236}">
                <a16:creationId xmlns:a16="http://schemas.microsoft.com/office/drawing/2014/main" id="{9057471A-ABFE-F032-5471-F1812302ACBC}"/>
              </a:ext>
            </a:extLst>
          </p:cNvPr>
          <p:cNvSpPr>
            <a:spLocks noGrp="1"/>
          </p:cNvSpPr>
          <p:nvPr>
            <p:ph idx="1"/>
          </p:nvPr>
        </p:nvSpPr>
        <p:spPr/>
        <p:txBody>
          <a:bodyPr/>
          <a:lstStyle/>
          <a:p>
            <a:r>
              <a:rPr lang="en-US" sz="1600" dirty="0"/>
              <a:t>Essential for DNA repair, replication and transcription in damaged cells. It uses nucleotides left as by products of RNA and DNA degradation as nucleoside precursors after dephosphorylation.</a:t>
            </a:r>
            <a:endParaRPr lang="en-IN" dirty="0"/>
          </a:p>
        </p:txBody>
      </p:sp>
      <p:sp>
        <p:nvSpPr>
          <p:cNvPr id="4" name="Slide Number Placeholder 3">
            <a:extLst>
              <a:ext uri="{FF2B5EF4-FFF2-40B4-BE49-F238E27FC236}">
                <a16:creationId xmlns:a16="http://schemas.microsoft.com/office/drawing/2014/main" id="{414B74B3-8042-CF61-EB8D-565539D2B35D}"/>
              </a:ext>
            </a:extLst>
          </p:cNvPr>
          <p:cNvSpPr>
            <a:spLocks noGrp="1"/>
          </p:cNvSpPr>
          <p:nvPr>
            <p:ph type="sldNum" sz="quarter" idx="12"/>
          </p:nvPr>
        </p:nvSpPr>
        <p:spPr/>
        <p:txBody>
          <a:bodyPr/>
          <a:lstStyle/>
          <a:p>
            <a:fld id="{D1A98980-6983-4226-86DA-5B5FB1824377}" type="slidenum">
              <a:rPr lang="en-IN" smtClean="0"/>
              <a:t>34</a:t>
            </a:fld>
            <a:endParaRPr lang="en-IN"/>
          </a:p>
        </p:txBody>
      </p:sp>
      <p:sp>
        <p:nvSpPr>
          <p:cNvPr id="5" name="Footer Placeholder 8">
            <a:extLst>
              <a:ext uri="{FF2B5EF4-FFF2-40B4-BE49-F238E27FC236}">
                <a16:creationId xmlns:a16="http://schemas.microsoft.com/office/drawing/2014/main" id="{78C7326B-6D1F-A764-8669-E0B6CDEEE675}"/>
              </a:ext>
            </a:extLst>
          </p:cNvPr>
          <p:cNvSpPr>
            <a:spLocks noGrp="1"/>
          </p:cNvSpPr>
          <p:nvPr>
            <p:ph type="ftr" sz="quarter" idx="11"/>
          </p:nvPr>
        </p:nvSpPr>
        <p:spPr>
          <a:xfrm>
            <a:off x="435204" y="6388834"/>
            <a:ext cx="8073785" cy="365125"/>
          </a:xfrm>
        </p:spPr>
        <p:txBody>
          <a:bodyPr/>
          <a:lstStyle/>
          <a:p>
            <a:pPr algn="l"/>
            <a:r>
              <a:rPr lang="en-IN" sz="1400" cap="none" dirty="0">
                <a:solidFill>
                  <a:schemeClr val="tx2"/>
                </a:solidFill>
              </a:rPr>
              <a:t>NKs</a:t>
            </a:r>
            <a:r>
              <a:rPr lang="en-IN" sz="1400" cap="none" dirty="0"/>
              <a:t>: Nucleoside Kinases, </a:t>
            </a:r>
            <a:r>
              <a:rPr lang="en-IN" sz="1400" cap="none" dirty="0">
                <a:solidFill>
                  <a:schemeClr val="tx2"/>
                </a:solidFill>
              </a:rPr>
              <a:t>NMPKs</a:t>
            </a:r>
            <a:r>
              <a:rPr lang="en-IN" sz="1400" cap="none" dirty="0"/>
              <a:t>: Nucleoside Monophosphate Kinases</a:t>
            </a:r>
          </a:p>
        </p:txBody>
      </p:sp>
      <p:graphicFrame>
        <p:nvGraphicFramePr>
          <p:cNvPr id="9" name="Diagram 8">
            <a:extLst>
              <a:ext uri="{FF2B5EF4-FFF2-40B4-BE49-F238E27FC236}">
                <a16:creationId xmlns:a16="http://schemas.microsoft.com/office/drawing/2014/main" id="{8F6B5BE7-CAD1-03A4-FEC6-A5AED0AE2653}"/>
              </a:ext>
            </a:extLst>
          </p:cNvPr>
          <p:cNvGraphicFramePr/>
          <p:nvPr>
            <p:extLst>
              <p:ext uri="{D42A27DB-BD31-4B8C-83A1-F6EECF244321}">
                <p14:modId xmlns:p14="http://schemas.microsoft.com/office/powerpoint/2010/main" val="649039687"/>
              </p:ext>
            </p:extLst>
          </p:nvPr>
        </p:nvGraphicFramePr>
        <p:xfrm>
          <a:off x="753709" y="2637636"/>
          <a:ext cx="10684582" cy="3564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252851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graphicEl>
                                              <a:dgm id="{98DB7D3F-E652-482F-8224-DDBC7250C669}"/>
                                            </p:graphicEl>
                                          </p:spTgt>
                                        </p:tgtEl>
                                        <p:attrNameLst>
                                          <p:attrName>style.visibility</p:attrName>
                                        </p:attrNameLst>
                                      </p:cBhvr>
                                      <p:to>
                                        <p:strVal val="visible"/>
                                      </p:to>
                                    </p:set>
                                    <p:animEffect transition="in" filter="wipe(up)">
                                      <p:cBhvr>
                                        <p:cTn id="17" dur="250"/>
                                        <p:tgtEl>
                                          <p:spTgt spid="9">
                                            <p:graphicEl>
                                              <a:dgm id="{98DB7D3F-E652-482F-8224-DDBC7250C669}"/>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9">
                                            <p:graphicEl>
                                              <a:dgm id="{3629326F-3D81-44F6-B925-258AEF58C1EB}"/>
                                            </p:graphicEl>
                                          </p:spTgt>
                                        </p:tgtEl>
                                        <p:attrNameLst>
                                          <p:attrName>style.visibility</p:attrName>
                                        </p:attrNameLst>
                                      </p:cBhvr>
                                      <p:to>
                                        <p:strVal val="visible"/>
                                      </p:to>
                                    </p:set>
                                    <p:animEffect transition="in" filter="wipe(up)">
                                      <p:cBhvr>
                                        <p:cTn id="20" dur="250"/>
                                        <p:tgtEl>
                                          <p:spTgt spid="9">
                                            <p:graphicEl>
                                              <a:dgm id="{3629326F-3D81-44F6-B925-258AEF58C1EB}"/>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graphicEl>
                                              <a:dgm id="{1CC29E12-CDA6-432D-9B96-D41CC63940A8}"/>
                                            </p:graphicEl>
                                          </p:spTgt>
                                        </p:tgtEl>
                                        <p:attrNameLst>
                                          <p:attrName>style.visibility</p:attrName>
                                        </p:attrNameLst>
                                      </p:cBhvr>
                                      <p:to>
                                        <p:strVal val="visible"/>
                                      </p:to>
                                    </p:set>
                                    <p:animEffect transition="in" filter="wipe(up)">
                                      <p:cBhvr>
                                        <p:cTn id="25" dur="250"/>
                                        <p:tgtEl>
                                          <p:spTgt spid="9">
                                            <p:graphicEl>
                                              <a:dgm id="{1CC29E12-CDA6-432D-9B96-D41CC63940A8}"/>
                                            </p:graphic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9">
                                            <p:graphicEl>
                                              <a:dgm id="{F2D76199-A3B6-4384-A870-3D21BDF40BBB}"/>
                                            </p:graphicEl>
                                          </p:spTgt>
                                        </p:tgtEl>
                                        <p:attrNameLst>
                                          <p:attrName>style.visibility</p:attrName>
                                        </p:attrNameLst>
                                      </p:cBhvr>
                                      <p:to>
                                        <p:strVal val="visible"/>
                                      </p:to>
                                    </p:set>
                                    <p:animEffect transition="in" filter="wipe(up)">
                                      <p:cBhvr>
                                        <p:cTn id="28" dur="250"/>
                                        <p:tgtEl>
                                          <p:spTgt spid="9">
                                            <p:graphicEl>
                                              <a:dgm id="{F2D76199-A3B6-4384-A870-3D21BDF40BBB}"/>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graphicEl>
                                              <a:dgm id="{F67AC2C2-7344-49C4-9C4A-525DB340BFB0}"/>
                                            </p:graphicEl>
                                          </p:spTgt>
                                        </p:tgtEl>
                                        <p:attrNameLst>
                                          <p:attrName>style.visibility</p:attrName>
                                        </p:attrNameLst>
                                      </p:cBhvr>
                                      <p:to>
                                        <p:strVal val="visible"/>
                                      </p:to>
                                    </p:set>
                                    <p:animEffect transition="in" filter="wipe(up)">
                                      <p:cBhvr>
                                        <p:cTn id="33" dur="250"/>
                                        <p:tgtEl>
                                          <p:spTgt spid="9">
                                            <p:graphicEl>
                                              <a:dgm id="{F67AC2C2-7344-49C4-9C4A-525DB340BFB0}"/>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9">
                                            <p:graphicEl>
                                              <a:dgm id="{A3E7AC3D-B571-49F3-8A09-EFCD95D90E0B}"/>
                                            </p:graphicEl>
                                          </p:spTgt>
                                        </p:tgtEl>
                                        <p:attrNameLst>
                                          <p:attrName>style.visibility</p:attrName>
                                        </p:attrNameLst>
                                      </p:cBhvr>
                                      <p:to>
                                        <p:strVal val="visible"/>
                                      </p:to>
                                    </p:set>
                                    <p:animEffect transition="in" filter="wipe(up)">
                                      <p:cBhvr>
                                        <p:cTn id="36" dur="250"/>
                                        <p:tgtEl>
                                          <p:spTgt spid="9">
                                            <p:graphicEl>
                                              <a:dgm id="{A3E7AC3D-B571-49F3-8A09-EFCD95D90E0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9">
                                            <p:graphicEl>
                                              <a:dgm id="{3199F82F-8B4F-47DD-A097-327E2F6C4392}"/>
                                            </p:graphicEl>
                                          </p:spTgt>
                                        </p:tgtEl>
                                        <p:attrNameLst>
                                          <p:attrName>style.visibility</p:attrName>
                                        </p:attrNameLst>
                                      </p:cBhvr>
                                      <p:to>
                                        <p:strVal val="visible"/>
                                      </p:to>
                                    </p:set>
                                    <p:animEffect transition="in" filter="wipe(up)">
                                      <p:cBhvr>
                                        <p:cTn id="41" dur="250"/>
                                        <p:tgtEl>
                                          <p:spTgt spid="9">
                                            <p:graphicEl>
                                              <a:dgm id="{3199F82F-8B4F-47DD-A097-327E2F6C4392}"/>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9">
                                            <p:graphicEl>
                                              <a:dgm id="{1A5A6F35-A5C9-4535-953D-E4E881CAB9C0}"/>
                                            </p:graphicEl>
                                          </p:spTgt>
                                        </p:tgtEl>
                                        <p:attrNameLst>
                                          <p:attrName>style.visibility</p:attrName>
                                        </p:attrNameLst>
                                      </p:cBhvr>
                                      <p:to>
                                        <p:strVal val="visible"/>
                                      </p:to>
                                    </p:set>
                                    <p:animEffect transition="in" filter="wipe(up)">
                                      <p:cBhvr>
                                        <p:cTn id="44" dur="250"/>
                                        <p:tgtEl>
                                          <p:spTgt spid="9">
                                            <p:graphicEl>
                                              <a:dgm id="{1A5A6F35-A5C9-4535-953D-E4E881CAB9C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7CDD-1B72-30CE-2F43-6CAF295E9E12}"/>
              </a:ext>
            </a:extLst>
          </p:cNvPr>
          <p:cNvSpPr>
            <a:spLocks noGrp="1"/>
          </p:cNvSpPr>
          <p:nvPr>
            <p:ph type="title"/>
          </p:nvPr>
        </p:nvSpPr>
        <p:spPr/>
        <p:txBody>
          <a:bodyPr/>
          <a:lstStyle/>
          <a:p>
            <a:r>
              <a:rPr lang="en-IN" dirty="0"/>
              <a:t>The </a:t>
            </a:r>
            <a:r>
              <a:rPr lang="en-IN" i="1" dirty="0">
                <a:solidFill>
                  <a:schemeClr val="tx2"/>
                </a:solidFill>
              </a:rPr>
              <a:t>salvage</a:t>
            </a:r>
            <a:r>
              <a:rPr lang="en-IN" dirty="0"/>
              <a:t> pathway</a:t>
            </a:r>
          </a:p>
        </p:txBody>
      </p:sp>
      <p:sp>
        <p:nvSpPr>
          <p:cNvPr id="4" name="Text Placeholder 3">
            <a:extLst>
              <a:ext uri="{FF2B5EF4-FFF2-40B4-BE49-F238E27FC236}">
                <a16:creationId xmlns:a16="http://schemas.microsoft.com/office/drawing/2014/main" id="{28A66D89-C6F0-A049-110D-704A97169373}"/>
              </a:ext>
            </a:extLst>
          </p:cNvPr>
          <p:cNvSpPr>
            <a:spLocks noGrp="1"/>
          </p:cNvSpPr>
          <p:nvPr>
            <p:ph type="body" sz="half" idx="2"/>
          </p:nvPr>
        </p:nvSpPr>
        <p:spPr>
          <a:xfrm>
            <a:off x="1097280" y="5925878"/>
            <a:ext cx="10113264" cy="594360"/>
          </a:xfrm>
        </p:spPr>
        <p:txBody>
          <a:bodyPr/>
          <a:lstStyle/>
          <a:p>
            <a:pPr marL="0" marR="0" lvl="0" indent="0" algn="l" defTabSz="914400" rtl="0" eaLnBrk="1" fontAlgn="auto" latinLnBrk="0" hangingPunct="1">
              <a:lnSpc>
                <a:spcPct val="90000"/>
              </a:lnSpc>
              <a:spcBef>
                <a:spcPts val="0"/>
              </a:spcBef>
              <a:spcAft>
                <a:spcPts val="600"/>
              </a:spcAft>
              <a:buClr>
                <a:srgbClr val="E7BC29"/>
              </a:buClr>
              <a:buSzPct val="100000"/>
              <a:buFont typeface="Calibri" panose="020F0502020204030204" pitchFamily="34" charset="0"/>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Synthesis of purine nucleotides inside a mammalian cell</a:t>
            </a:r>
          </a:p>
          <a:p>
            <a:endParaRPr lang="en-IN" dirty="0"/>
          </a:p>
        </p:txBody>
      </p:sp>
      <p:sp>
        <p:nvSpPr>
          <p:cNvPr id="5" name="Slide Number Placeholder 4">
            <a:extLst>
              <a:ext uri="{FF2B5EF4-FFF2-40B4-BE49-F238E27FC236}">
                <a16:creationId xmlns:a16="http://schemas.microsoft.com/office/drawing/2014/main" id="{108048BA-A5C3-325D-DC25-0E086766A042}"/>
              </a:ext>
            </a:extLst>
          </p:cNvPr>
          <p:cNvSpPr>
            <a:spLocks noGrp="1"/>
          </p:cNvSpPr>
          <p:nvPr>
            <p:ph type="sldNum" sz="quarter" idx="12"/>
          </p:nvPr>
        </p:nvSpPr>
        <p:spPr/>
        <p:txBody>
          <a:bodyPr/>
          <a:lstStyle/>
          <a:p>
            <a:fld id="{D1A98980-6983-4226-86DA-5B5FB1824377}" type="slidenum">
              <a:rPr lang="en-IN" smtClean="0"/>
              <a:t>35</a:t>
            </a:fld>
            <a:endParaRPr lang="en-IN"/>
          </a:p>
        </p:txBody>
      </p:sp>
      <p:sp>
        <p:nvSpPr>
          <p:cNvPr id="7" name="TextBox 6">
            <a:extLst>
              <a:ext uri="{FF2B5EF4-FFF2-40B4-BE49-F238E27FC236}">
                <a16:creationId xmlns:a16="http://schemas.microsoft.com/office/drawing/2014/main" id="{6CD51B25-151C-D80D-22E4-0C76D3A563FA}"/>
              </a:ext>
            </a:extLst>
          </p:cNvPr>
          <p:cNvSpPr txBox="1"/>
          <p:nvPr/>
        </p:nvSpPr>
        <p:spPr>
          <a:xfrm>
            <a:off x="5478544" y="892156"/>
            <a:ext cx="2217374" cy="553998"/>
          </a:xfrm>
          <a:prstGeom prst="rect">
            <a:avLst/>
          </a:prstGeom>
          <a:noFill/>
        </p:spPr>
        <p:txBody>
          <a:bodyPr wrap="square" rtlCol="0">
            <a:spAutoFit/>
          </a:bodyPr>
          <a:lstStyle/>
          <a:p>
            <a:pPr algn="ctr"/>
            <a:r>
              <a:rPr lang="en-IN" sz="1600" dirty="0"/>
              <a:t>Nucleotides</a:t>
            </a:r>
          </a:p>
          <a:p>
            <a:pPr algn="ctr"/>
            <a:r>
              <a:rPr lang="en-IN" sz="1400" dirty="0">
                <a:solidFill>
                  <a:schemeClr val="tx1">
                    <a:lumMod val="85000"/>
                  </a:schemeClr>
                </a:solidFill>
              </a:rPr>
              <a:t>(nucleoside precursors)</a:t>
            </a:r>
          </a:p>
        </p:txBody>
      </p:sp>
      <p:sp>
        <p:nvSpPr>
          <p:cNvPr id="8" name="TextBox 7">
            <a:extLst>
              <a:ext uri="{FF2B5EF4-FFF2-40B4-BE49-F238E27FC236}">
                <a16:creationId xmlns:a16="http://schemas.microsoft.com/office/drawing/2014/main" id="{794953DE-AB7F-FCAE-A03B-A7DDB62607F4}"/>
              </a:ext>
            </a:extLst>
          </p:cNvPr>
          <p:cNvSpPr txBox="1"/>
          <p:nvPr/>
        </p:nvSpPr>
        <p:spPr>
          <a:xfrm>
            <a:off x="9686387" y="999878"/>
            <a:ext cx="1508287" cy="338554"/>
          </a:xfrm>
          <a:prstGeom prst="rect">
            <a:avLst/>
          </a:prstGeom>
          <a:noFill/>
        </p:spPr>
        <p:txBody>
          <a:bodyPr wrap="square" rtlCol="0">
            <a:spAutoFit/>
          </a:bodyPr>
          <a:lstStyle/>
          <a:p>
            <a:pPr algn="ctr"/>
            <a:r>
              <a:rPr lang="en-IN" sz="1600" dirty="0"/>
              <a:t>RNA / DNA </a:t>
            </a:r>
          </a:p>
        </p:txBody>
      </p:sp>
      <p:sp>
        <p:nvSpPr>
          <p:cNvPr id="9" name="TextBox 8">
            <a:extLst>
              <a:ext uri="{FF2B5EF4-FFF2-40B4-BE49-F238E27FC236}">
                <a16:creationId xmlns:a16="http://schemas.microsoft.com/office/drawing/2014/main" id="{D312143F-9D6B-6AC6-F278-8436AA31ED0D}"/>
              </a:ext>
            </a:extLst>
          </p:cNvPr>
          <p:cNvSpPr txBox="1"/>
          <p:nvPr/>
        </p:nvSpPr>
        <p:spPr>
          <a:xfrm>
            <a:off x="997326" y="892156"/>
            <a:ext cx="1869355" cy="553998"/>
          </a:xfrm>
          <a:prstGeom prst="rect">
            <a:avLst/>
          </a:prstGeom>
          <a:noFill/>
        </p:spPr>
        <p:txBody>
          <a:bodyPr wrap="square" rtlCol="0">
            <a:spAutoFit/>
          </a:bodyPr>
          <a:lstStyle/>
          <a:p>
            <a:pPr algn="ctr"/>
            <a:r>
              <a:rPr lang="en-IN" sz="1600" dirty="0"/>
              <a:t>Nucleosides</a:t>
            </a:r>
          </a:p>
          <a:p>
            <a:pPr algn="ctr"/>
            <a:r>
              <a:rPr lang="en-IN" sz="1400" dirty="0">
                <a:solidFill>
                  <a:schemeClr val="tx1">
                    <a:lumMod val="85000"/>
                  </a:schemeClr>
                </a:solidFill>
              </a:rPr>
              <a:t>(can be outside cell)</a:t>
            </a:r>
          </a:p>
        </p:txBody>
      </p:sp>
      <p:sp>
        <p:nvSpPr>
          <p:cNvPr id="18" name="TextBox 17">
            <a:extLst>
              <a:ext uri="{FF2B5EF4-FFF2-40B4-BE49-F238E27FC236}">
                <a16:creationId xmlns:a16="http://schemas.microsoft.com/office/drawing/2014/main" id="{93E87B1D-36C9-0EDE-E645-02B3C0CAE419}"/>
              </a:ext>
            </a:extLst>
          </p:cNvPr>
          <p:cNvSpPr txBox="1"/>
          <p:nvPr/>
        </p:nvSpPr>
        <p:spPr>
          <a:xfrm>
            <a:off x="1236305" y="3152001"/>
            <a:ext cx="1391396" cy="553998"/>
          </a:xfrm>
          <a:prstGeom prst="rect">
            <a:avLst/>
          </a:prstGeom>
          <a:noFill/>
        </p:spPr>
        <p:txBody>
          <a:bodyPr wrap="square" rtlCol="0">
            <a:spAutoFit/>
          </a:bodyPr>
          <a:lstStyle/>
          <a:p>
            <a:pPr algn="ctr"/>
            <a:r>
              <a:rPr lang="en-IN" sz="1600" dirty="0"/>
              <a:t>Nucleosides</a:t>
            </a:r>
          </a:p>
          <a:p>
            <a:pPr algn="ctr"/>
            <a:r>
              <a:rPr lang="en-IN" sz="1400" dirty="0">
                <a:solidFill>
                  <a:schemeClr val="tx1">
                    <a:lumMod val="85000"/>
                  </a:schemeClr>
                </a:solidFill>
              </a:rPr>
              <a:t>(inside cell)</a:t>
            </a:r>
          </a:p>
        </p:txBody>
      </p:sp>
      <p:grpSp>
        <p:nvGrpSpPr>
          <p:cNvPr id="16" name="Group 15">
            <a:extLst>
              <a:ext uri="{FF2B5EF4-FFF2-40B4-BE49-F238E27FC236}">
                <a16:creationId xmlns:a16="http://schemas.microsoft.com/office/drawing/2014/main" id="{7039FFB5-CD9D-EF4D-E56C-089F496E3036}"/>
              </a:ext>
            </a:extLst>
          </p:cNvPr>
          <p:cNvGrpSpPr/>
          <p:nvPr/>
        </p:nvGrpSpPr>
        <p:grpSpPr>
          <a:xfrm>
            <a:off x="1408783" y="1446154"/>
            <a:ext cx="523221" cy="1705847"/>
            <a:chOff x="1408783" y="1446154"/>
            <a:chExt cx="523221" cy="1705847"/>
          </a:xfrm>
        </p:grpSpPr>
        <p:sp>
          <p:nvSpPr>
            <p:cNvPr id="15" name="TextBox 14">
              <a:extLst>
                <a:ext uri="{FF2B5EF4-FFF2-40B4-BE49-F238E27FC236}">
                  <a16:creationId xmlns:a16="http://schemas.microsoft.com/office/drawing/2014/main" id="{AAA66B39-00BE-0371-7858-7BCBBC4F559E}"/>
                </a:ext>
              </a:extLst>
            </p:cNvPr>
            <p:cNvSpPr txBox="1"/>
            <p:nvPr/>
          </p:nvSpPr>
          <p:spPr>
            <a:xfrm rot="16200000">
              <a:off x="1021162" y="2143466"/>
              <a:ext cx="1298462" cy="523220"/>
            </a:xfrm>
            <a:prstGeom prst="rect">
              <a:avLst/>
            </a:prstGeom>
            <a:noFill/>
          </p:spPr>
          <p:txBody>
            <a:bodyPr wrap="square" rtlCol="0">
              <a:spAutoFit/>
            </a:bodyPr>
            <a:lstStyle/>
            <a:p>
              <a:pPr algn="ctr"/>
              <a:r>
                <a:rPr lang="en-IN" sz="1400" dirty="0">
                  <a:solidFill>
                    <a:schemeClr val="tx2"/>
                  </a:solidFill>
                </a:rPr>
                <a:t>Active/Passive Transport</a:t>
              </a:r>
            </a:p>
          </p:txBody>
        </p:sp>
        <p:cxnSp>
          <p:nvCxnSpPr>
            <p:cNvPr id="22" name="Straight Arrow Connector 21">
              <a:extLst>
                <a:ext uri="{FF2B5EF4-FFF2-40B4-BE49-F238E27FC236}">
                  <a16:creationId xmlns:a16="http://schemas.microsoft.com/office/drawing/2014/main" id="{FED912A1-0D20-1E92-DEEF-92345020E576}"/>
                </a:ext>
              </a:extLst>
            </p:cNvPr>
            <p:cNvCxnSpPr>
              <a:cxnSpLocks/>
              <a:stCxn id="9" idx="2"/>
              <a:endCxn id="18" idx="0"/>
            </p:cNvCxnSpPr>
            <p:nvPr/>
          </p:nvCxnSpPr>
          <p:spPr>
            <a:xfrm flipH="1">
              <a:off x="1932003" y="1446154"/>
              <a:ext cx="1" cy="170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BA85D39D-118E-FB13-AF73-0F814B15832B}"/>
              </a:ext>
            </a:extLst>
          </p:cNvPr>
          <p:cNvSpPr txBox="1"/>
          <p:nvPr/>
        </p:nvSpPr>
        <p:spPr>
          <a:xfrm>
            <a:off x="3483833" y="3259723"/>
            <a:ext cx="869765" cy="338554"/>
          </a:xfrm>
          <a:prstGeom prst="rect">
            <a:avLst/>
          </a:prstGeom>
          <a:noFill/>
        </p:spPr>
        <p:txBody>
          <a:bodyPr wrap="square" rtlCol="0">
            <a:spAutoFit/>
          </a:bodyPr>
          <a:lstStyle/>
          <a:p>
            <a:pPr algn="ctr"/>
            <a:r>
              <a:rPr lang="en-IN" sz="1600" dirty="0"/>
              <a:t>NMP</a:t>
            </a:r>
            <a:endParaRPr lang="en-IN" sz="1400" dirty="0">
              <a:solidFill>
                <a:schemeClr val="tx1">
                  <a:lumMod val="85000"/>
                </a:schemeClr>
              </a:solidFill>
            </a:endParaRPr>
          </a:p>
        </p:txBody>
      </p:sp>
      <p:grpSp>
        <p:nvGrpSpPr>
          <p:cNvPr id="17" name="Group 16">
            <a:extLst>
              <a:ext uri="{FF2B5EF4-FFF2-40B4-BE49-F238E27FC236}">
                <a16:creationId xmlns:a16="http://schemas.microsoft.com/office/drawing/2014/main" id="{FB9DF7A8-994C-7115-6FCD-716904AAC0B6}"/>
              </a:ext>
            </a:extLst>
          </p:cNvPr>
          <p:cNvGrpSpPr/>
          <p:nvPr/>
        </p:nvGrpSpPr>
        <p:grpSpPr>
          <a:xfrm>
            <a:off x="2627701" y="3036584"/>
            <a:ext cx="856132" cy="392416"/>
            <a:chOff x="2627701" y="3036584"/>
            <a:chExt cx="856132" cy="392416"/>
          </a:xfrm>
        </p:grpSpPr>
        <p:cxnSp>
          <p:nvCxnSpPr>
            <p:cNvPr id="34" name="Straight Arrow Connector 33">
              <a:extLst>
                <a:ext uri="{FF2B5EF4-FFF2-40B4-BE49-F238E27FC236}">
                  <a16:creationId xmlns:a16="http://schemas.microsoft.com/office/drawing/2014/main" id="{8786C45C-10FB-B961-A825-3D053FC4A44D}"/>
                </a:ext>
              </a:extLst>
            </p:cNvPr>
            <p:cNvCxnSpPr>
              <a:cxnSpLocks/>
              <a:stCxn id="18" idx="3"/>
              <a:endCxn id="32" idx="1"/>
            </p:cNvCxnSpPr>
            <p:nvPr/>
          </p:nvCxnSpPr>
          <p:spPr>
            <a:xfrm>
              <a:off x="2627701" y="3429000"/>
              <a:ext cx="856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2032688-A0AB-3D2A-DD0F-234C25E418B1}"/>
                </a:ext>
              </a:extLst>
            </p:cNvPr>
            <p:cNvSpPr txBox="1"/>
            <p:nvPr/>
          </p:nvSpPr>
          <p:spPr>
            <a:xfrm>
              <a:off x="2729609" y="3036584"/>
              <a:ext cx="650443" cy="307777"/>
            </a:xfrm>
            <a:prstGeom prst="rect">
              <a:avLst/>
            </a:prstGeom>
            <a:noFill/>
          </p:spPr>
          <p:txBody>
            <a:bodyPr wrap="square" rtlCol="0">
              <a:spAutoFit/>
            </a:bodyPr>
            <a:lstStyle/>
            <a:p>
              <a:pPr algn="ctr"/>
              <a:r>
                <a:rPr lang="en-IN" sz="1400" dirty="0">
                  <a:solidFill>
                    <a:schemeClr val="tx2"/>
                  </a:solidFill>
                </a:rPr>
                <a:t>NK</a:t>
              </a:r>
            </a:p>
          </p:txBody>
        </p:sp>
      </p:grpSp>
      <p:sp>
        <p:nvSpPr>
          <p:cNvPr id="43" name="TextBox 42">
            <a:extLst>
              <a:ext uri="{FF2B5EF4-FFF2-40B4-BE49-F238E27FC236}">
                <a16:creationId xmlns:a16="http://schemas.microsoft.com/office/drawing/2014/main" id="{CD02CD91-9C9D-0E2F-0E82-6D9CBAF3B775}"/>
              </a:ext>
            </a:extLst>
          </p:cNvPr>
          <p:cNvSpPr txBox="1"/>
          <p:nvPr/>
        </p:nvSpPr>
        <p:spPr>
          <a:xfrm>
            <a:off x="5105949" y="3259723"/>
            <a:ext cx="745190" cy="338554"/>
          </a:xfrm>
          <a:prstGeom prst="rect">
            <a:avLst/>
          </a:prstGeom>
          <a:noFill/>
        </p:spPr>
        <p:txBody>
          <a:bodyPr wrap="square" rtlCol="0">
            <a:spAutoFit/>
          </a:bodyPr>
          <a:lstStyle/>
          <a:p>
            <a:pPr algn="ctr"/>
            <a:r>
              <a:rPr lang="en-IN" sz="1600" dirty="0"/>
              <a:t>NDP</a:t>
            </a:r>
            <a:endParaRPr lang="en-IN" sz="1400" dirty="0">
              <a:solidFill>
                <a:schemeClr val="tx1">
                  <a:lumMod val="85000"/>
                </a:schemeClr>
              </a:solidFill>
            </a:endParaRPr>
          </a:p>
        </p:txBody>
      </p:sp>
      <p:grpSp>
        <p:nvGrpSpPr>
          <p:cNvPr id="19" name="Group 18">
            <a:extLst>
              <a:ext uri="{FF2B5EF4-FFF2-40B4-BE49-F238E27FC236}">
                <a16:creationId xmlns:a16="http://schemas.microsoft.com/office/drawing/2014/main" id="{D5661955-6404-5C23-DA5A-674B6A7BB918}"/>
              </a:ext>
            </a:extLst>
          </p:cNvPr>
          <p:cNvGrpSpPr/>
          <p:nvPr/>
        </p:nvGrpSpPr>
        <p:grpSpPr>
          <a:xfrm>
            <a:off x="4353598" y="3036583"/>
            <a:ext cx="752351" cy="392417"/>
            <a:chOff x="4353598" y="3036583"/>
            <a:chExt cx="752351" cy="392417"/>
          </a:xfrm>
        </p:grpSpPr>
        <p:cxnSp>
          <p:nvCxnSpPr>
            <p:cNvPr id="45" name="Straight Arrow Connector 44">
              <a:extLst>
                <a:ext uri="{FF2B5EF4-FFF2-40B4-BE49-F238E27FC236}">
                  <a16:creationId xmlns:a16="http://schemas.microsoft.com/office/drawing/2014/main" id="{F5012AFD-680C-93D3-4B3B-780BF0343F26}"/>
                </a:ext>
              </a:extLst>
            </p:cNvPr>
            <p:cNvCxnSpPr>
              <a:cxnSpLocks/>
              <a:stCxn id="32" idx="3"/>
              <a:endCxn id="43" idx="1"/>
            </p:cNvCxnSpPr>
            <p:nvPr/>
          </p:nvCxnSpPr>
          <p:spPr>
            <a:xfrm>
              <a:off x="4353598" y="3429000"/>
              <a:ext cx="752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78D9298-E3B9-C09B-D251-5E0C3D60C901}"/>
                </a:ext>
              </a:extLst>
            </p:cNvPr>
            <p:cNvSpPr txBox="1"/>
            <p:nvPr/>
          </p:nvSpPr>
          <p:spPr>
            <a:xfrm>
              <a:off x="4353598" y="3036583"/>
              <a:ext cx="650443" cy="307777"/>
            </a:xfrm>
            <a:prstGeom prst="rect">
              <a:avLst/>
            </a:prstGeom>
            <a:noFill/>
          </p:spPr>
          <p:txBody>
            <a:bodyPr wrap="square" rtlCol="0">
              <a:spAutoFit/>
            </a:bodyPr>
            <a:lstStyle/>
            <a:p>
              <a:pPr algn="ctr"/>
              <a:r>
                <a:rPr lang="en-IN" sz="1400" dirty="0">
                  <a:solidFill>
                    <a:schemeClr val="tx2"/>
                  </a:solidFill>
                </a:rPr>
                <a:t>NMPK</a:t>
              </a:r>
            </a:p>
          </p:txBody>
        </p:sp>
      </p:grpSp>
      <p:grpSp>
        <p:nvGrpSpPr>
          <p:cNvPr id="20" name="Group 19">
            <a:extLst>
              <a:ext uri="{FF2B5EF4-FFF2-40B4-BE49-F238E27FC236}">
                <a16:creationId xmlns:a16="http://schemas.microsoft.com/office/drawing/2014/main" id="{C73019A5-4485-A099-DB75-AAA40D3427D1}"/>
              </a:ext>
            </a:extLst>
          </p:cNvPr>
          <p:cNvGrpSpPr/>
          <p:nvPr/>
        </p:nvGrpSpPr>
        <p:grpSpPr>
          <a:xfrm>
            <a:off x="5851139" y="2574353"/>
            <a:ext cx="738249" cy="854647"/>
            <a:chOff x="5851139" y="2574353"/>
            <a:chExt cx="738249" cy="854647"/>
          </a:xfrm>
        </p:grpSpPr>
        <p:cxnSp>
          <p:nvCxnSpPr>
            <p:cNvPr id="56" name="Straight Arrow Connector 55">
              <a:extLst>
                <a:ext uri="{FF2B5EF4-FFF2-40B4-BE49-F238E27FC236}">
                  <a16:creationId xmlns:a16="http://schemas.microsoft.com/office/drawing/2014/main" id="{9123E517-7605-7A87-7470-F417C516F505}"/>
                </a:ext>
              </a:extLst>
            </p:cNvPr>
            <p:cNvCxnSpPr>
              <a:cxnSpLocks/>
              <a:stCxn id="43" idx="3"/>
            </p:cNvCxnSpPr>
            <p:nvPr/>
          </p:nvCxnSpPr>
          <p:spPr>
            <a:xfrm flipV="1">
              <a:off x="5851139" y="2574353"/>
              <a:ext cx="738249" cy="85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C2BE44-16C3-2C1D-A1B7-F1399C6973A6}"/>
                </a:ext>
              </a:extLst>
            </p:cNvPr>
            <p:cNvSpPr txBox="1"/>
            <p:nvPr/>
          </p:nvSpPr>
          <p:spPr>
            <a:xfrm rot="18831516">
              <a:off x="5753370" y="2761593"/>
              <a:ext cx="650443" cy="307777"/>
            </a:xfrm>
            <a:prstGeom prst="rect">
              <a:avLst/>
            </a:prstGeom>
            <a:noFill/>
          </p:spPr>
          <p:txBody>
            <a:bodyPr wrap="square" rtlCol="0">
              <a:spAutoFit/>
            </a:bodyPr>
            <a:lstStyle/>
            <a:p>
              <a:pPr algn="ctr"/>
              <a:r>
                <a:rPr lang="en-IN" sz="1400" dirty="0">
                  <a:solidFill>
                    <a:schemeClr val="tx2"/>
                  </a:solidFill>
                </a:rPr>
                <a:t>NDPK</a:t>
              </a:r>
            </a:p>
          </p:txBody>
        </p:sp>
      </p:grpSp>
      <p:sp>
        <p:nvSpPr>
          <p:cNvPr id="62" name="TextBox 61">
            <a:extLst>
              <a:ext uri="{FF2B5EF4-FFF2-40B4-BE49-F238E27FC236}">
                <a16:creationId xmlns:a16="http://schemas.microsoft.com/office/drawing/2014/main" id="{56630E01-3DD8-F1E7-6E3E-D877E28F08BF}"/>
              </a:ext>
            </a:extLst>
          </p:cNvPr>
          <p:cNvSpPr txBox="1"/>
          <p:nvPr/>
        </p:nvSpPr>
        <p:spPr>
          <a:xfrm>
            <a:off x="6587231" y="4112551"/>
            <a:ext cx="723487" cy="338554"/>
          </a:xfrm>
          <a:prstGeom prst="rect">
            <a:avLst/>
          </a:prstGeom>
          <a:noFill/>
        </p:spPr>
        <p:txBody>
          <a:bodyPr wrap="square" rtlCol="0">
            <a:spAutoFit/>
          </a:bodyPr>
          <a:lstStyle/>
          <a:p>
            <a:pPr algn="ctr"/>
            <a:r>
              <a:rPr lang="en-IN" sz="1600" dirty="0"/>
              <a:t>dNDP</a:t>
            </a:r>
            <a:endParaRPr lang="en-IN" sz="1400" dirty="0">
              <a:solidFill>
                <a:schemeClr val="tx1">
                  <a:lumMod val="85000"/>
                </a:schemeClr>
              </a:solidFill>
            </a:endParaRPr>
          </a:p>
        </p:txBody>
      </p:sp>
      <p:grpSp>
        <p:nvGrpSpPr>
          <p:cNvPr id="21" name="Group 20">
            <a:extLst>
              <a:ext uri="{FF2B5EF4-FFF2-40B4-BE49-F238E27FC236}">
                <a16:creationId xmlns:a16="http://schemas.microsoft.com/office/drawing/2014/main" id="{26EF5B10-198D-AA0E-BB08-E7708C963B5C}"/>
              </a:ext>
            </a:extLst>
          </p:cNvPr>
          <p:cNvGrpSpPr/>
          <p:nvPr/>
        </p:nvGrpSpPr>
        <p:grpSpPr>
          <a:xfrm>
            <a:off x="5851139" y="3429000"/>
            <a:ext cx="736092" cy="866450"/>
            <a:chOff x="5851139" y="3429000"/>
            <a:chExt cx="736092" cy="866450"/>
          </a:xfrm>
        </p:grpSpPr>
        <p:cxnSp>
          <p:nvCxnSpPr>
            <p:cNvPr id="64" name="Straight Arrow Connector 63">
              <a:extLst>
                <a:ext uri="{FF2B5EF4-FFF2-40B4-BE49-F238E27FC236}">
                  <a16:creationId xmlns:a16="http://schemas.microsoft.com/office/drawing/2014/main" id="{4862AB10-DB90-8F0D-DF21-6AA8CC602036}"/>
                </a:ext>
              </a:extLst>
            </p:cNvPr>
            <p:cNvCxnSpPr>
              <a:stCxn id="43" idx="3"/>
              <a:endCxn id="62" idx="1"/>
            </p:cNvCxnSpPr>
            <p:nvPr/>
          </p:nvCxnSpPr>
          <p:spPr>
            <a:xfrm>
              <a:off x="5851139" y="3429000"/>
              <a:ext cx="736092" cy="85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1BA37C6-BE16-1D0E-6B45-29790E32E75A}"/>
                </a:ext>
              </a:extLst>
            </p:cNvPr>
            <p:cNvSpPr txBox="1"/>
            <p:nvPr/>
          </p:nvSpPr>
          <p:spPr>
            <a:xfrm rot="2751676">
              <a:off x="5752749" y="3816340"/>
              <a:ext cx="650443" cy="307777"/>
            </a:xfrm>
            <a:prstGeom prst="rect">
              <a:avLst/>
            </a:prstGeom>
            <a:noFill/>
          </p:spPr>
          <p:txBody>
            <a:bodyPr wrap="square" rtlCol="0">
              <a:spAutoFit/>
            </a:bodyPr>
            <a:lstStyle/>
            <a:p>
              <a:pPr algn="ctr"/>
              <a:r>
                <a:rPr lang="en-IN" sz="1400" dirty="0">
                  <a:solidFill>
                    <a:schemeClr val="tx2"/>
                  </a:solidFill>
                </a:rPr>
                <a:t>RNR</a:t>
              </a:r>
            </a:p>
          </p:txBody>
        </p:sp>
      </p:grpSp>
      <p:sp>
        <p:nvSpPr>
          <p:cNvPr id="67" name="TextBox 66">
            <a:extLst>
              <a:ext uri="{FF2B5EF4-FFF2-40B4-BE49-F238E27FC236}">
                <a16:creationId xmlns:a16="http://schemas.microsoft.com/office/drawing/2014/main" id="{CA3A3A55-9D4E-B4EF-E25F-ACBAD057E49B}"/>
              </a:ext>
            </a:extLst>
          </p:cNvPr>
          <p:cNvSpPr txBox="1"/>
          <p:nvPr/>
        </p:nvSpPr>
        <p:spPr>
          <a:xfrm>
            <a:off x="8804753" y="4105589"/>
            <a:ext cx="723487" cy="338554"/>
          </a:xfrm>
          <a:prstGeom prst="rect">
            <a:avLst/>
          </a:prstGeom>
          <a:noFill/>
        </p:spPr>
        <p:txBody>
          <a:bodyPr wrap="square" rtlCol="0">
            <a:spAutoFit/>
          </a:bodyPr>
          <a:lstStyle/>
          <a:p>
            <a:pPr algn="ctr"/>
            <a:r>
              <a:rPr lang="en-IN" sz="1600" dirty="0"/>
              <a:t>dNTP</a:t>
            </a:r>
            <a:endParaRPr lang="en-IN" sz="1400" dirty="0">
              <a:solidFill>
                <a:schemeClr val="tx1">
                  <a:lumMod val="85000"/>
                </a:schemeClr>
              </a:solidFill>
            </a:endParaRPr>
          </a:p>
        </p:txBody>
      </p:sp>
      <p:grpSp>
        <p:nvGrpSpPr>
          <p:cNvPr id="23" name="Group 22">
            <a:extLst>
              <a:ext uri="{FF2B5EF4-FFF2-40B4-BE49-F238E27FC236}">
                <a16:creationId xmlns:a16="http://schemas.microsoft.com/office/drawing/2014/main" id="{8B858D3D-0B0D-B8A9-B4CB-B58AF96A199A}"/>
              </a:ext>
            </a:extLst>
          </p:cNvPr>
          <p:cNvGrpSpPr/>
          <p:nvPr/>
        </p:nvGrpSpPr>
        <p:grpSpPr>
          <a:xfrm>
            <a:off x="7310718" y="3930059"/>
            <a:ext cx="1494035" cy="351769"/>
            <a:chOff x="7310718" y="3930059"/>
            <a:chExt cx="1494035" cy="351769"/>
          </a:xfrm>
        </p:grpSpPr>
        <p:sp>
          <p:nvSpPr>
            <p:cNvPr id="68" name="TextBox 67">
              <a:extLst>
                <a:ext uri="{FF2B5EF4-FFF2-40B4-BE49-F238E27FC236}">
                  <a16:creationId xmlns:a16="http://schemas.microsoft.com/office/drawing/2014/main" id="{130157F8-D4A6-0659-8854-FECBFAF6914C}"/>
                </a:ext>
              </a:extLst>
            </p:cNvPr>
            <p:cNvSpPr txBox="1"/>
            <p:nvPr/>
          </p:nvSpPr>
          <p:spPr>
            <a:xfrm>
              <a:off x="7732513" y="3930059"/>
              <a:ext cx="650443" cy="307777"/>
            </a:xfrm>
            <a:prstGeom prst="rect">
              <a:avLst/>
            </a:prstGeom>
            <a:noFill/>
          </p:spPr>
          <p:txBody>
            <a:bodyPr wrap="square" rtlCol="0">
              <a:spAutoFit/>
            </a:bodyPr>
            <a:lstStyle/>
            <a:p>
              <a:pPr algn="ctr"/>
              <a:r>
                <a:rPr lang="en-IN" sz="1400" dirty="0">
                  <a:solidFill>
                    <a:schemeClr val="tx2"/>
                  </a:solidFill>
                </a:rPr>
                <a:t>NDPK</a:t>
              </a:r>
            </a:p>
          </p:txBody>
        </p:sp>
        <p:cxnSp>
          <p:nvCxnSpPr>
            <p:cNvPr id="70" name="Straight Arrow Connector 69">
              <a:extLst>
                <a:ext uri="{FF2B5EF4-FFF2-40B4-BE49-F238E27FC236}">
                  <a16:creationId xmlns:a16="http://schemas.microsoft.com/office/drawing/2014/main" id="{4AE9BEC0-016E-565C-54B9-B29CE0A1BD29}"/>
                </a:ext>
              </a:extLst>
            </p:cNvPr>
            <p:cNvCxnSpPr>
              <a:stCxn id="62" idx="3"/>
              <a:endCxn id="67" idx="1"/>
            </p:cNvCxnSpPr>
            <p:nvPr/>
          </p:nvCxnSpPr>
          <p:spPr>
            <a:xfrm flipV="1">
              <a:off x="7310718" y="4274866"/>
              <a:ext cx="1494035" cy="6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342783C-100C-FA72-24DC-D52CFFE1B486}"/>
              </a:ext>
            </a:extLst>
          </p:cNvPr>
          <p:cNvGrpSpPr/>
          <p:nvPr/>
        </p:nvGrpSpPr>
        <p:grpSpPr>
          <a:xfrm>
            <a:off x="2866681" y="839264"/>
            <a:ext cx="2611863" cy="329891"/>
            <a:chOff x="2866681" y="839264"/>
            <a:chExt cx="2611863" cy="329891"/>
          </a:xfrm>
        </p:grpSpPr>
        <p:cxnSp>
          <p:nvCxnSpPr>
            <p:cNvPr id="13" name="Straight Arrow Connector 12">
              <a:extLst>
                <a:ext uri="{FF2B5EF4-FFF2-40B4-BE49-F238E27FC236}">
                  <a16:creationId xmlns:a16="http://schemas.microsoft.com/office/drawing/2014/main" id="{BF6EE555-22B1-5207-F311-8E8AB0273480}"/>
                </a:ext>
              </a:extLst>
            </p:cNvPr>
            <p:cNvCxnSpPr>
              <a:stCxn id="7" idx="1"/>
              <a:endCxn id="9" idx="3"/>
            </p:cNvCxnSpPr>
            <p:nvPr/>
          </p:nvCxnSpPr>
          <p:spPr>
            <a:xfrm flipH="1">
              <a:off x="2866681" y="1169155"/>
              <a:ext cx="2611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3078813-5789-2BC8-C265-CCD55D4D59C6}"/>
                </a:ext>
              </a:extLst>
            </p:cNvPr>
            <p:cNvSpPr txBox="1"/>
            <p:nvPr/>
          </p:nvSpPr>
          <p:spPr>
            <a:xfrm>
              <a:off x="3341182" y="839264"/>
              <a:ext cx="1662860" cy="307777"/>
            </a:xfrm>
            <a:prstGeom prst="rect">
              <a:avLst/>
            </a:prstGeom>
            <a:noFill/>
          </p:spPr>
          <p:txBody>
            <a:bodyPr wrap="square" rtlCol="0">
              <a:spAutoFit/>
            </a:bodyPr>
            <a:lstStyle/>
            <a:p>
              <a:pPr algn="ctr"/>
              <a:r>
                <a:rPr lang="en-IN" sz="1400" dirty="0">
                  <a:solidFill>
                    <a:schemeClr val="tx2"/>
                  </a:solidFill>
                </a:rPr>
                <a:t>dephosphorylation</a:t>
              </a:r>
            </a:p>
          </p:txBody>
        </p:sp>
      </p:grpSp>
      <p:grpSp>
        <p:nvGrpSpPr>
          <p:cNvPr id="12" name="Group 11">
            <a:extLst>
              <a:ext uri="{FF2B5EF4-FFF2-40B4-BE49-F238E27FC236}">
                <a16:creationId xmlns:a16="http://schemas.microsoft.com/office/drawing/2014/main" id="{291310E6-16B1-1259-8162-3DEC7B28EE60}"/>
              </a:ext>
            </a:extLst>
          </p:cNvPr>
          <p:cNvGrpSpPr/>
          <p:nvPr/>
        </p:nvGrpSpPr>
        <p:grpSpPr>
          <a:xfrm>
            <a:off x="7695918" y="839263"/>
            <a:ext cx="1990469" cy="329892"/>
            <a:chOff x="7695918" y="839263"/>
            <a:chExt cx="1990469" cy="329892"/>
          </a:xfrm>
        </p:grpSpPr>
        <p:cxnSp>
          <p:nvCxnSpPr>
            <p:cNvPr id="11" name="Straight Arrow Connector 10">
              <a:extLst>
                <a:ext uri="{FF2B5EF4-FFF2-40B4-BE49-F238E27FC236}">
                  <a16:creationId xmlns:a16="http://schemas.microsoft.com/office/drawing/2014/main" id="{84747CBE-7237-304C-0527-FE92CDCAF735}"/>
                </a:ext>
              </a:extLst>
            </p:cNvPr>
            <p:cNvCxnSpPr>
              <a:cxnSpLocks/>
              <a:stCxn id="8" idx="1"/>
              <a:endCxn id="7" idx="3"/>
            </p:cNvCxnSpPr>
            <p:nvPr/>
          </p:nvCxnSpPr>
          <p:spPr>
            <a:xfrm flipH="1">
              <a:off x="7695918" y="1169155"/>
              <a:ext cx="1990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CB6761F-523C-1ECA-4614-E342EF21F67A}"/>
                </a:ext>
              </a:extLst>
            </p:cNvPr>
            <p:cNvSpPr txBox="1"/>
            <p:nvPr/>
          </p:nvSpPr>
          <p:spPr>
            <a:xfrm>
              <a:off x="7937009" y="839263"/>
              <a:ext cx="1508287" cy="307777"/>
            </a:xfrm>
            <a:prstGeom prst="rect">
              <a:avLst/>
            </a:prstGeom>
            <a:noFill/>
          </p:spPr>
          <p:txBody>
            <a:bodyPr wrap="square" rtlCol="0">
              <a:spAutoFit/>
            </a:bodyPr>
            <a:lstStyle/>
            <a:p>
              <a:pPr algn="ctr"/>
              <a:r>
                <a:rPr lang="en-IN" sz="1400" dirty="0">
                  <a:solidFill>
                    <a:schemeClr val="tx2"/>
                  </a:solidFill>
                </a:rPr>
                <a:t>degradation</a:t>
              </a:r>
            </a:p>
          </p:txBody>
        </p:sp>
      </p:grpSp>
      <p:sp>
        <p:nvSpPr>
          <p:cNvPr id="6" name="TextBox 5">
            <a:extLst>
              <a:ext uri="{FF2B5EF4-FFF2-40B4-BE49-F238E27FC236}">
                <a16:creationId xmlns:a16="http://schemas.microsoft.com/office/drawing/2014/main" id="{917A2FAD-87D4-DDBF-FD4E-93F3FA96006C}"/>
              </a:ext>
            </a:extLst>
          </p:cNvPr>
          <p:cNvSpPr txBox="1"/>
          <p:nvPr/>
        </p:nvSpPr>
        <p:spPr>
          <a:xfrm>
            <a:off x="6587232" y="2412038"/>
            <a:ext cx="672600" cy="338554"/>
          </a:xfrm>
          <a:prstGeom prst="rect">
            <a:avLst/>
          </a:prstGeom>
          <a:noFill/>
        </p:spPr>
        <p:txBody>
          <a:bodyPr wrap="square" rtlCol="0">
            <a:spAutoFit/>
          </a:bodyPr>
          <a:lstStyle/>
          <a:p>
            <a:pPr algn="ctr"/>
            <a:r>
              <a:rPr lang="en-IN" sz="1600" dirty="0"/>
              <a:t>NTP</a:t>
            </a:r>
          </a:p>
        </p:txBody>
      </p:sp>
    </p:spTree>
    <p:extLst>
      <p:ext uri="{BB962C8B-B14F-4D97-AF65-F5344CB8AC3E}">
        <p14:creationId xmlns:p14="http://schemas.microsoft.com/office/powerpoint/2010/main" val="1868701294"/>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250"/>
                                        <p:tgtEl>
                                          <p:spTgt spid="12"/>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250"/>
                                        <p:tgtEl>
                                          <p:spTgt spid="14"/>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250"/>
                                        <p:tgtEl>
                                          <p:spTgt spid="16"/>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5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250"/>
                                        <p:tgtEl>
                                          <p:spTgt spid="17"/>
                                        </p:tgtEl>
                                      </p:cBhvr>
                                    </p:animEffect>
                                  </p:childTnLst>
                                </p:cTn>
                              </p:par>
                            </p:childTnLst>
                          </p:cTn>
                        </p:par>
                        <p:par>
                          <p:cTn id="49" fill="hold">
                            <p:stCondLst>
                              <p:cond delay="25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5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50"/>
                                        <p:tgtEl>
                                          <p:spTgt spid="19"/>
                                        </p:tgtEl>
                                      </p:cBhvr>
                                    </p:animEffect>
                                  </p:childTnLst>
                                </p:cTn>
                              </p:par>
                            </p:childTnLst>
                          </p:cTn>
                        </p:par>
                        <p:par>
                          <p:cTn id="58" fill="hold">
                            <p:stCondLst>
                              <p:cond delay="250"/>
                            </p:stCondLst>
                            <p:childTnLst>
                              <p:par>
                                <p:cTn id="59" presetID="10" presetClass="entr" presetSubtype="0"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25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250"/>
                                        <p:tgtEl>
                                          <p:spTgt spid="20"/>
                                        </p:tgtEl>
                                      </p:cBhvr>
                                    </p:animEffect>
                                  </p:childTnLst>
                                </p:cTn>
                              </p:par>
                            </p:childTnLst>
                          </p:cTn>
                        </p:par>
                        <p:par>
                          <p:cTn id="67" fill="hold">
                            <p:stCondLst>
                              <p:cond delay="250"/>
                            </p:stCondLst>
                            <p:childTnLst>
                              <p:par>
                                <p:cTn id="68" presetID="10" presetClass="entr" presetSubtype="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25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250"/>
                                        <p:tgtEl>
                                          <p:spTgt spid="21"/>
                                        </p:tgtEl>
                                      </p:cBhvr>
                                    </p:animEffect>
                                  </p:childTnLst>
                                </p:cTn>
                              </p:par>
                            </p:childTnLst>
                          </p:cTn>
                        </p:par>
                        <p:par>
                          <p:cTn id="76" fill="hold">
                            <p:stCondLst>
                              <p:cond delay="250"/>
                            </p:stCondLst>
                            <p:childTnLst>
                              <p:par>
                                <p:cTn id="77" presetID="10" presetClass="entr" presetSubtype="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250"/>
                                        <p:tgtEl>
                                          <p:spTgt spid="6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250"/>
                                        <p:tgtEl>
                                          <p:spTgt spid="23"/>
                                        </p:tgtEl>
                                      </p:cBhvr>
                                    </p:animEffect>
                                  </p:childTnLst>
                                </p:cTn>
                              </p:par>
                            </p:childTnLst>
                          </p:cTn>
                        </p:par>
                        <p:par>
                          <p:cTn id="85" fill="hold">
                            <p:stCondLst>
                              <p:cond delay="250"/>
                            </p:stCondLst>
                            <p:childTnLst>
                              <p:par>
                                <p:cTn id="86" presetID="10" presetClass="entr" presetSubtype="0" fill="hold" grpId="0" nodeType="after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2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p:bldP spid="8" grpId="0"/>
      <p:bldP spid="9" grpId="0"/>
      <p:bldP spid="18" grpId="0"/>
      <p:bldP spid="32" grpId="0"/>
      <p:bldP spid="43" grpId="0"/>
      <p:bldP spid="62" grpId="0"/>
      <p:bldP spid="67"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D2F3-493E-6401-E977-458F7B1CE23E}"/>
              </a:ext>
            </a:extLst>
          </p:cNvPr>
          <p:cNvSpPr>
            <a:spLocks noGrp="1"/>
          </p:cNvSpPr>
          <p:nvPr>
            <p:ph type="title"/>
          </p:nvPr>
        </p:nvSpPr>
        <p:spPr/>
        <p:txBody>
          <a:bodyPr>
            <a:normAutofit/>
          </a:bodyPr>
          <a:lstStyle/>
          <a:p>
            <a:r>
              <a:rPr lang="en-IN" sz="7200" dirty="0"/>
              <a:t>Nucleoside Analogues</a:t>
            </a:r>
            <a:r>
              <a:rPr lang="en-IN" sz="6600" dirty="0"/>
              <a:t> </a:t>
            </a:r>
            <a:r>
              <a:rPr lang="en-IN" sz="3600" dirty="0">
                <a:solidFill>
                  <a:schemeClr val="tx1">
                    <a:lumMod val="85000"/>
                  </a:schemeClr>
                </a:solidFill>
              </a:rPr>
              <a:t>(NAs)</a:t>
            </a:r>
            <a:endParaRPr lang="en-IN" sz="6600" dirty="0">
              <a:solidFill>
                <a:schemeClr val="tx1">
                  <a:lumMod val="85000"/>
                </a:schemeClr>
              </a:solidFill>
            </a:endParaRPr>
          </a:p>
        </p:txBody>
      </p:sp>
      <p:sp>
        <p:nvSpPr>
          <p:cNvPr id="3" name="Text Placeholder 2">
            <a:extLst>
              <a:ext uri="{FF2B5EF4-FFF2-40B4-BE49-F238E27FC236}">
                <a16:creationId xmlns:a16="http://schemas.microsoft.com/office/drawing/2014/main" id="{F5F232F9-0740-A7E8-9772-5B6A65E0F465}"/>
              </a:ext>
            </a:extLst>
          </p:cNvPr>
          <p:cNvSpPr>
            <a:spLocks noGrp="1"/>
          </p:cNvSpPr>
          <p:nvPr>
            <p:ph type="body" idx="1"/>
          </p:nvPr>
        </p:nvSpPr>
        <p:spPr>
          <a:xfrm>
            <a:off x="1097280" y="4500262"/>
            <a:ext cx="10058400" cy="1693147"/>
          </a:xfrm>
        </p:spPr>
        <p:txBody>
          <a:bodyPr>
            <a:normAutofit/>
          </a:bodyPr>
          <a:lstStyle/>
          <a:p>
            <a:pPr marL="342900" indent="-342900">
              <a:buFont typeface="Courier New" panose="02070309020205020404" pitchFamily="49" charset="0"/>
              <a:buChar char="o"/>
            </a:pPr>
            <a:r>
              <a:rPr lang="en-IN" cap="none" dirty="0"/>
              <a:t>Introduction</a:t>
            </a:r>
          </a:p>
          <a:p>
            <a:pPr marL="342900" indent="-342900">
              <a:buFont typeface="Courier New" panose="02070309020205020404" pitchFamily="49" charset="0"/>
              <a:buChar char="o"/>
            </a:pPr>
            <a:r>
              <a:rPr lang="en-IN" cap="none" dirty="0"/>
              <a:t>Mechanism</a:t>
            </a:r>
          </a:p>
          <a:p>
            <a:pPr marL="342900" indent="-342900">
              <a:buFont typeface="Courier New" panose="02070309020205020404" pitchFamily="49" charset="0"/>
              <a:buChar char="o"/>
            </a:pPr>
            <a:r>
              <a:rPr lang="en-IN" cap="none" dirty="0"/>
              <a:t>Examples</a:t>
            </a:r>
          </a:p>
        </p:txBody>
      </p:sp>
      <p:sp>
        <p:nvSpPr>
          <p:cNvPr id="4" name="Slide Number Placeholder 3">
            <a:extLst>
              <a:ext uri="{FF2B5EF4-FFF2-40B4-BE49-F238E27FC236}">
                <a16:creationId xmlns:a16="http://schemas.microsoft.com/office/drawing/2014/main" id="{3F06C0C4-4885-2BCD-2232-FC0A356CA1E6}"/>
              </a:ext>
            </a:extLst>
          </p:cNvPr>
          <p:cNvSpPr>
            <a:spLocks noGrp="1"/>
          </p:cNvSpPr>
          <p:nvPr>
            <p:ph type="sldNum" sz="quarter" idx="12"/>
          </p:nvPr>
        </p:nvSpPr>
        <p:spPr/>
        <p:txBody>
          <a:bodyPr/>
          <a:lstStyle/>
          <a:p>
            <a:fld id="{D1A98980-6983-4226-86DA-5B5FB1824377}" type="slidenum">
              <a:rPr lang="en-IN" smtClean="0"/>
              <a:t>36</a:t>
            </a:fld>
            <a:endParaRPr lang="en-IN"/>
          </a:p>
        </p:txBody>
      </p:sp>
    </p:spTree>
    <p:extLst>
      <p:ext uri="{BB962C8B-B14F-4D97-AF65-F5344CB8AC3E}">
        <p14:creationId xmlns:p14="http://schemas.microsoft.com/office/powerpoint/2010/main" val="4187469553"/>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504A-07FD-D95C-73DC-08961A7E1BD0}"/>
              </a:ext>
            </a:extLst>
          </p:cNvPr>
          <p:cNvSpPr>
            <a:spLocks noGrp="1"/>
          </p:cNvSpPr>
          <p:nvPr>
            <p:ph type="title"/>
          </p:nvPr>
        </p:nvSpPr>
        <p:spPr/>
        <p:txBody>
          <a:bodyPr/>
          <a:lstStyle/>
          <a:p>
            <a:r>
              <a:rPr lang="en-IN" dirty="0"/>
              <a:t>Introduction </a:t>
            </a:r>
            <a:r>
              <a:rPr lang="en-IN" sz="2800" cap="small" dirty="0">
                <a:solidFill>
                  <a:schemeClr val="tx1">
                    <a:lumMod val="85000"/>
                  </a:schemeClr>
                </a:solidFill>
              </a:rPr>
              <a:t>to</a:t>
            </a:r>
            <a:r>
              <a:rPr lang="en-IN" sz="2800" dirty="0">
                <a:solidFill>
                  <a:schemeClr val="tx1">
                    <a:lumMod val="85000"/>
                  </a:schemeClr>
                </a:solidFill>
              </a:rPr>
              <a:t> NAs</a:t>
            </a:r>
            <a:endParaRPr lang="en-IN" dirty="0">
              <a:solidFill>
                <a:schemeClr val="tx1">
                  <a:lumMod val="85000"/>
                </a:schemeClr>
              </a:solidFill>
            </a:endParaRPr>
          </a:p>
        </p:txBody>
      </p:sp>
      <p:sp>
        <p:nvSpPr>
          <p:cNvPr id="4" name="Slide Number Placeholder 3">
            <a:extLst>
              <a:ext uri="{FF2B5EF4-FFF2-40B4-BE49-F238E27FC236}">
                <a16:creationId xmlns:a16="http://schemas.microsoft.com/office/drawing/2014/main" id="{DEE0E3E1-993E-EB5A-0BEB-1F59D94D8F13}"/>
              </a:ext>
            </a:extLst>
          </p:cNvPr>
          <p:cNvSpPr>
            <a:spLocks noGrp="1"/>
          </p:cNvSpPr>
          <p:nvPr>
            <p:ph type="sldNum" sz="quarter" idx="12"/>
          </p:nvPr>
        </p:nvSpPr>
        <p:spPr/>
        <p:txBody>
          <a:bodyPr/>
          <a:lstStyle/>
          <a:p>
            <a:fld id="{D1A98980-6983-4226-86DA-5B5FB1824377}" type="slidenum">
              <a:rPr lang="en-IN" smtClean="0"/>
              <a:t>37</a:t>
            </a:fld>
            <a:endParaRPr lang="en-IN"/>
          </a:p>
        </p:txBody>
      </p:sp>
      <p:graphicFrame>
        <p:nvGraphicFramePr>
          <p:cNvPr id="5" name="Diagram 4">
            <a:extLst>
              <a:ext uri="{FF2B5EF4-FFF2-40B4-BE49-F238E27FC236}">
                <a16:creationId xmlns:a16="http://schemas.microsoft.com/office/drawing/2014/main" id="{264C32C5-970A-284D-1A47-2B80F0B94047}"/>
              </a:ext>
            </a:extLst>
          </p:cNvPr>
          <p:cNvGraphicFramePr/>
          <p:nvPr>
            <p:extLst>
              <p:ext uri="{D42A27DB-BD31-4B8C-83A1-F6EECF244321}">
                <p14:modId xmlns:p14="http://schemas.microsoft.com/office/powerpoint/2010/main" val="3276368218"/>
              </p:ext>
            </p:extLst>
          </p:nvPr>
        </p:nvGraphicFramePr>
        <p:xfrm>
          <a:off x="1097280" y="1847618"/>
          <a:ext cx="10058400" cy="4228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ooter Placeholder 8">
            <a:extLst>
              <a:ext uri="{FF2B5EF4-FFF2-40B4-BE49-F238E27FC236}">
                <a16:creationId xmlns:a16="http://schemas.microsoft.com/office/drawing/2014/main" id="{3FAA90F1-AFED-C3A3-7079-1AB0A46D038E}"/>
              </a:ext>
            </a:extLst>
          </p:cNvPr>
          <p:cNvSpPr>
            <a:spLocks noGrp="1"/>
          </p:cNvSpPr>
          <p:nvPr>
            <p:ph type="ftr" sz="quarter" idx="11"/>
          </p:nvPr>
        </p:nvSpPr>
        <p:spPr>
          <a:xfrm>
            <a:off x="435204" y="6388834"/>
            <a:ext cx="8073785" cy="365125"/>
          </a:xfrm>
        </p:spPr>
        <p:txBody>
          <a:bodyPr/>
          <a:lstStyle/>
          <a:p>
            <a:pPr algn="l"/>
            <a:r>
              <a:rPr lang="en-IN" sz="1400" cap="none" dirty="0">
                <a:solidFill>
                  <a:schemeClr val="tx2"/>
                </a:solidFill>
              </a:rPr>
              <a:t>NAs</a:t>
            </a:r>
            <a:r>
              <a:rPr lang="en-IN" sz="1400" cap="none" dirty="0"/>
              <a:t>: Nucleoside Analogues, </a:t>
            </a:r>
            <a:r>
              <a:rPr lang="en-IN" sz="1400" cap="none" dirty="0">
                <a:solidFill>
                  <a:schemeClr val="tx2"/>
                </a:solidFill>
              </a:rPr>
              <a:t>mtDNA</a:t>
            </a:r>
            <a:r>
              <a:rPr lang="en-IN" sz="1400" cap="none" dirty="0"/>
              <a:t>: mitochondrial DNA</a:t>
            </a:r>
          </a:p>
        </p:txBody>
      </p:sp>
    </p:spTree>
    <p:extLst>
      <p:ext uri="{BB962C8B-B14F-4D97-AF65-F5344CB8AC3E}">
        <p14:creationId xmlns:p14="http://schemas.microsoft.com/office/powerpoint/2010/main" val="927879272"/>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graphicEl>
                                              <a:dgm id="{EDB21A08-C5DB-415D-A85A-D490F290103E}"/>
                                            </p:graphicEl>
                                          </p:spTgt>
                                        </p:tgtEl>
                                        <p:attrNameLst>
                                          <p:attrName>style.visibility</p:attrName>
                                        </p:attrNameLst>
                                      </p:cBhvr>
                                      <p:to>
                                        <p:strVal val="visible"/>
                                      </p:to>
                                    </p:set>
                                    <p:animEffect transition="in" filter="wipe(up)">
                                      <p:cBhvr>
                                        <p:cTn id="12" dur="250"/>
                                        <p:tgtEl>
                                          <p:spTgt spid="5">
                                            <p:graphicEl>
                                              <a:dgm id="{EDB21A08-C5DB-415D-A85A-D490F290103E}"/>
                                            </p:graphicEl>
                                          </p:spTgt>
                                        </p:tgtEl>
                                      </p:cBhvr>
                                    </p:animEffect>
                                  </p:childTnLst>
                                </p:cTn>
                              </p:par>
                            </p:childTnLst>
                          </p:cTn>
                        </p:par>
                        <p:par>
                          <p:cTn id="13" fill="hold">
                            <p:stCondLst>
                              <p:cond delay="250"/>
                            </p:stCondLst>
                            <p:childTnLst>
                              <p:par>
                                <p:cTn id="14" presetID="22" presetClass="entr" presetSubtype="1" fill="hold" grpId="0" nodeType="afterEffect">
                                  <p:stCondLst>
                                    <p:cond delay="0"/>
                                  </p:stCondLst>
                                  <p:childTnLst>
                                    <p:set>
                                      <p:cBhvr>
                                        <p:cTn id="15" dur="1" fill="hold">
                                          <p:stCondLst>
                                            <p:cond delay="0"/>
                                          </p:stCondLst>
                                        </p:cTn>
                                        <p:tgtEl>
                                          <p:spTgt spid="5">
                                            <p:graphicEl>
                                              <a:dgm id="{3864A15F-ECCE-40A4-90E4-748572645E1A}"/>
                                            </p:graphicEl>
                                          </p:spTgt>
                                        </p:tgtEl>
                                        <p:attrNameLst>
                                          <p:attrName>style.visibility</p:attrName>
                                        </p:attrNameLst>
                                      </p:cBhvr>
                                      <p:to>
                                        <p:strVal val="visible"/>
                                      </p:to>
                                    </p:set>
                                    <p:animEffect transition="in" filter="wipe(up)">
                                      <p:cBhvr>
                                        <p:cTn id="16" dur="250"/>
                                        <p:tgtEl>
                                          <p:spTgt spid="5">
                                            <p:graphicEl>
                                              <a:dgm id="{3864A15F-ECCE-40A4-90E4-748572645E1A}"/>
                                            </p:graphic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
                                            <p:graphicEl>
                                              <a:dgm id="{B0FE04B0-7428-47BC-803F-5FC7D2ED60C6}"/>
                                            </p:graphicEl>
                                          </p:spTgt>
                                        </p:tgtEl>
                                        <p:attrNameLst>
                                          <p:attrName>style.visibility</p:attrName>
                                        </p:attrNameLst>
                                      </p:cBhvr>
                                      <p:to>
                                        <p:strVal val="visible"/>
                                      </p:to>
                                    </p:set>
                                    <p:animEffect transition="in" filter="wipe(up)">
                                      <p:cBhvr>
                                        <p:cTn id="20" dur="250"/>
                                        <p:tgtEl>
                                          <p:spTgt spid="5">
                                            <p:graphicEl>
                                              <a:dgm id="{B0FE04B0-7428-47BC-803F-5FC7D2ED60C6}"/>
                                            </p:graphicEl>
                                          </p:spTgt>
                                        </p:tgtEl>
                                      </p:cBhvr>
                                    </p:animEffect>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5">
                                            <p:graphicEl>
                                              <a:dgm id="{1AA11F24-6274-4DD5-893B-4EB25F67CA82}"/>
                                            </p:graphicEl>
                                          </p:spTgt>
                                        </p:tgtEl>
                                        <p:attrNameLst>
                                          <p:attrName>style.visibility</p:attrName>
                                        </p:attrNameLst>
                                      </p:cBhvr>
                                      <p:to>
                                        <p:strVal val="visible"/>
                                      </p:to>
                                    </p:set>
                                    <p:animEffect transition="in" filter="wipe(up)">
                                      <p:cBhvr>
                                        <p:cTn id="24" dur="250"/>
                                        <p:tgtEl>
                                          <p:spTgt spid="5">
                                            <p:graphicEl>
                                              <a:dgm id="{1AA11F24-6274-4DD5-893B-4EB25F67CA82}"/>
                                            </p:graphicEl>
                                          </p:spTgt>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5">
                                            <p:graphicEl>
                                              <a:dgm id="{76CED809-7E18-47ED-AF3E-523512A4FC6A}"/>
                                            </p:graphicEl>
                                          </p:spTgt>
                                        </p:tgtEl>
                                        <p:attrNameLst>
                                          <p:attrName>style.visibility</p:attrName>
                                        </p:attrNameLst>
                                      </p:cBhvr>
                                      <p:to>
                                        <p:strVal val="visible"/>
                                      </p:to>
                                    </p:set>
                                    <p:animEffect transition="in" filter="wipe(up)">
                                      <p:cBhvr>
                                        <p:cTn id="28" dur="250"/>
                                        <p:tgtEl>
                                          <p:spTgt spid="5">
                                            <p:graphicEl>
                                              <a:dgm id="{76CED809-7E18-47ED-AF3E-523512A4FC6A}"/>
                                            </p:graphicEl>
                                          </p:spTgt>
                                        </p:tgtEl>
                                      </p:cBhvr>
                                    </p:animEffect>
                                  </p:childTnLst>
                                </p:cTn>
                              </p:par>
                            </p:childTnLst>
                          </p:cTn>
                        </p:par>
                        <p:par>
                          <p:cTn id="29" fill="hold">
                            <p:stCondLst>
                              <p:cond delay="1250"/>
                            </p:stCondLst>
                            <p:childTnLst>
                              <p:par>
                                <p:cTn id="30" presetID="22" presetClass="entr" presetSubtype="1" fill="hold" grpId="0" nodeType="afterEffect">
                                  <p:stCondLst>
                                    <p:cond delay="0"/>
                                  </p:stCondLst>
                                  <p:childTnLst>
                                    <p:set>
                                      <p:cBhvr>
                                        <p:cTn id="31" dur="1" fill="hold">
                                          <p:stCondLst>
                                            <p:cond delay="0"/>
                                          </p:stCondLst>
                                        </p:cTn>
                                        <p:tgtEl>
                                          <p:spTgt spid="5">
                                            <p:graphicEl>
                                              <a:dgm id="{3EADFDCB-35A0-414B-901A-8C23BA57415F}"/>
                                            </p:graphicEl>
                                          </p:spTgt>
                                        </p:tgtEl>
                                        <p:attrNameLst>
                                          <p:attrName>style.visibility</p:attrName>
                                        </p:attrNameLst>
                                      </p:cBhvr>
                                      <p:to>
                                        <p:strVal val="visible"/>
                                      </p:to>
                                    </p:set>
                                    <p:animEffect transition="in" filter="wipe(up)">
                                      <p:cBhvr>
                                        <p:cTn id="32" dur="250"/>
                                        <p:tgtEl>
                                          <p:spTgt spid="5">
                                            <p:graphicEl>
                                              <a:dgm id="{3EADFDCB-35A0-414B-901A-8C23BA5741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lvl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0E4D43A-228A-E866-4576-F336CBE558F2}"/>
              </a:ext>
            </a:extLst>
          </p:cNvPr>
          <p:cNvGraphicFramePr/>
          <p:nvPr>
            <p:extLst>
              <p:ext uri="{D42A27DB-BD31-4B8C-83A1-F6EECF244321}">
                <p14:modId xmlns:p14="http://schemas.microsoft.com/office/powerpoint/2010/main" val="1519728719"/>
              </p:ext>
            </p:extLst>
          </p:nvPr>
        </p:nvGraphicFramePr>
        <p:xfrm>
          <a:off x="265521" y="218334"/>
          <a:ext cx="11660957" cy="3012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68B09FA-1602-4322-6ECE-304088565897}"/>
              </a:ext>
            </a:extLst>
          </p:cNvPr>
          <p:cNvSpPr>
            <a:spLocks noGrp="1"/>
          </p:cNvSpPr>
          <p:nvPr>
            <p:ph type="title"/>
          </p:nvPr>
        </p:nvSpPr>
        <p:spPr/>
        <p:txBody>
          <a:bodyPr>
            <a:normAutofit/>
          </a:bodyPr>
          <a:lstStyle/>
          <a:p>
            <a:r>
              <a:rPr lang="en-IN" sz="4400" dirty="0"/>
              <a:t>Mechanism </a:t>
            </a:r>
            <a:r>
              <a:rPr lang="en-IN" sz="2400" cap="small" dirty="0">
                <a:solidFill>
                  <a:schemeClr val="tx1">
                    <a:lumMod val="85000"/>
                  </a:schemeClr>
                </a:solidFill>
              </a:rPr>
              <a:t>of</a:t>
            </a:r>
            <a:r>
              <a:rPr lang="en-IN" sz="2400" dirty="0">
                <a:solidFill>
                  <a:schemeClr val="tx1">
                    <a:lumMod val="85000"/>
                  </a:schemeClr>
                </a:solidFill>
              </a:rPr>
              <a:t> NAs</a:t>
            </a:r>
            <a:endParaRPr lang="en-IN" sz="4400" dirty="0">
              <a:solidFill>
                <a:schemeClr val="tx1">
                  <a:lumMod val="85000"/>
                </a:schemeClr>
              </a:solidFill>
            </a:endParaRPr>
          </a:p>
        </p:txBody>
      </p:sp>
      <p:sp>
        <p:nvSpPr>
          <p:cNvPr id="4" name="Slide Number Placeholder 3">
            <a:extLst>
              <a:ext uri="{FF2B5EF4-FFF2-40B4-BE49-F238E27FC236}">
                <a16:creationId xmlns:a16="http://schemas.microsoft.com/office/drawing/2014/main" id="{3F49F29B-DB06-14E8-DB13-C0ADC78CFF08}"/>
              </a:ext>
            </a:extLst>
          </p:cNvPr>
          <p:cNvSpPr>
            <a:spLocks noGrp="1"/>
          </p:cNvSpPr>
          <p:nvPr>
            <p:ph type="sldNum" sz="quarter" idx="12"/>
          </p:nvPr>
        </p:nvSpPr>
        <p:spPr/>
        <p:txBody>
          <a:bodyPr/>
          <a:lstStyle/>
          <a:p>
            <a:fld id="{D1A98980-6983-4226-86DA-5B5FB1824377}" type="slidenum">
              <a:rPr lang="en-IN" smtClean="0"/>
              <a:t>38</a:t>
            </a:fld>
            <a:endParaRPr lang="en-IN"/>
          </a:p>
        </p:txBody>
      </p:sp>
      <p:graphicFrame>
        <p:nvGraphicFramePr>
          <p:cNvPr id="9" name="Diagram 8">
            <a:extLst>
              <a:ext uri="{FF2B5EF4-FFF2-40B4-BE49-F238E27FC236}">
                <a16:creationId xmlns:a16="http://schemas.microsoft.com/office/drawing/2014/main" id="{67B6828E-ED4B-BAB7-E6CD-6B2BD20323B8}"/>
              </a:ext>
            </a:extLst>
          </p:cNvPr>
          <p:cNvGraphicFramePr/>
          <p:nvPr>
            <p:extLst>
              <p:ext uri="{D42A27DB-BD31-4B8C-83A1-F6EECF244321}">
                <p14:modId xmlns:p14="http://schemas.microsoft.com/office/powerpoint/2010/main" val="3052884168"/>
              </p:ext>
            </p:extLst>
          </p:nvPr>
        </p:nvGraphicFramePr>
        <p:xfrm>
          <a:off x="1097280" y="1808458"/>
          <a:ext cx="10058400" cy="44254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5048567"/>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9921E075-9EBC-42DB-B364-14984C7306E6}"/>
                                            </p:graphicEl>
                                          </p:spTgt>
                                        </p:tgtEl>
                                        <p:attrNameLst>
                                          <p:attrName>style.visibility</p:attrName>
                                        </p:attrNameLst>
                                      </p:cBhvr>
                                      <p:to>
                                        <p:strVal val="visible"/>
                                      </p:to>
                                    </p:set>
                                    <p:animEffect transition="in" filter="fade">
                                      <p:cBhvr>
                                        <p:cTn id="12" dur="250"/>
                                        <p:tgtEl>
                                          <p:spTgt spid="5">
                                            <p:graphicEl>
                                              <a:dgm id="{9921E075-9EBC-42DB-B364-14984C7306E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2FE48ABA-6508-4342-A353-4DC25B555B1A}"/>
                                            </p:graphicEl>
                                          </p:spTgt>
                                        </p:tgtEl>
                                        <p:attrNameLst>
                                          <p:attrName>style.visibility</p:attrName>
                                        </p:attrNameLst>
                                      </p:cBhvr>
                                      <p:to>
                                        <p:strVal val="visible"/>
                                      </p:to>
                                    </p:set>
                                    <p:animEffect transition="in" filter="fade">
                                      <p:cBhvr>
                                        <p:cTn id="15" dur="250"/>
                                        <p:tgtEl>
                                          <p:spTgt spid="5">
                                            <p:graphicEl>
                                              <a:dgm id="{2FE48ABA-6508-4342-A353-4DC25B555B1A}"/>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graphicEl>
                                              <a:dgm id="{27A88166-377D-4390-85DE-FFF433223E45}"/>
                                            </p:graphicEl>
                                          </p:spTgt>
                                        </p:tgtEl>
                                        <p:attrNameLst>
                                          <p:attrName>style.visibility</p:attrName>
                                        </p:attrNameLst>
                                      </p:cBhvr>
                                      <p:to>
                                        <p:strVal val="visible"/>
                                      </p:to>
                                    </p:set>
                                    <p:animEffect transition="in" filter="wipe(left)">
                                      <p:cBhvr>
                                        <p:cTn id="18" dur="250"/>
                                        <p:tgtEl>
                                          <p:spTgt spid="5">
                                            <p:graphicEl>
                                              <a:dgm id="{27A88166-377D-4390-85DE-FFF433223E4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56B6FEA9-EFE8-4158-80E0-DBCB78FD43E8}"/>
                                            </p:graphicEl>
                                          </p:spTgt>
                                        </p:tgtEl>
                                        <p:attrNameLst>
                                          <p:attrName>style.visibility</p:attrName>
                                        </p:attrNameLst>
                                      </p:cBhvr>
                                      <p:to>
                                        <p:strVal val="visible"/>
                                      </p:to>
                                    </p:set>
                                    <p:animEffect transition="in" filter="fade">
                                      <p:cBhvr>
                                        <p:cTn id="23" dur="250"/>
                                        <p:tgtEl>
                                          <p:spTgt spid="5">
                                            <p:graphicEl>
                                              <a:dgm id="{56B6FEA9-EFE8-4158-80E0-DBCB78FD43E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306D9F3F-5E19-4559-829E-FF96314BEB41}"/>
                                            </p:graphicEl>
                                          </p:spTgt>
                                        </p:tgtEl>
                                        <p:attrNameLst>
                                          <p:attrName>style.visibility</p:attrName>
                                        </p:attrNameLst>
                                      </p:cBhvr>
                                      <p:to>
                                        <p:strVal val="visible"/>
                                      </p:to>
                                    </p:set>
                                    <p:animEffect transition="in" filter="fade">
                                      <p:cBhvr>
                                        <p:cTn id="26" dur="250"/>
                                        <p:tgtEl>
                                          <p:spTgt spid="5">
                                            <p:graphicEl>
                                              <a:dgm id="{306D9F3F-5E19-4559-829E-FF96314BEB41}"/>
                                            </p:graphic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graphicEl>
                                              <a:dgm id="{E7CC1B51-8978-47B3-ABD4-07BC0905A34E}"/>
                                            </p:graphicEl>
                                          </p:spTgt>
                                        </p:tgtEl>
                                        <p:attrNameLst>
                                          <p:attrName>style.visibility</p:attrName>
                                        </p:attrNameLst>
                                      </p:cBhvr>
                                      <p:to>
                                        <p:strVal val="visible"/>
                                      </p:to>
                                    </p:set>
                                    <p:animEffect transition="in" filter="wipe(left)">
                                      <p:cBhvr>
                                        <p:cTn id="29" dur="250"/>
                                        <p:tgtEl>
                                          <p:spTgt spid="5">
                                            <p:graphicEl>
                                              <a:dgm id="{E7CC1B51-8978-47B3-ABD4-07BC0905A34E}"/>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AF876A2D-55EE-4F62-A546-25AD51F9508A}"/>
                                            </p:graphicEl>
                                          </p:spTgt>
                                        </p:tgtEl>
                                        <p:attrNameLst>
                                          <p:attrName>style.visibility</p:attrName>
                                        </p:attrNameLst>
                                      </p:cBhvr>
                                      <p:to>
                                        <p:strVal val="visible"/>
                                      </p:to>
                                    </p:set>
                                    <p:animEffect transition="in" filter="fade">
                                      <p:cBhvr>
                                        <p:cTn id="34" dur="250"/>
                                        <p:tgtEl>
                                          <p:spTgt spid="5">
                                            <p:graphicEl>
                                              <a:dgm id="{AF876A2D-55EE-4F62-A546-25AD51F9508A}"/>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9003BC77-240F-430E-9564-CEBC98488DD7}"/>
                                            </p:graphicEl>
                                          </p:spTgt>
                                        </p:tgtEl>
                                        <p:attrNameLst>
                                          <p:attrName>style.visibility</p:attrName>
                                        </p:attrNameLst>
                                      </p:cBhvr>
                                      <p:to>
                                        <p:strVal val="visible"/>
                                      </p:to>
                                    </p:set>
                                    <p:animEffect transition="in" filter="fade">
                                      <p:cBhvr>
                                        <p:cTn id="37" dur="250"/>
                                        <p:tgtEl>
                                          <p:spTgt spid="5">
                                            <p:graphicEl>
                                              <a:dgm id="{9003BC77-240F-430E-9564-CEBC98488DD7}"/>
                                            </p:graphic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
                                            <p:graphicEl>
                                              <a:dgm id="{48D9ABE5-A130-41BE-9362-5745D799790E}"/>
                                            </p:graphicEl>
                                          </p:spTgt>
                                        </p:tgtEl>
                                        <p:attrNameLst>
                                          <p:attrName>style.visibility</p:attrName>
                                        </p:attrNameLst>
                                      </p:cBhvr>
                                      <p:to>
                                        <p:strVal val="visible"/>
                                      </p:to>
                                    </p:set>
                                    <p:animEffect transition="in" filter="wipe(left)">
                                      <p:cBhvr>
                                        <p:cTn id="40" dur="250"/>
                                        <p:tgtEl>
                                          <p:spTgt spid="5">
                                            <p:graphicEl>
                                              <a:dgm id="{48D9ABE5-A130-41BE-9362-5745D799790E}"/>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graphicEl>
                                              <a:dgm id="{A7D6C543-EE82-4186-8B28-6AA1ADD880D6}"/>
                                            </p:graphicEl>
                                          </p:spTgt>
                                        </p:tgtEl>
                                        <p:attrNameLst>
                                          <p:attrName>style.visibility</p:attrName>
                                        </p:attrNameLst>
                                      </p:cBhvr>
                                      <p:to>
                                        <p:strVal val="visible"/>
                                      </p:to>
                                    </p:set>
                                    <p:animEffect transition="in" filter="fade">
                                      <p:cBhvr>
                                        <p:cTn id="45" dur="250"/>
                                        <p:tgtEl>
                                          <p:spTgt spid="5">
                                            <p:graphicEl>
                                              <a:dgm id="{A7D6C543-EE82-4186-8B28-6AA1ADD880D6}"/>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B0C29619-8C8C-41FF-B58C-858215FC902B}"/>
                                            </p:graphicEl>
                                          </p:spTgt>
                                        </p:tgtEl>
                                        <p:attrNameLst>
                                          <p:attrName>style.visibility</p:attrName>
                                        </p:attrNameLst>
                                      </p:cBhvr>
                                      <p:to>
                                        <p:strVal val="visible"/>
                                      </p:to>
                                    </p:set>
                                    <p:animEffect transition="in" filter="fade">
                                      <p:cBhvr>
                                        <p:cTn id="48" dur="250"/>
                                        <p:tgtEl>
                                          <p:spTgt spid="5">
                                            <p:graphicEl>
                                              <a:dgm id="{B0C29619-8C8C-41FF-B58C-858215FC902B}"/>
                                            </p:graphic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
                                            <p:graphicEl>
                                              <a:dgm id="{3A16D0C1-81CF-4896-9711-B6AE8BE8C0B4}"/>
                                            </p:graphicEl>
                                          </p:spTgt>
                                        </p:tgtEl>
                                        <p:attrNameLst>
                                          <p:attrName>style.visibility</p:attrName>
                                        </p:attrNameLst>
                                      </p:cBhvr>
                                      <p:to>
                                        <p:strVal val="visible"/>
                                      </p:to>
                                    </p:set>
                                    <p:animEffect transition="in" filter="wipe(left)">
                                      <p:cBhvr>
                                        <p:cTn id="51" dur="250"/>
                                        <p:tgtEl>
                                          <p:spTgt spid="5">
                                            <p:graphicEl>
                                              <a:dgm id="{3A16D0C1-81CF-4896-9711-B6AE8BE8C0B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9">
                                            <p:graphicEl>
                                              <a:dgm id="{CC2ACDFB-387A-40BD-8F77-AB560476C401}"/>
                                            </p:graphicEl>
                                          </p:spTgt>
                                        </p:tgtEl>
                                        <p:attrNameLst>
                                          <p:attrName>style.visibility</p:attrName>
                                        </p:attrNameLst>
                                      </p:cBhvr>
                                      <p:to>
                                        <p:strVal val="visible"/>
                                      </p:to>
                                    </p:set>
                                    <p:animEffect transition="in" filter="wipe(up)">
                                      <p:cBhvr>
                                        <p:cTn id="56" dur="250"/>
                                        <p:tgtEl>
                                          <p:spTgt spid="9">
                                            <p:graphicEl>
                                              <a:dgm id="{CC2ACDFB-387A-40BD-8F77-AB560476C401}"/>
                                            </p:graphicEl>
                                          </p:spTgt>
                                        </p:tgtEl>
                                      </p:cBhvr>
                                    </p:animEffect>
                                  </p:childTnLst>
                                </p:cTn>
                              </p:par>
                            </p:childTnLst>
                          </p:cTn>
                        </p:par>
                        <p:par>
                          <p:cTn id="57" fill="hold">
                            <p:stCondLst>
                              <p:cond delay="250"/>
                            </p:stCondLst>
                            <p:childTnLst>
                              <p:par>
                                <p:cTn id="58" presetID="22" presetClass="entr" presetSubtype="1" fill="hold" grpId="0" nodeType="afterEffect">
                                  <p:stCondLst>
                                    <p:cond delay="0"/>
                                  </p:stCondLst>
                                  <p:childTnLst>
                                    <p:set>
                                      <p:cBhvr>
                                        <p:cTn id="59" dur="1" fill="hold">
                                          <p:stCondLst>
                                            <p:cond delay="0"/>
                                          </p:stCondLst>
                                        </p:cTn>
                                        <p:tgtEl>
                                          <p:spTgt spid="9">
                                            <p:graphicEl>
                                              <a:dgm id="{6C587D7A-DD3F-40FF-8425-3C1D1D9BCD36}"/>
                                            </p:graphicEl>
                                          </p:spTgt>
                                        </p:tgtEl>
                                        <p:attrNameLst>
                                          <p:attrName>style.visibility</p:attrName>
                                        </p:attrNameLst>
                                      </p:cBhvr>
                                      <p:to>
                                        <p:strVal val="visible"/>
                                      </p:to>
                                    </p:set>
                                    <p:animEffect transition="in" filter="wipe(up)">
                                      <p:cBhvr>
                                        <p:cTn id="60" dur="250"/>
                                        <p:tgtEl>
                                          <p:spTgt spid="9">
                                            <p:graphicEl>
                                              <a:dgm id="{6C587D7A-DD3F-40FF-8425-3C1D1D9BCD36}"/>
                                            </p:graphicEl>
                                          </p:spTgt>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9">
                                            <p:graphicEl>
                                              <a:dgm id="{5B9CBDBD-50A2-45D9-BC56-675591055EF9}"/>
                                            </p:graphicEl>
                                          </p:spTgt>
                                        </p:tgtEl>
                                        <p:attrNameLst>
                                          <p:attrName>style.visibility</p:attrName>
                                        </p:attrNameLst>
                                      </p:cBhvr>
                                      <p:to>
                                        <p:strVal val="visible"/>
                                      </p:to>
                                    </p:set>
                                    <p:animEffect transition="in" filter="wipe(up)">
                                      <p:cBhvr>
                                        <p:cTn id="64" dur="250"/>
                                        <p:tgtEl>
                                          <p:spTgt spid="9">
                                            <p:graphicEl>
                                              <a:dgm id="{5B9CBDBD-50A2-45D9-BC56-675591055EF9}"/>
                                            </p:graphicEl>
                                          </p:spTgt>
                                        </p:tgtEl>
                                      </p:cBhvr>
                                    </p:animEffect>
                                  </p:childTnLst>
                                </p:cTn>
                              </p:par>
                            </p:childTnLst>
                          </p:cTn>
                        </p:par>
                        <p:par>
                          <p:cTn id="65" fill="hold">
                            <p:stCondLst>
                              <p:cond delay="750"/>
                            </p:stCondLst>
                            <p:childTnLst>
                              <p:par>
                                <p:cTn id="66" presetID="22" presetClass="entr" presetSubtype="1" fill="hold" grpId="0" nodeType="afterEffect">
                                  <p:stCondLst>
                                    <p:cond delay="0"/>
                                  </p:stCondLst>
                                  <p:childTnLst>
                                    <p:set>
                                      <p:cBhvr>
                                        <p:cTn id="67" dur="1" fill="hold">
                                          <p:stCondLst>
                                            <p:cond delay="0"/>
                                          </p:stCondLst>
                                        </p:cTn>
                                        <p:tgtEl>
                                          <p:spTgt spid="9">
                                            <p:graphicEl>
                                              <a:dgm id="{ACBADBE1-21A3-437F-9EA9-A989CB2111B6}"/>
                                            </p:graphicEl>
                                          </p:spTgt>
                                        </p:tgtEl>
                                        <p:attrNameLst>
                                          <p:attrName>style.visibility</p:attrName>
                                        </p:attrNameLst>
                                      </p:cBhvr>
                                      <p:to>
                                        <p:strVal val="visible"/>
                                      </p:to>
                                    </p:set>
                                    <p:animEffect transition="in" filter="wipe(up)">
                                      <p:cBhvr>
                                        <p:cTn id="68" dur="250"/>
                                        <p:tgtEl>
                                          <p:spTgt spid="9">
                                            <p:graphicEl>
                                              <a:dgm id="{ACBADBE1-21A3-437F-9EA9-A989CB2111B6}"/>
                                            </p:graphicEl>
                                          </p:spTgt>
                                        </p:tgtEl>
                                      </p:cBhvr>
                                    </p:animEffect>
                                  </p:childTnLst>
                                </p:cTn>
                              </p:par>
                            </p:childTnLst>
                          </p:cTn>
                        </p:par>
                        <p:par>
                          <p:cTn id="69" fill="hold">
                            <p:stCondLst>
                              <p:cond delay="1000"/>
                            </p:stCondLst>
                            <p:childTnLst>
                              <p:par>
                                <p:cTn id="70" presetID="22" presetClass="entr" presetSubtype="1" fill="hold" grpId="0" nodeType="afterEffect">
                                  <p:stCondLst>
                                    <p:cond delay="0"/>
                                  </p:stCondLst>
                                  <p:childTnLst>
                                    <p:set>
                                      <p:cBhvr>
                                        <p:cTn id="71" dur="1" fill="hold">
                                          <p:stCondLst>
                                            <p:cond delay="0"/>
                                          </p:stCondLst>
                                        </p:cTn>
                                        <p:tgtEl>
                                          <p:spTgt spid="9">
                                            <p:graphicEl>
                                              <a:dgm id="{3B52242A-377C-4D90-8EEF-882949C5E57E}"/>
                                            </p:graphicEl>
                                          </p:spTgt>
                                        </p:tgtEl>
                                        <p:attrNameLst>
                                          <p:attrName>style.visibility</p:attrName>
                                        </p:attrNameLst>
                                      </p:cBhvr>
                                      <p:to>
                                        <p:strVal val="visible"/>
                                      </p:to>
                                    </p:set>
                                    <p:animEffect transition="in" filter="wipe(up)">
                                      <p:cBhvr>
                                        <p:cTn id="72" dur="250"/>
                                        <p:tgtEl>
                                          <p:spTgt spid="9">
                                            <p:graphicEl>
                                              <a:dgm id="{3B52242A-377C-4D90-8EEF-882949C5E57E}"/>
                                            </p:graphicEl>
                                          </p:spTgt>
                                        </p:tgtEl>
                                      </p:cBhvr>
                                    </p:animEffect>
                                  </p:childTnLst>
                                </p:cTn>
                              </p:par>
                            </p:childTnLst>
                          </p:cTn>
                        </p:par>
                        <p:par>
                          <p:cTn id="73" fill="hold">
                            <p:stCondLst>
                              <p:cond delay="1250"/>
                            </p:stCondLst>
                            <p:childTnLst>
                              <p:par>
                                <p:cTn id="74" presetID="22" presetClass="entr" presetSubtype="1" fill="hold" grpId="0" nodeType="afterEffect">
                                  <p:stCondLst>
                                    <p:cond delay="0"/>
                                  </p:stCondLst>
                                  <p:childTnLst>
                                    <p:set>
                                      <p:cBhvr>
                                        <p:cTn id="75" dur="1" fill="hold">
                                          <p:stCondLst>
                                            <p:cond delay="0"/>
                                          </p:stCondLst>
                                        </p:cTn>
                                        <p:tgtEl>
                                          <p:spTgt spid="9">
                                            <p:graphicEl>
                                              <a:dgm id="{2084D817-7BD5-42D1-8F90-3245BA60FDDD}"/>
                                            </p:graphicEl>
                                          </p:spTgt>
                                        </p:tgtEl>
                                        <p:attrNameLst>
                                          <p:attrName>style.visibility</p:attrName>
                                        </p:attrNameLst>
                                      </p:cBhvr>
                                      <p:to>
                                        <p:strVal val="visible"/>
                                      </p:to>
                                    </p:set>
                                    <p:animEffect transition="in" filter="wipe(up)">
                                      <p:cBhvr>
                                        <p:cTn id="76" dur="250"/>
                                        <p:tgtEl>
                                          <p:spTgt spid="9">
                                            <p:graphicEl>
                                              <a:dgm id="{2084D817-7BD5-42D1-8F90-3245BA60FDDD}"/>
                                            </p:graphicEl>
                                          </p:spTgt>
                                        </p:tgtEl>
                                      </p:cBhvr>
                                    </p:animEffect>
                                  </p:childTnLst>
                                </p:cTn>
                              </p:par>
                            </p:childTnLst>
                          </p:cTn>
                        </p:par>
                        <p:par>
                          <p:cTn id="77" fill="hold">
                            <p:stCondLst>
                              <p:cond delay="1500"/>
                            </p:stCondLst>
                            <p:childTnLst>
                              <p:par>
                                <p:cTn id="78" presetID="22" presetClass="entr" presetSubtype="1" fill="hold" grpId="0" nodeType="afterEffect">
                                  <p:stCondLst>
                                    <p:cond delay="0"/>
                                  </p:stCondLst>
                                  <p:childTnLst>
                                    <p:set>
                                      <p:cBhvr>
                                        <p:cTn id="79" dur="1" fill="hold">
                                          <p:stCondLst>
                                            <p:cond delay="0"/>
                                          </p:stCondLst>
                                        </p:cTn>
                                        <p:tgtEl>
                                          <p:spTgt spid="9">
                                            <p:graphicEl>
                                              <a:dgm id="{3CD1A42B-E39A-4326-B6C9-3C8910499059}"/>
                                            </p:graphicEl>
                                          </p:spTgt>
                                        </p:tgtEl>
                                        <p:attrNameLst>
                                          <p:attrName>style.visibility</p:attrName>
                                        </p:attrNameLst>
                                      </p:cBhvr>
                                      <p:to>
                                        <p:strVal val="visible"/>
                                      </p:to>
                                    </p:set>
                                    <p:animEffect transition="in" filter="wipe(up)">
                                      <p:cBhvr>
                                        <p:cTn id="80" dur="250"/>
                                        <p:tgtEl>
                                          <p:spTgt spid="9">
                                            <p:graphicEl>
                                              <a:dgm id="{3CD1A42B-E39A-4326-B6C9-3C8910499059}"/>
                                            </p:graphicEl>
                                          </p:spTgt>
                                        </p:tgtEl>
                                      </p:cBhvr>
                                    </p:animEffect>
                                  </p:childTnLst>
                                </p:cTn>
                              </p:par>
                            </p:childTnLst>
                          </p:cTn>
                        </p:par>
                        <p:par>
                          <p:cTn id="81" fill="hold">
                            <p:stCondLst>
                              <p:cond delay="1750"/>
                            </p:stCondLst>
                            <p:childTnLst>
                              <p:par>
                                <p:cTn id="82" presetID="22" presetClass="entr" presetSubtype="1" fill="hold" grpId="0" nodeType="afterEffect">
                                  <p:stCondLst>
                                    <p:cond delay="0"/>
                                  </p:stCondLst>
                                  <p:childTnLst>
                                    <p:set>
                                      <p:cBhvr>
                                        <p:cTn id="83" dur="1" fill="hold">
                                          <p:stCondLst>
                                            <p:cond delay="0"/>
                                          </p:stCondLst>
                                        </p:cTn>
                                        <p:tgtEl>
                                          <p:spTgt spid="9">
                                            <p:graphicEl>
                                              <a:dgm id="{16E03B15-7314-45D6-90D0-7645C89906FE}"/>
                                            </p:graphicEl>
                                          </p:spTgt>
                                        </p:tgtEl>
                                        <p:attrNameLst>
                                          <p:attrName>style.visibility</p:attrName>
                                        </p:attrNameLst>
                                      </p:cBhvr>
                                      <p:to>
                                        <p:strVal val="visible"/>
                                      </p:to>
                                    </p:set>
                                    <p:animEffect transition="in" filter="wipe(up)">
                                      <p:cBhvr>
                                        <p:cTn id="84" dur="250"/>
                                        <p:tgtEl>
                                          <p:spTgt spid="9">
                                            <p:graphicEl>
                                              <a:dgm id="{16E03B15-7314-45D6-90D0-7645C89906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Graphic spid="9" grpId="0" uiExpand="1">
        <p:bldSub>
          <a:bldDgm bld="lvl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09FA-1602-4322-6ECE-304088565897}"/>
              </a:ext>
            </a:extLst>
          </p:cNvPr>
          <p:cNvSpPr>
            <a:spLocks noGrp="1"/>
          </p:cNvSpPr>
          <p:nvPr>
            <p:ph type="title"/>
          </p:nvPr>
        </p:nvSpPr>
        <p:spPr/>
        <p:txBody>
          <a:bodyPr/>
          <a:lstStyle/>
          <a:p>
            <a:r>
              <a:rPr lang="en-IN" dirty="0"/>
              <a:t>Mechanism of NAs</a:t>
            </a:r>
            <a:endParaRPr lang="en-IN" dirty="0">
              <a:solidFill>
                <a:schemeClr val="tx1">
                  <a:lumMod val="85000"/>
                </a:schemeClr>
              </a:solidFill>
            </a:endParaRPr>
          </a:p>
        </p:txBody>
      </p:sp>
      <p:sp>
        <p:nvSpPr>
          <p:cNvPr id="6" name="Text Placeholder 5">
            <a:extLst>
              <a:ext uri="{FF2B5EF4-FFF2-40B4-BE49-F238E27FC236}">
                <a16:creationId xmlns:a16="http://schemas.microsoft.com/office/drawing/2014/main" id="{9B11FC56-C76F-3453-35D9-19BEFBD92123}"/>
              </a:ext>
            </a:extLst>
          </p:cNvPr>
          <p:cNvSpPr>
            <a:spLocks noGrp="1"/>
          </p:cNvSpPr>
          <p:nvPr>
            <p:ph type="body" sz="half" idx="2"/>
          </p:nvPr>
        </p:nvSpPr>
        <p:spPr>
          <a:xfrm>
            <a:off x="1097280" y="5925878"/>
            <a:ext cx="10113264" cy="594360"/>
          </a:xfrm>
        </p:spPr>
        <p:txBody>
          <a:bodyPr/>
          <a:lstStyle/>
          <a:p>
            <a:pPr marL="342900" indent="-342900">
              <a:buAutoNum type="alphaLcParenBoth"/>
            </a:pPr>
            <a:r>
              <a:rPr lang="en-US" sz="1600" dirty="0"/>
              <a:t>Administration and Transport into cell</a:t>
            </a:r>
          </a:p>
          <a:p>
            <a:pPr marL="342900" indent="-342900">
              <a:buAutoNum type="alphaLcParenBoth"/>
            </a:pPr>
            <a:r>
              <a:rPr lang="en-US" sz="1600" dirty="0"/>
              <a:t>Intracellular activation and Incorporation into DNA</a:t>
            </a:r>
          </a:p>
        </p:txBody>
      </p:sp>
      <p:sp>
        <p:nvSpPr>
          <p:cNvPr id="4" name="Slide Number Placeholder 3">
            <a:extLst>
              <a:ext uri="{FF2B5EF4-FFF2-40B4-BE49-F238E27FC236}">
                <a16:creationId xmlns:a16="http://schemas.microsoft.com/office/drawing/2014/main" id="{3F49F29B-DB06-14E8-DB13-C0ADC78CFF08}"/>
              </a:ext>
            </a:extLst>
          </p:cNvPr>
          <p:cNvSpPr>
            <a:spLocks noGrp="1"/>
          </p:cNvSpPr>
          <p:nvPr>
            <p:ph type="sldNum" sz="quarter" idx="12"/>
          </p:nvPr>
        </p:nvSpPr>
        <p:spPr/>
        <p:txBody>
          <a:bodyPr/>
          <a:lstStyle/>
          <a:p>
            <a:fld id="{D1A98980-6983-4226-86DA-5B5FB1824377}" type="slidenum">
              <a:rPr lang="en-IN" smtClean="0"/>
              <a:t>39</a:t>
            </a:fld>
            <a:endParaRPr lang="en-IN"/>
          </a:p>
        </p:txBody>
      </p:sp>
      <p:sp>
        <p:nvSpPr>
          <p:cNvPr id="22" name="TextBox 21">
            <a:extLst>
              <a:ext uri="{FF2B5EF4-FFF2-40B4-BE49-F238E27FC236}">
                <a16:creationId xmlns:a16="http://schemas.microsoft.com/office/drawing/2014/main" id="{02A5704C-6C23-15AA-F391-C3F26CC728DE}"/>
              </a:ext>
            </a:extLst>
          </p:cNvPr>
          <p:cNvSpPr txBox="1"/>
          <p:nvPr/>
        </p:nvSpPr>
        <p:spPr>
          <a:xfrm>
            <a:off x="582449" y="3398910"/>
            <a:ext cx="1194376" cy="553998"/>
          </a:xfrm>
          <a:prstGeom prst="rect">
            <a:avLst/>
          </a:prstGeom>
          <a:noFill/>
        </p:spPr>
        <p:txBody>
          <a:bodyPr wrap="square" rtlCol="0">
            <a:spAutoFit/>
          </a:bodyPr>
          <a:lstStyle/>
          <a:p>
            <a:pPr algn="ctr"/>
            <a:r>
              <a:rPr lang="en-IN" sz="1600" dirty="0"/>
              <a:t>NA</a:t>
            </a:r>
          </a:p>
          <a:p>
            <a:pPr algn="ctr"/>
            <a:r>
              <a:rPr lang="en-IN" sz="1400" dirty="0">
                <a:solidFill>
                  <a:schemeClr val="tx1">
                    <a:lumMod val="85000"/>
                  </a:schemeClr>
                </a:solidFill>
              </a:rPr>
              <a:t>(inside cell)</a:t>
            </a:r>
          </a:p>
        </p:txBody>
      </p:sp>
      <p:sp>
        <p:nvSpPr>
          <p:cNvPr id="36" name="TextBox 35">
            <a:extLst>
              <a:ext uri="{FF2B5EF4-FFF2-40B4-BE49-F238E27FC236}">
                <a16:creationId xmlns:a16="http://schemas.microsoft.com/office/drawing/2014/main" id="{74223E4F-3A81-6895-2508-E0D126A0F2E8}"/>
              </a:ext>
            </a:extLst>
          </p:cNvPr>
          <p:cNvSpPr txBox="1"/>
          <p:nvPr/>
        </p:nvSpPr>
        <p:spPr>
          <a:xfrm>
            <a:off x="3279823" y="3510734"/>
            <a:ext cx="689217" cy="338554"/>
          </a:xfrm>
          <a:prstGeom prst="rect">
            <a:avLst/>
          </a:prstGeom>
          <a:noFill/>
        </p:spPr>
        <p:txBody>
          <a:bodyPr wrap="square" rtlCol="0">
            <a:spAutoFit/>
          </a:bodyPr>
          <a:lstStyle/>
          <a:p>
            <a:pPr algn="ctr"/>
            <a:r>
              <a:rPr lang="en-IN" sz="1600" dirty="0"/>
              <a:t>NMP</a:t>
            </a:r>
            <a:endParaRPr lang="en-IN" sz="1400" dirty="0">
              <a:solidFill>
                <a:schemeClr val="tx1">
                  <a:lumMod val="85000"/>
                </a:schemeClr>
              </a:solidFill>
            </a:endParaRPr>
          </a:p>
        </p:txBody>
      </p:sp>
      <p:sp>
        <p:nvSpPr>
          <p:cNvPr id="37" name="TextBox 36">
            <a:extLst>
              <a:ext uri="{FF2B5EF4-FFF2-40B4-BE49-F238E27FC236}">
                <a16:creationId xmlns:a16="http://schemas.microsoft.com/office/drawing/2014/main" id="{E315CF89-5623-2B38-2D21-9C88443AA978}"/>
              </a:ext>
            </a:extLst>
          </p:cNvPr>
          <p:cNvSpPr txBox="1"/>
          <p:nvPr/>
        </p:nvSpPr>
        <p:spPr>
          <a:xfrm>
            <a:off x="5014341" y="3509129"/>
            <a:ext cx="689217" cy="338554"/>
          </a:xfrm>
          <a:prstGeom prst="rect">
            <a:avLst/>
          </a:prstGeom>
          <a:noFill/>
        </p:spPr>
        <p:txBody>
          <a:bodyPr wrap="square" rtlCol="0">
            <a:spAutoFit/>
          </a:bodyPr>
          <a:lstStyle/>
          <a:p>
            <a:pPr algn="ctr"/>
            <a:r>
              <a:rPr lang="en-IN" sz="1600" dirty="0"/>
              <a:t>NDP</a:t>
            </a:r>
            <a:endParaRPr lang="en-IN" sz="1400" dirty="0">
              <a:solidFill>
                <a:schemeClr val="tx1">
                  <a:lumMod val="85000"/>
                </a:schemeClr>
              </a:solidFill>
            </a:endParaRPr>
          </a:p>
        </p:txBody>
      </p:sp>
      <p:sp>
        <p:nvSpPr>
          <p:cNvPr id="38" name="TextBox 37">
            <a:extLst>
              <a:ext uri="{FF2B5EF4-FFF2-40B4-BE49-F238E27FC236}">
                <a16:creationId xmlns:a16="http://schemas.microsoft.com/office/drawing/2014/main" id="{0E547FF5-D47A-AAB1-007B-BDE607B0C500}"/>
              </a:ext>
            </a:extLst>
          </p:cNvPr>
          <p:cNvSpPr txBox="1"/>
          <p:nvPr/>
        </p:nvSpPr>
        <p:spPr>
          <a:xfrm>
            <a:off x="6775022" y="2574913"/>
            <a:ext cx="1252822" cy="553998"/>
          </a:xfrm>
          <a:prstGeom prst="rect">
            <a:avLst/>
          </a:prstGeom>
          <a:noFill/>
        </p:spPr>
        <p:txBody>
          <a:bodyPr wrap="square" rtlCol="0">
            <a:spAutoFit/>
          </a:bodyPr>
          <a:lstStyle/>
          <a:p>
            <a:pPr algn="ctr"/>
            <a:r>
              <a:rPr lang="en-IN" sz="1600" dirty="0"/>
              <a:t>NTP</a:t>
            </a:r>
          </a:p>
          <a:p>
            <a:pPr algn="ctr"/>
            <a:r>
              <a:rPr lang="en-IN" sz="1400" dirty="0">
                <a:solidFill>
                  <a:schemeClr val="tx1">
                    <a:lumMod val="85000"/>
                  </a:schemeClr>
                </a:solidFill>
              </a:rPr>
              <a:t>(only 5’ OH)</a:t>
            </a:r>
            <a:endParaRPr lang="en-IN" sz="1200" dirty="0">
              <a:solidFill>
                <a:schemeClr val="tx1">
                  <a:lumMod val="85000"/>
                </a:schemeClr>
              </a:solidFill>
            </a:endParaRPr>
          </a:p>
        </p:txBody>
      </p:sp>
      <p:grpSp>
        <p:nvGrpSpPr>
          <p:cNvPr id="84" name="Group 83">
            <a:extLst>
              <a:ext uri="{FF2B5EF4-FFF2-40B4-BE49-F238E27FC236}">
                <a16:creationId xmlns:a16="http://schemas.microsoft.com/office/drawing/2014/main" id="{2D6DB8A8-7EED-ADD0-9272-61DCBCABAB00}"/>
              </a:ext>
            </a:extLst>
          </p:cNvPr>
          <p:cNvGrpSpPr/>
          <p:nvPr/>
        </p:nvGrpSpPr>
        <p:grpSpPr>
          <a:xfrm>
            <a:off x="3969040" y="3398910"/>
            <a:ext cx="1045301" cy="307777"/>
            <a:chOff x="3347930" y="3337744"/>
            <a:chExt cx="1045301" cy="307777"/>
          </a:xfrm>
        </p:grpSpPr>
        <p:cxnSp>
          <p:nvCxnSpPr>
            <p:cNvPr id="46" name="Straight Arrow Connector 45">
              <a:extLst>
                <a:ext uri="{FF2B5EF4-FFF2-40B4-BE49-F238E27FC236}">
                  <a16:creationId xmlns:a16="http://schemas.microsoft.com/office/drawing/2014/main" id="{93EC96EA-1421-EDCF-0DE8-53750AEE6D06}"/>
                </a:ext>
              </a:extLst>
            </p:cNvPr>
            <p:cNvCxnSpPr>
              <a:stCxn id="36" idx="3"/>
              <a:endCxn id="37" idx="1"/>
            </p:cNvCxnSpPr>
            <p:nvPr/>
          </p:nvCxnSpPr>
          <p:spPr>
            <a:xfrm flipV="1">
              <a:off x="3347930" y="3617240"/>
              <a:ext cx="1045301" cy="1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6B943C7-F981-6660-2B31-2058660D9879}"/>
                </a:ext>
              </a:extLst>
            </p:cNvPr>
            <p:cNvSpPr txBox="1"/>
            <p:nvPr/>
          </p:nvSpPr>
          <p:spPr>
            <a:xfrm>
              <a:off x="3489628" y="3337744"/>
              <a:ext cx="761200" cy="307777"/>
            </a:xfrm>
            <a:prstGeom prst="rect">
              <a:avLst/>
            </a:prstGeom>
            <a:noFill/>
          </p:spPr>
          <p:txBody>
            <a:bodyPr wrap="square" rtlCol="0">
              <a:spAutoFit/>
            </a:bodyPr>
            <a:lstStyle/>
            <a:p>
              <a:pPr algn="ctr"/>
              <a:r>
                <a:rPr lang="en-IN" sz="1400" dirty="0">
                  <a:solidFill>
                    <a:schemeClr val="tx2"/>
                  </a:solidFill>
                </a:rPr>
                <a:t>NMPK</a:t>
              </a:r>
            </a:p>
          </p:txBody>
        </p:sp>
      </p:grpSp>
      <p:sp>
        <p:nvSpPr>
          <p:cNvPr id="50" name="TextBox 49">
            <a:extLst>
              <a:ext uri="{FF2B5EF4-FFF2-40B4-BE49-F238E27FC236}">
                <a16:creationId xmlns:a16="http://schemas.microsoft.com/office/drawing/2014/main" id="{A0EB5344-0C7E-23D5-AA8E-F0159AF35020}"/>
              </a:ext>
            </a:extLst>
          </p:cNvPr>
          <p:cNvSpPr txBox="1"/>
          <p:nvPr/>
        </p:nvSpPr>
        <p:spPr>
          <a:xfrm>
            <a:off x="6775022" y="4006087"/>
            <a:ext cx="1252822" cy="553998"/>
          </a:xfrm>
          <a:prstGeom prst="rect">
            <a:avLst/>
          </a:prstGeom>
          <a:noFill/>
        </p:spPr>
        <p:txBody>
          <a:bodyPr wrap="square" rtlCol="0">
            <a:spAutoFit/>
          </a:bodyPr>
          <a:lstStyle/>
          <a:p>
            <a:pPr algn="ctr"/>
            <a:r>
              <a:rPr lang="en-IN" sz="1600" dirty="0"/>
              <a:t>NTP</a:t>
            </a:r>
          </a:p>
          <a:p>
            <a:pPr algn="ctr"/>
            <a:r>
              <a:rPr lang="en-IN" sz="1400" dirty="0">
                <a:solidFill>
                  <a:schemeClr val="tx1">
                    <a:lumMod val="85000"/>
                  </a:schemeClr>
                </a:solidFill>
              </a:rPr>
              <a:t>(3’ and 5’ OH)</a:t>
            </a:r>
            <a:endParaRPr lang="en-IN" sz="1200" dirty="0">
              <a:solidFill>
                <a:schemeClr val="tx1">
                  <a:lumMod val="85000"/>
                </a:schemeClr>
              </a:solidFill>
            </a:endParaRPr>
          </a:p>
        </p:txBody>
      </p:sp>
      <p:grpSp>
        <p:nvGrpSpPr>
          <p:cNvPr id="85" name="Group 84">
            <a:extLst>
              <a:ext uri="{FF2B5EF4-FFF2-40B4-BE49-F238E27FC236}">
                <a16:creationId xmlns:a16="http://schemas.microsoft.com/office/drawing/2014/main" id="{1DE783BA-38F1-E6BA-938F-0D891AF7BDC3}"/>
              </a:ext>
            </a:extLst>
          </p:cNvPr>
          <p:cNvGrpSpPr/>
          <p:nvPr/>
        </p:nvGrpSpPr>
        <p:grpSpPr>
          <a:xfrm>
            <a:off x="5703558" y="2851912"/>
            <a:ext cx="1071464" cy="826494"/>
            <a:chOff x="5082448" y="2790746"/>
            <a:chExt cx="1071464" cy="826494"/>
          </a:xfrm>
        </p:grpSpPr>
        <p:cxnSp>
          <p:nvCxnSpPr>
            <p:cNvPr id="52" name="Straight Arrow Connector 51">
              <a:extLst>
                <a:ext uri="{FF2B5EF4-FFF2-40B4-BE49-F238E27FC236}">
                  <a16:creationId xmlns:a16="http://schemas.microsoft.com/office/drawing/2014/main" id="{46674925-A195-251C-45CA-D6040D51773E}"/>
                </a:ext>
              </a:extLst>
            </p:cNvPr>
            <p:cNvCxnSpPr>
              <a:stCxn id="37" idx="3"/>
              <a:endCxn id="38" idx="1"/>
            </p:cNvCxnSpPr>
            <p:nvPr/>
          </p:nvCxnSpPr>
          <p:spPr>
            <a:xfrm flipV="1">
              <a:off x="5082448" y="2790746"/>
              <a:ext cx="1071464" cy="82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38A3212-59A0-FE59-B974-8A13A9F45F88}"/>
                </a:ext>
              </a:extLst>
            </p:cNvPr>
            <p:cNvSpPr txBox="1"/>
            <p:nvPr/>
          </p:nvSpPr>
          <p:spPr>
            <a:xfrm rot="19233478">
              <a:off x="5097164" y="2979976"/>
              <a:ext cx="761200" cy="307777"/>
            </a:xfrm>
            <a:prstGeom prst="rect">
              <a:avLst/>
            </a:prstGeom>
            <a:noFill/>
          </p:spPr>
          <p:txBody>
            <a:bodyPr wrap="square" rtlCol="0">
              <a:spAutoFit/>
            </a:bodyPr>
            <a:lstStyle/>
            <a:p>
              <a:pPr algn="ctr"/>
              <a:r>
                <a:rPr lang="en-IN" sz="1400" dirty="0">
                  <a:solidFill>
                    <a:schemeClr val="tx2"/>
                  </a:solidFill>
                </a:rPr>
                <a:t>NDPK</a:t>
              </a:r>
            </a:p>
          </p:txBody>
        </p:sp>
      </p:grpSp>
      <p:grpSp>
        <p:nvGrpSpPr>
          <p:cNvPr id="86" name="Group 85">
            <a:extLst>
              <a:ext uri="{FF2B5EF4-FFF2-40B4-BE49-F238E27FC236}">
                <a16:creationId xmlns:a16="http://schemas.microsoft.com/office/drawing/2014/main" id="{2D9D9213-1CCE-4F0A-9329-D6C5EE3F2295}"/>
              </a:ext>
            </a:extLst>
          </p:cNvPr>
          <p:cNvGrpSpPr/>
          <p:nvPr/>
        </p:nvGrpSpPr>
        <p:grpSpPr>
          <a:xfrm>
            <a:off x="5703558" y="3678406"/>
            <a:ext cx="1071464" cy="604680"/>
            <a:chOff x="5082448" y="3617240"/>
            <a:chExt cx="1071464" cy="604680"/>
          </a:xfrm>
        </p:grpSpPr>
        <p:cxnSp>
          <p:nvCxnSpPr>
            <p:cNvPr id="54" name="Straight Arrow Connector 53">
              <a:extLst>
                <a:ext uri="{FF2B5EF4-FFF2-40B4-BE49-F238E27FC236}">
                  <a16:creationId xmlns:a16="http://schemas.microsoft.com/office/drawing/2014/main" id="{447FA5BE-CF4F-C491-A826-0C7A5F583682}"/>
                </a:ext>
              </a:extLst>
            </p:cNvPr>
            <p:cNvCxnSpPr>
              <a:stCxn id="37" idx="3"/>
              <a:endCxn id="50" idx="1"/>
            </p:cNvCxnSpPr>
            <p:nvPr/>
          </p:nvCxnSpPr>
          <p:spPr>
            <a:xfrm>
              <a:off x="5082448" y="3617240"/>
              <a:ext cx="1071464" cy="60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86EF6B-1C2B-C030-402A-41CA109DEB20}"/>
                </a:ext>
              </a:extLst>
            </p:cNvPr>
            <p:cNvSpPr txBox="1"/>
            <p:nvPr/>
          </p:nvSpPr>
          <p:spPr>
            <a:xfrm rot="1916083">
              <a:off x="5129513" y="3870998"/>
              <a:ext cx="761200" cy="307777"/>
            </a:xfrm>
            <a:prstGeom prst="rect">
              <a:avLst/>
            </a:prstGeom>
            <a:noFill/>
          </p:spPr>
          <p:txBody>
            <a:bodyPr wrap="square" rtlCol="0">
              <a:spAutoFit/>
            </a:bodyPr>
            <a:lstStyle/>
            <a:p>
              <a:pPr algn="ctr"/>
              <a:r>
                <a:rPr lang="en-IN" sz="1400" dirty="0">
                  <a:solidFill>
                    <a:schemeClr val="tx2"/>
                  </a:solidFill>
                </a:rPr>
                <a:t>NDPK</a:t>
              </a:r>
            </a:p>
          </p:txBody>
        </p:sp>
      </p:grpSp>
      <p:grpSp>
        <p:nvGrpSpPr>
          <p:cNvPr id="67" name="Group 66">
            <a:extLst>
              <a:ext uri="{FF2B5EF4-FFF2-40B4-BE49-F238E27FC236}">
                <a16:creationId xmlns:a16="http://schemas.microsoft.com/office/drawing/2014/main" id="{E12A54CD-79E6-966C-E46F-62134D0759BF}"/>
              </a:ext>
            </a:extLst>
          </p:cNvPr>
          <p:cNvGrpSpPr/>
          <p:nvPr/>
        </p:nvGrpSpPr>
        <p:grpSpPr>
          <a:xfrm>
            <a:off x="1776825" y="3365741"/>
            <a:ext cx="1502998" cy="991710"/>
            <a:chOff x="1155715" y="3304575"/>
            <a:chExt cx="1502998" cy="991710"/>
          </a:xfrm>
        </p:grpSpPr>
        <p:sp>
          <p:nvSpPr>
            <p:cNvPr id="44" name="TextBox 43">
              <a:extLst>
                <a:ext uri="{FF2B5EF4-FFF2-40B4-BE49-F238E27FC236}">
                  <a16:creationId xmlns:a16="http://schemas.microsoft.com/office/drawing/2014/main" id="{A994D02A-D6D7-9D14-BEEC-93CA297D1514}"/>
                </a:ext>
              </a:extLst>
            </p:cNvPr>
            <p:cNvSpPr txBox="1"/>
            <p:nvPr/>
          </p:nvSpPr>
          <p:spPr>
            <a:xfrm>
              <a:off x="1611283" y="3304575"/>
              <a:ext cx="591861" cy="307777"/>
            </a:xfrm>
            <a:prstGeom prst="rect">
              <a:avLst/>
            </a:prstGeom>
            <a:noFill/>
          </p:spPr>
          <p:txBody>
            <a:bodyPr wrap="square" rtlCol="0">
              <a:spAutoFit/>
            </a:bodyPr>
            <a:lstStyle/>
            <a:p>
              <a:pPr algn="ctr"/>
              <a:r>
                <a:rPr lang="en-IN" sz="1400" dirty="0">
                  <a:solidFill>
                    <a:schemeClr val="tx2"/>
                  </a:solidFill>
                </a:rPr>
                <a:t>NK</a:t>
              </a:r>
            </a:p>
          </p:txBody>
        </p:sp>
        <p:cxnSp>
          <p:nvCxnSpPr>
            <p:cNvPr id="62" name="Straight Arrow Connector 61">
              <a:extLst>
                <a:ext uri="{FF2B5EF4-FFF2-40B4-BE49-F238E27FC236}">
                  <a16:creationId xmlns:a16="http://schemas.microsoft.com/office/drawing/2014/main" id="{27DC83A7-96C2-CE2C-0E74-597CB704A34A}"/>
                </a:ext>
              </a:extLst>
            </p:cNvPr>
            <p:cNvCxnSpPr>
              <a:stCxn id="22" idx="3"/>
              <a:endCxn id="36" idx="1"/>
            </p:cNvCxnSpPr>
            <p:nvPr/>
          </p:nvCxnSpPr>
          <p:spPr>
            <a:xfrm>
              <a:off x="1155715" y="3614743"/>
              <a:ext cx="1502998" cy="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491EC7F-BC0B-3335-BA23-B2F0FB1317E9}"/>
                </a:ext>
              </a:extLst>
            </p:cNvPr>
            <p:cNvSpPr txBox="1"/>
            <p:nvPr/>
          </p:nvSpPr>
          <p:spPr>
            <a:xfrm>
              <a:off x="1331923" y="3554232"/>
              <a:ext cx="1237294" cy="382092"/>
            </a:xfrm>
            <a:prstGeom prst="rect">
              <a:avLst/>
            </a:prstGeom>
            <a:noFill/>
          </p:spPr>
          <p:txBody>
            <a:bodyPr wrap="square" rtlCol="0">
              <a:spAutoFit/>
            </a:bodyPr>
            <a:lstStyle/>
            <a:p>
              <a:pPr algn="ctr">
                <a:lnSpc>
                  <a:spcPct val="150000"/>
                </a:lnSpc>
              </a:pPr>
              <a:r>
                <a:rPr lang="en-IN" sz="1400" dirty="0">
                  <a:solidFill>
                    <a:schemeClr val="tx2"/>
                  </a:solidFill>
                </a:rPr>
                <a:t>nucleotidases</a:t>
              </a:r>
              <a:endParaRPr lang="en-IN" sz="1350" dirty="0">
                <a:solidFill>
                  <a:schemeClr val="tx1">
                    <a:lumMod val="85000"/>
                  </a:schemeClr>
                </a:solidFill>
              </a:endParaRPr>
            </a:p>
          </p:txBody>
        </p:sp>
        <p:sp>
          <p:nvSpPr>
            <p:cNvPr id="66" name="TextBox 65">
              <a:extLst>
                <a:ext uri="{FF2B5EF4-FFF2-40B4-BE49-F238E27FC236}">
                  <a16:creationId xmlns:a16="http://schemas.microsoft.com/office/drawing/2014/main" id="{9DD67528-00F6-5D06-B496-8A3354E1E432}"/>
                </a:ext>
              </a:extLst>
            </p:cNvPr>
            <p:cNvSpPr txBox="1"/>
            <p:nvPr/>
          </p:nvSpPr>
          <p:spPr>
            <a:xfrm>
              <a:off x="1254872" y="3988508"/>
              <a:ext cx="1391396" cy="307777"/>
            </a:xfrm>
            <a:prstGeom prst="rect">
              <a:avLst/>
            </a:prstGeom>
            <a:noFill/>
          </p:spPr>
          <p:txBody>
            <a:bodyPr wrap="square" rtlCol="0">
              <a:spAutoFit/>
            </a:bodyPr>
            <a:lstStyle/>
            <a:p>
              <a:pPr algn="ctr"/>
              <a:r>
                <a:rPr lang="en-IN" sz="1400" dirty="0">
                  <a:solidFill>
                    <a:schemeClr val="accent6">
                      <a:lumMod val="40000"/>
                      <a:lumOff val="60000"/>
                    </a:schemeClr>
                  </a:solidFill>
                </a:rPr>
                <a:t>(rate limiting)</a:t>
              </a:r>
            </a:p>
          </p:txBody>
        </p:sp>
      </p:grpSp>
      <p:sp>
        <p:nvSpPr>
          <p:cNvPr id="69" name="TextBox 68">
            <a:extLst>
              <a:ext uri="{FF2B5EF4-FFF2-40B4-BE49-F238E27FC236}">
                <a16:creationId xmlns:a16="http://schemas.microsoft.com/office/drawing/2014/main" id="{186FDF33-4790-6204-F743-9654D19070EA}"/>
              </a:ext>
            </a:extLst>
          </p:cNvPr>
          <p:cNvSpPr txBox="1"/>
          <p:nvPr/>
        </p:nvSpPr>
        <p:spPr>
          <a:xfrm>
            <a:off x="9651982" y="2544136"/>
            <a:ext cx="1895497" cy="584775"/>
          </a:xfrm>
          <a:prstGeom prst="rect">
            <a:avLst/>
          </a:prstGeom>
          <a:noFill/>
        </p:spPr>
        <p:txBody>
          <a:bodyPr wrap="square" rtlCol="0">
            <a:spAutoFit/>
          </a:bodyPr>
          <a:lstStyle/>
          <a:p>
            <a:pPr algn="ctr"/>
            <a:r>
              <a:rPr lang="en-IN" sz="1600" dirty="0"/>
              <a:t>DNA </a:t>
            </a:r>
          </a:p>
          <a:p>
            <a:pPr algn="ctr"/>
            <a:r>
              <a:rPr lang="en-IN" sz="1600" dirty="0"/>
              <a:t>chain termination</a:t>
            </a:r>
          </a:p>
        </p:txBody>
      </p:sp>
      <p:grpSp>
        <p:nvGrpSpPr>
          <p:cNvPr id="87" name="Group 86">
            <a:extLst>
              <a:ext uri="{FF2B5EF4-FFF2-40B4-BE49-F238E27FC236}">
                <a16:creationId xmlns:a16="http://schemas.microsoft.com/office/drawing/2014/main" id="{AFC37CF6-DD0D-924F-D266-7986985099D5}"/>
              </a:ext>
            </a:extLst>
          </p:cNvPr>
          <p:cNvGrpSpPr/>
          <p:nvPr/>
        </p:nvGrpSpPr>
        <p:grpSpPr>
          <a:xfrm>
            <a:off x="8027844" y="2297915"/>
            <a:ext cx="1624138" cy="553997"/>
            <a:chOff x="7406734" y="2236749"/>
            <a:chExt cx="1624138" cy="553997"/>
          </a:xfrm>
        </p:grpSpPr>
        <p:cxnSp>
          <p:nvCxnSpPr>
            <p:cNvPr id="71" name="Straight Arrow Connector 70">
              <a:extLst>
                <a:ext uri="{FF2B5EF4-FFF2-40B4-BE49-F238E27FC236}">
                  <a16:creationId xmlns:a16="http://schemas.microsoft.com/office/drawing/2014/main" id="{47DAFD25-A890-1EC9-61CB-65B97B92E09E}"/>
                </a:ext>
              </a:extLst>
            </p:cNvPr>
            <p:cNvCxnSpPr>
              <a:cxnSpLocks/>
              <a:stCxn id="38" idx="3"/>
              <a:endCxn id="69" idx="1"/>
            </p:cNvCxnSpPr>
            <p:nvPr/>
          </p:nvCxnSpPr>
          <p:spPr>
            <a:xfrm flipV="1">
              <a:off x="7406734" y="2775358"/>
              <a:ext cx="1624138" cy="1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C62364-F3CC-9A7B-1FAE-F40CBDC8BEAD}"/>
                </a:ext>
              </a:extLst>
            </p:cNvPr>
            <p:cNvSpPr txBox="1"/>
            <p:nvPr/>
          </p:nvSpPr>
          <p:spPr>
            <a:xfrm>
              <a:off x="7592392" y="2236749"/>
              <a:ext cx="1252821" cy="523220"/>
            </a:xfrm>
            <a:prstGeom prst="rect">
              <a:avLst/>
            </a:prstGeom>
            <a:noFill/>
          </p:spPr>
          <p:txBody>
            <a:bodyPr wrap="square" rtlCol="0">
              <a:spAutoFit/>
            </a:bodyPr>
            <a:lstStyle/>
            <a:p>
              <a:pPr algn="ctr"/>
              <a:r>
                <a:rPr lang="en-IN" sz="1400" dirty="0">
                  <a:solidFill>
                    <a:schemeClr val="tx2"/>
                  </a:solidFill>
                </a:rPr>
                <a:t>incorporation into DNA</a:t>
              </a:r>
            </a:p>
          </p:txBody>
        </p:sp>
      </p:grpSp>
      <p:sp>
        <p:nvSpPr>
          <p:cNvPr id="79" name="TextBox 78">
            <a:extLst>
              <a:ext uri="{FF2B5EF4-FFF2-40B4-BE49-F238E27FC236}">
                <a16:creationId xmlns:a16="http://schemas.microsoft.com/office/drawing/2014/main" id="{DAE64CAA-1542-25A3-2351-9611EB85DB56}"/>
              </a:ext>
            </a:extLst>
          </p:cNvPr>
          <p:cNvSpPr txBox="1"/>
          <p:nvPr/>
        </p:nvSpPr>
        <p:spPr>
          <a:xfrm>
            <a:off x="9781763" y="3974025"/>
            <a:ext cx="1765716" cy="584775"/>
          </a:xfrm>
          <a:prstGeom prst="rect">
            <a:avLst/>
          </a:prstGeom>
          <a:noFill/>
        </p:spPr>
        <p:txBody>
          <a:bodyPr wrap="square" rtlCol="0">
            <a:spAutoFit/>
          </a:bodyPr>
          <a:lstStyle/>
          <a:p>
            <a:pPr algn="ctr"/>
            <a:r>
              <a:rPr lang="en-IN" sz="1600" dirty="0"/>
              <a:t>DNA </a:t>
            </a:r>
          </a:p>
          <a:p>
            <a:pPr algn="ctr"/>
            <a:r>
              <a:rPr lang="en-IN" sz="1600" dirty="0"/>
              <a:t>chain insertion</a:t>
            </a:r>
          </a:p>
        </p:txBody>
      </p:sp>
      <p:grpSp>
        <p:nvGrpSpPr>
          <p:cNvPr id="88" name="Group 87">
            <a:extLst>
              <a:ext uri="{FF2B5EF4-FFF2-40B4-BE49-F238E27FC236}">
                <a16:creationId xmlns:a16="http://schemas.microsoft.com/office/drawing/2014/main" id="{6171AC91-ED03-47FD-7AC3-40F440463221}"/>
              </a:ext>
            </a:extLst>
          </p:cNvPr>
          <p:cNvGrpSpPr/>
          <p:nvPr/>
        </p:nvGrpSpPr>
        <p:grpSpPr>
          <a:xfrm>
            <a:off x="8027844" y="3759977"/>
            <a:ext cx="1753919" cy="523220"/>
            <a:chOff x="7406734" y="3698811"/>
            <a:chExt cx="1753919" cy="523220"/>
          </a:xfrm>
        </p:grpSpPr>
        <p:cxnSp>
          <p:nvCxnSpPr>
            <p:cNvPr id="81" name="Straight Arrow Connector 80">
              <a:extLst>
                <a:ext uri="{FF2B5EF4-FFF2-40B4-BE49-F238E27FC236}">
                  <a16:creationId xmlns:a16="http://schemas.microsoft.com/office/drawing/2014/main" id="{6520CBA8-9FFA-8C06-CB4B-4F87F6A1BE3C}"/>
                </a:ext>
              </a:extLst>
            </p:cNvPr>
            <p:cNvCxnSpPr>
              <a:cxnSpLocks/>
              <a:stCxn id="50" idx="3"/>
              <a:endCxn id="79" idx="1"/>
            </p:cNvCxnSpPr>
            <p:nvPr/>
          </p:nvCxnSpPr>
          <p:spPr>
            <a:xfrm flipV="1">
              <a:off x="7406734" y="4205247"/>
              <a:ext cx="1753919" cy="1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CF49DD3-F9D6-10DC-C333-2EAA39F4CA28}"/>
                </a:ext>
              </a:extLst>
            </p:cNvPr>
            <p:cNvSpPr txBox="1"/>
            <p:nvPr/>
          </p:nvSpPr>
          <p:spPr>
            <a:xfrm>
              <a:off x="7598493" y="3698811"/>
              <a:ext cx="1252821" cy="523220"/>
            </a:xfrm>
            <a:prstGeom prst="rect">
              <a:avLst/>
            </a:prstGeom>
            <a:noFill/>
          </p:spPr>
          <p:txBody>
            <a:bodyPr wrap="square" rtlCol="0">
              <a:spAutoFit/>
            </a:bodyPr>
            <a:lstStyle/>
            <a:p>
              <a:pPr algn="ctr"/>
              <a:r>
                <a:rPr lang="en-IN" sz="1400" dirty="0">
                  <a:solidFill>
                    <a:schemeClr val="tx2"/>
                  </a:solidFill>
                </a:rPr>
                <a:t>incorporation into DNA</a:t>
              </a:r>
            </a:p>
          </p:txBody>
        </p:sp>
      </p:grpSp>
      <p:sp>
        <p:nvSpPr>
          <p:cNvPr id="93" name="TextBox 92">
            <a:extLst>
              <a:ext uri="{FF2B5EF4-FFF2-40B4-BE49-F238E27FC236}">
                <a16:creationId xmlns:a16="http://schemas.microsoft.com/office/drawing/2014/main" id="{A707E685-DF5B-C7C6-D5DD-9FCC7A762912}"/>
              </a:ext>
            </a:extLst>
          </p:cNvPr>
          <p:cNvSpPr txBox="1"/>
          <p:nvPr/>
        </p:nvSpPr>
        <p:spPr>
          <a:xfrm>
            <a:off x="709368" y="2802354"/>
            <a:ext cx="470269" cy="307777"/>
          </a:xfrm>
          <a:prstGeom prst="rect">
            <a:avLst/>
          </a:prstGeom>
          <a:noFill/>
        </p:spPr>
        <p:txBody>
          <a:bodyPr wrap="square" rtlCol="0">
            <a:spAutoFit/>
          </a:bodyPr>
          <a:lstStyle/>
          <a:p>
            <a:r>
              <a:rPr lang="en-IN" sz="1400" dirty="0">
                <a:solidFill>
                  <a:schemeClr val="accent3"/>
                </a:solidFill>
              </a:rPr>
              <a:t>(b)</a:t>
            </a:r>
          </a:p>
        </p:txBody>
      </p:sp>
      <p:sp>
        <p:nvSpPr>
          <p:cNvPr id="7" name="TextBox 6">
            <a:extLst>
              <a:ext uri="{FF2B5EF4-FFF2-40B4-BE49-F238E27FC236}">
                <a16:creationId xmlns:a16="http://schemas.microsoft.com/office/drawing/2014/main" id="{A70DA203-14F8-C219-3D84-100FD758843C}"/>
              </a:ext>
            </a:extLst>
          </p:cNvPr>
          <p:cNvSpPr txBox="1"/>
          <p:nvPr/>
        </p:nvSpPr>
        <p:spPr>
          <a:xfrm>
            <a:off x="586987" y="938437"/>
            <a:ext cx="1862736" cy="553998"/>
          </a:xfrm>
          <a:prstGeom prst="rect">
            <a:avLst/>
          </a:prstGeom>
          <a:noFill/>
        </p:spPr>
        <p:txBody>
          <a:bodyPr wrap="square" rtlCol="0">
            <a:spAutoFit/>
          </a:bodyPr>
          <a:lstStyle/>
          <a:p>
            <a:pPr algn="ctr"/>
            <a:r>
              <a:rPr lang="en-IN" sz="1600" dirty="0"/>
              <a:t>NAMP</a:t>
            </a:r>
          </a:p>
          <a:p>
            <a:pPr algn="ctr"/>
            <a:r>
              <a:rPr lang="en-IN" sz="1400" dirty="0">
                <a:solidFill>
                  <a:schemeClr val="tx1">
                    <a:lumMod val="85000"/>
                  </a:schemeClr>
                </a:solidFill>
              </a:rPr>
              <a:t>(NA Monophosphate)</a:t>
            </a:r>
          </a:p>
        </p:txBody>
      </p:sp>
      <p:sp>
        <p:nvSpPr>
          <p:cNvPr id="3" name="TextBox 2">
            <a:extLst>
              <a:ext uri="{FF2B5EF4-FFF2-40B4-BE49-F238E27FC236}">
                <a16:creationId xmlns:a16="http://schemas.microsoft.com/office/drawing/2014/main" id="{2F69A279-93A7-6F9D-2A7C-03DFD584DCC7}"/>
              </a:ext>
            </a:extLst>
          </p:cNvPr>
          <p:cNvSpPr txBox="1"/>
          <p:nvPr/>
        </p:nvSpPr>
        <p:spPr>
          <a:xfrm>
            <a:off x="4460773" y="934022"/>
            <a:ext cx="1252822" cy="553998"/>
          </a:xfrm>
          <a:prstGeom prst="rect">
            <a:avLst/>
          </a:prstGeom>
          <a:noFill/>
        </p:spPr>
        <p:txBody>
          <a:bodyPr wrap="square" rtlCol="0">
            <a:spAutoFit/>
          </a:bodyPr>
          <a:lstStyle/>
          <a:p>
            <a:pPr algn="ctr"/>
            <a:r>
              <a:rPr lang="en-IN" sz="1600" dirty="0"/>
              <a:t>NA</a:t>
            </a:r>
          </a:p>
          <a:p>
            <a:pPr algn="ctr"/>
            <a:r>
              <a:rPr lang="en-IN" sz="1400" dirty="0">
                <a:solidFill>
                  <a:schemeClr val="tx1">
                    <a:lumMod val="85000"/>
                  </a:schemeClr>
                </a:solidFill>
              </a:rPr>
              <a:t>(outside cell)</a:t>
            </a:r>
          </a:p>
        </p:txBody>
      </p:sp>
      <p:grpSp>
        <p:nvGrpSpPr>
          <p:cNvPr id="27" name="Group 26">
            <a:extLst>
              <a:ext uri="{FF2B5EF4-FFF2-40B4-BE49-F238E27FC236}">
                <a16:creationId xmlns:a16="http://schemas.microsoft.com/office/drawing/2014/main" id="{58AAB713-9EE0-4582-5AD7-B36E95FD8D06}"/>
              </a:ext>
            </a:extLst>
          </p:cNvPr>
          <p:cNvGrpSpPr/>
          <p:nvPr/>
        </p:nvGrpSpPr>
        <p:grpSpPr>
          <a:xfrm>
            <a:off x="2449723" y="835662"/>
            <a:ext cx="2011050" cy="684546"/>
            <a:chOff x="2028648" y="1412456"/>
            <a:chExt cx="2011050" cy="684546"/>
          </a:xfrm>
        </p:grpSpPr>
        <p:cxnSp>
          <p:nvCxnSpPr>
            <p:cNvPr id="9" name="Straight Arrow Connector 8">
              <a:extLst>
                <a:ext uri="{FF2B5EF4-FFF2-40B4-BE49-F238E27FC236}">
                  <a16:creationId xmlns:a16="http://schemas.microsoft.com/office/drawing/2014/main" id="{1E64A623-31EF-E255-B3E8-400FFA721A91}"/>
                </a:ext>
              </a:extLst>
            </p:cNvPr>
            <p:cNvCxnSpPr>
              <a:cxnSpLocks/>
              <a:stCxn id="7" idx="3"/>
              <a:endCxn id="3" idx="1"/>
            </p:cNvCxnSpPr>
            <p:nvPr/>
          </p:nvCxnSpPr>
          <p:spPr>
            <a:xfrm flipV="1">
              <a:off x="2028648" y="1795311"/>
              <a:ext cx="2011050" cy="4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B0C3AEC-CCC0-BDD6-E770-9179E68D72C5}"/>
                </a:ext>
              </a:extLst>
            </p:cNvPr>
            <p:cNvSpPr txBox="1"/>
            <p:nvPr/>
          </p:nvSpPr>
          <p:spPr>
            <a:xfrm>
              <a:off x="2160150" y="1412456"/>
              <a:ext cx="1744429" cy="684546"/>
            </a:xfrm>
            <a:prstGeom prst="rect">
              <a:avLst/>
            </a:prstGeom>
            <a:noFill/>
          </p:spPr>
          <p:txBody>
            <a:bodyPr wrap="square" rtlCol="0">
              <a:spAutoFit/>
            </a:bodyPr>
            <a:lstStyle/>
            <a:p>
              <a:pPr algn="ctr">
                <a:lnSpc>
                  <a:spcPct val="150000"/>
                </a:lnSpc>
              </a:pPr>
              <a:r>
                <a:rPr lang="en-IN" sz="1400" dirty="0">
                  <a:solidFill>
                    <a:schemeClr val="tx2"/>
                  </a:solidFill>
                </a:rPr>
                <a:t>nucleotidases</a:t>
              </a:r>
              <a:endParaRPr lang="en-IN" sz="1350" dirty="0">
                <a:solidFill>
                  <a:schemeClr val="tx2"/>
                </a:solidFill>
              </a:endParaRPr>
            </a:p>
            <a:p>
              <a:pPr algn="ctr">
                <a:lnSpc>
                  <a:spcPct val="150000"/>
                </a:lnSpc>
              </a:pPr>
              <a:r>
                <a:rPr lang="en-IN" sz="1300" dirty="0">
                  <a:solidFill>
                    <a:schemeClr val="tx1">
                      <a:lumMod val="85000"/>
                    </a:schemeClr>
                  </a:solidFill>
                </a:rPr>
                <a:t>(dephosphorylation)</a:t>
              </a:r>
            </a:p>
          </p:txBody>
        </p:sp>
      </p:grpSp>
      <p:sp>
        <p:nvSpPr>
          <p:cNvPr id="15" name="TextBox 14">
            <a:extLst>
              <a:ext uri="{FF2B5EF4-FFF2-40B4-BE49-F238E27FC236}">
                <a16:creationId xmlns:a16="http://schemas.microsoft.com/office/drawing/2014/main" id="{F5840B05-A303-B7CF-E549-1922070A4C96}"/>
              </a:ext>
            </a:extLst>
          </p:cNvPr>
          <p:cNvSpPr txBox="1"/>
          <p:nvPr/>
        </p:nvSpPr>
        <p:spPr>
          <a:xfrm>
            <a:off x="7426682" y="918272"/>
            <a:ext cx="1252822" cy="553998"/>
          </a:xfrm>
          <a:prstGeom prst="rect">
            <a:avLst/>
          </a:prstGeom>
          <a:noFill/>
        </p:spPr>
        <p:txBody>
          <a:bodyPr wrap="square" rtlCol="0">
            <a:spAutoFit/>
          </a:bodyPr>
          <a:lstStyle/>
          <a:p>
            <a:pPr algn="ctr"/>
            <a:r>
              <a:rPr lang="en-IN" sz="1600" dirty="0"/>
              <a:t>NA</a:t>
            </a:r>
          </a:p>
          <a:p>
            <a:pPr algn="ctr"/>
            <a:r>
              <a:rPr lang="en-IN" sz="1400" dirty="0">
                <a:solidFill>
                  <a:schemeClr val="tx1">
                    <a:lumMod val="85000"/>
                  </a:schemeClr>
                </a:solidFill>
              </a:rPr>
              <a:t>(inside cell)</a:t>
            </a:r>
          </a:p>
        </p:txBody>
      </p:sp>
      <p:sp>
        <p:nvSpPr>
          <p:cNvPr id="92" name="TextBox 91">
            <a:extLst>
              <a:ext uri="{FF2B5EF4-FFF2-40B4-BE49-F238E27FC236}">
                <a16:creationId xmlns:a16="http://schemas.microsoft.com/office/drawing/2014/main" id="{BC349BA8-302C-297A-5D82-4211F3A1D4D0}"/>
              </a:ext>
            </a:extLst>
          </p:cNvPr>
          <p:cNvSpPr txBox="1"/>
          <p:nvPr/>
        </p:nvSpPr>
        <p:spPr>
          <a:xfrm>
            <a:off x="709368" y="526489"/>
            <a:ext cx="470269" cy="307777"/>
          </a:xfrm>
          <a:prstGeom prst="rect">
            <a:avLst/>
          </a:prstGeom>
          <a:noFill/>
        </p:spPr>
        <p:txBody>
          <a:bodyPr wrap="square" rtlCol="0">
            <a:spAutoFit/>
          </a:bodyPr>
          <a:lstStyle/>
          <a:p>
            <a:r>
              <a:rPr lang="en-IN" sz="1400" dirty="0">
                <a:solidFill>
                  <a:schemeClr val="accent3"/>
                </a:solidFill>
              </a:rPr>
              <a:t>(a)</a:t>
            </a:r>
          </a:p>
        </p:txBody>
      </p:sp>
      <p:grpSp>
        <p:nvGrpSpPr>
          <p:cNvPr id="95" name="Group 94">
            <a:extLst>
              <a:ext uri="{FF2B5EF4-FFF2-40B4-BE49-F238E27FC236}">
                <a16:creationId xmlns:a16="http://schemas.microsoft.com/office/drawing/2014/main" id="{400BFE4F-840B-3638-C1B1-478DCAEE5BC2}"/>
              </a:ext>
            </a:extLst>
          </p:cNvPr>
          <p:cNvGrpSpPr/>
          <p:nvPr/>
        </p:nvGrpSpPr>
        <p:grpSpPr>
          <a:xfrm>
            <a:off x="5632970" y="702811"/>
            <a:ext cx="1874337" cy="923746"/>
            <a:chOff x="5632970" y="702811"/>
            <a:chExt cx="1874337" cy="923746"/>
          </a:xfrm>
        </p:grpSpPr>
        <p:cxnSp>
          <p:nvCxnSpPr>
            <p:cNvPr id="17" name="Straight Arrow Connector 16">
              <a:extLst>
                <a:ext uri="{FF2B5EF4-FFF2-40B4-BE49-F238E27FC236}">
                  <a16:creationId xmlns:a16="http://schemas.microsoft.com/office/drawing/2014/main" id="{766990E2-34CA-32C8-C279-67B9E905CA58}"/>
                </a:ext>
              </a:extLst>
            </p:cNvPr>
            <p:cNvCxnSpPr>
              <a:cxnSpLocks/>
            </p:cNvCxnSpPr>
            <p:nvPr/>
          </p:nvCxnSpPr>
          <p:spPr>
            <a:xfrm flipV="1">
              <a:off x="5715404" y="1202767"/>
              <a:ext cx="1713087" cy="1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D625040-6C05-9E9F-1187-D052263578AA}"/>
                </a:ext>
              </a:extLst>
            </p:cNvPr>
            <p:cNvSpPr txBox="1"/>
            <p:nvPr/>
          </p:nvSpPr>
          <p:spPr>
            <a:xfrm>
              <a:off x="5901779" y="702811"/>
              <a:ext cx="1336721" cy="523220"/>
            </a:xfrm>
            <a:prstGeom prst="rect">
              <a:avLst/>
            </a:prstGeom>
            <a:noFill/>
          </p:spPr>
          <p:txBody>
            <a:bodyPr wrap="square" rtlCol="0">
              <a:spAutoFit/>
            </a:bodyPr>
            <a:lstStyle/>
            <a:p>
              <a:pPr algn="ctr"/>
              <a:r>
                <a:rPr lang="en-IN" sz="1400" dirty="0">
                  <a:solidFill>
                    <a:schemeClr val="tx2"/>
                  </a:solidFill>
                </a:rPr>
                <a:t>nucleoside carrier proteins</a:t>
              </a:r>
            </a:p>
          </p:txBody>
        </p:sp>
        <p:sp>
          <p:nvSpPr>
            <p:cNvPr id="94" name="TextBox 93">
              <a:extLst>
                <a:ext uri="{FF2B5EF4-FFF2-40B4-BE49-F238E27FC236}">
                  <a16:creationId xmlns:a16="http://schemas.microsoft.com/office/drawing/2014/main" id="{0ADEFE08-0689-5DEF-12CE-E0FE37321ABF}"/>
                </a:ext>
              </a:extLst>
            </p:cNvPr>
            <p:cNvSpPr txBox="1"/>
            <p:nvPr/>
          </p:nvSpPr>
          <p:spPr>
            <a:xfrm>
              <a:off x="5632970" y="1318780"/>
              <a:ext cx="1874337" cy="307777"/>
            </a:xfrm>
            <a:prstGeom prst="rect">
              <a:avLst/>
            </a:prstGeom>
            <a:noFill/>
          </p:spPr>
          <p:txBody>
            <a:bodyPr wrap="square" rtlCol="0">
              <a:spAutoFit/>
            </a:bodyPr>
            <a:lstStyle/>
            <a:p>
              <a:pPr algn="ctr"/>
              <a:r>
                <a:rPr lang="en-IN" sz="1400" dirty="0">
                  <a:solidFill>
                    <a:schemeClr val="accent6">
                      <a:lumMod val="40000"/>
                      <a:lumOff val="60000"/>
                    </a:schemeClr>
                  </a:solidFill>
                </a:rPr>
                <a:t>(sensitivity limiting)</a:t>
              </a:r>
            </a:p>
          </p:txBody>
        </p:sp>
      </p:grpSp>
    </p:spTree>
    <p:extLst>
      <p:ext uri="{BB962C8B-B14F-4D97-AF65-F5344CB8AC3E}">
        <p14:creationId xmlns:p14="http://schemas.microsoft.com/office/powerpoint/2010/main" val="194973573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00"/>
                                        <p:tgtEl>
                                          <p:spTgt spid="9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200"/>
                                        <p:tgtEl>
                                          <p:spTgt spid="6">
                                            <p:txEl>
                                              <p:pRg st="0" end="0"/>
                                            </p:txEl>
                                          </p:spTgt>
                                        </p:tgtEl>
                                      </p:cBhvr>
                                    </p:animEffect>
                                  </p:childTnLst>
                                </p:cTn>
                              </p:par>
                            </p:childTnLst>
                          </p:cTn>
                        </p:par>
                        <p:par>
                          <p:cTn id="16" fill="hold">
                            <p:stCondLst>
                              <p:cond delay="2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200"/>
                                        <p:tgtEl>
                                          <p:spTgt spid="27"/>
                                        </p:tgtEl>
                                      </p:cBhvr>
                                    </p:animEffect>
                                  </p:childTnLst>
                                </p:cTn>
                              </p:par>
                            </p:childTnLst>
                          </p:cTn>
                        </p:par>
                        <p:par>
                          <p:cTn id="25" fill="hold">
                            <p:stCondLst>
                              <p:cond delay="2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wipe(left)">
                                      <p:cBhvr>
                                        <p:cTn id="33" dur="200"/>
                                        <p:tgtEl>
                                          <p:spTgt spid="95"/>
                                        </p:tgtEl>
                                      </p:cBhvr>
                                    </p:animEffect>
                                  </p:childTnLst>
                                </p:cTn>
                              </p:par>
                            </p:childTnLst>
                          </p:cTn>
                        </p:par>
                        <p:par>
                          <p:cTn id="34" fill="hold">
                            <p:stCondLst>
                              <p:cond delay="2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fade">
                                      <p:cBhvr>
                                        <p:cTn id="42" dur="200"/>
                                        <p:tgtEl>
                                          <p:spTgt spid="9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Effect transition="in" filter="wipe(left)">
                                      <p:cBhvr>
                                        <p:cTn id="45" dur="200"/>
                                        <p:tgtEl>
                                          <p:spTgt spid="6">
                                            <p:txEl>
                                              <p:pRg st="1" end="1"/>
                                            </p:txEl>
                                          </p:spTgt>
                                        </p:tgtEl>
                                      </p:cBhvr>
                                    </p:animEffect>
                                  </p:childTnLst>
                                </p:cTn>
                              </p:par>
                            </p:childTnLst>
                          </p:cTn>
                        </p:par>
                        <p:par>
                          <p:cTn id="46" fill="hold">
                            <p:stCondLst>
                              <p:cond delay="2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37"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barn(outVertical)">
                                      <p:cBhvr>
                                        <p:cTn id="54" dur="200"/>
                                        <p:tgtEl>
                                          <p:spTgt spid="67"/>
                                        </p:tgtEl>
                                      </p:cBhvr>
                                    </p:animEffect>
                                  </p:childTnLst>
                                </p:cTn>
                              </p:par>
                            </p:childTnLst>
                          </p:cTn>
                        </p:par>
                        <p:par>
                          <p:cTn id="55" fill="hold">
                            <p:stCondLst>
                              <p:cond delay="200"/>
                            </p:stCondLst>
                            <p:childTnLst>
                              <p:par>
                                <p:cTn id="56" presetID="10" presetClass="entr" presetSubtype="0"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2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left)">
                                      <p:cBhvr>
                                        <p:cTn id="63" dur="200"/>
                                        <p:tgtEl>
                                          <p:spTgt spid="84"/>
                                        </p:tgtEl>
                                      </p:cBhvr>
                                    </p:animEffect>
                                  </p:childTnLst>
                                </p:cTn>
                              </p:par>
                            </p:childTnLst>
                          </p:cTn>
                        </p:par>
                        <p:par>
                          <p:cTn id="64" fill="hold">
                            <p:stCondLst>
                              <p:cond delay="200"/>
                            </p:stCondLst>
                            <p:childTnLst>
                              <p:par>
                                <p:cTn id="65" presetID="10" presetClass="entr" presetSubtype="0"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2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wipe(down)">
                                      <p:cBhvr>
                                        <p:cTn id="72" dur="200"/>
                                        <p:tgtEl>
                                          <p:spTgt spid="85"/>
                                        </p:tgtEl>
                                      </p:cBhvr>
                                    </p:animEffect>
                                  </p:childTnLst>
                                </p:cTn>
                              </p:par>
                            </p:childTnLst>
                          </p:cTn>
                        </p:par>
                        <p:par>
                          <p:cTn id="73" fill="hold">
                            <p:stCondLst>
                              <p:cond delay="200"/>
                            </p:stCondLst>
                            <p:childTnLst>
                              <p:par>
                                <p:cTn id="74" presetID="10" presetClass="entr" presetSubtype="0"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2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up)">
                                      <p:cBhvr>
                                        <p:cTn id="81" dur="200"/>
                                        <p:tgtEl>
                                          <p:spTgt spid="86"/>
                                        </p:tgtEl>
                                      </p:cBhvr>
                                    </p:animEffect>
                                  </p:childTnLst>
                                </p:cTn>
                              </p:par>
                            </p:childTnLst>
                          </p:cTn>
                        </p:par>
                        <p:par>
                          <p:cTn id="82" fill="hold">
                            <p:stCondLst>
                              <p:cond delay="200"/>
                            </p:stCondLst>
                            <p:childTnLst>
                              <p:par>
                                <p:cTn id="83" presetID="10" presetClass="entr" presetSubtype="0"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20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wipe(left)">
                                      <p:cBhvr>
                                        <p:cTn id="90" dur="200"/>
                                        <p:tgtEl>
                                          <p:spTgt spid="87"/>
                                        </p:tgtEl>
                                      </p:cBhvr>
                                    </p:animEffect>
                                  </p:childTnLst>
                                </p:cTn>
                              </p:par>
                            </p:childTnLst>
                          </p:cTn>
                        </p:par>
                        <p:par>
                          <p:cTn id="91" fill="hold">
                            <p:stCondLst>
                              <p:cond delay="200"/>
                            </p:stCondLst>
                            <p:childTnLst>
                              <p:par>
                                <p:cTn id="92" presetID="10" presetClass="entr" presetSubtype="0" fill="hold" grpId="0"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200"/>
                                        <p:tgtEl>
                                          <p:spTgt spid="6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wipe(left)">
                                      <p:cBhvr>
                                        <p:cTn id="99" dur="200"/>
                                        <p:tgtEl>
                                          <p:spTgt spid="88"/>
                                        </p:tgtEl>
                                      </p:cBhvr>
                                    </p:animEffect>
                                  </p:childTnLst>
                                </p:cTn>
                              </p:par>
                            </p:childTnLst>
                          </p:cTn>
                        </p:par>
                        <p:par>
                          <p:cTn id="100" fill="hold">
                            <p:stCondLst>
                              <p:cond delay="200"/>
                            </p:stCondLst>
                            <p:childTnLst>
                              <p:par>
                                <p:cTn id="101" presetID="10" presetClass="entr" presetSubtype="0" fill="hold" grpId="0" nodeType="afterEffect">
                                  <p:stCondLst>
                                    <p:cond delay="0"/>
                                  </p:stCondLst>
                                  <p:childTnLst>
                                    <p:set>
                                      <p:cBhvr>
                                        <p:cTn id="102" dur="1" fill="hold">
                                          <p:stCondLst>
                                            <p:cond delay="0"/>
                                          </p:stCondLst>
                                        </p:cTn>
                                        <p:tgtEl>
                                          <p:spTgt spid="79"/>
                                        </p:tgtEl>
                                        <p:attrNameLst>
                                          <p:attrName>style.visibility</p:attrName>
                                        </p:attrNameLst>
                                      </p:cBhvr>
                                      <p:to>
                                        <p:strVal val="visible"/>
                                      </p:to>
                                    </p:set>
                                    <p:animEffect transition="in" filter="fade">
                                      <p:cBhvr>
                                        <p:cTn id="103" dur="2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bldP spid="22" grpId="0"/>
      <p:bldP spid="36" grpId="0"/>
      <p:bldP spid="37" grpId="0"/>
      <p:bldP spid="38" grpId="0"/>
      <p:bldP spid="50" grpId="0"/>
      <p:bldP spid="69" grpId="0"/>
      <p:bldP spid="79" grpId="0"/>
      <p:bldP spid="93" grpId="0"/>
      <p:bldP spid="7" grpId="0"/>
      <p:bldP spid="3" grpId="0"/>
      <p:bldP spid="15"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7CD4-7A30-30F1-0819-1508F5F179C8}"/>
              </a:ext>
            </a:extLst>
          </p:cNvPr>
          <p:cNvSpPr>
            <a:spLocks noGrp="1"/>
          </p:cNvSpPr>
          <p:nvPr>
            <p:ph type="title"/>
          </p:nvPr>
        </p:nvSpPr>
        <p:spPr/>
        <p:txBody>
          <a:bodyPr/>
          <a:lstStyle/>
          <a:p>
            <a:r>
              <a:rPr lang="en-IN" dirty="0"/>
              <a:t>Structure </a:t>
            </a:r>
            <a:r>
              <a:rPr lang="en-IN" sz="2800" dirty="0">
                <a:solidFill>
                  <a:schemeClr val="tx1">
                    <a:lumMod val="85000"/>
                  </a:schemeClr>
                </a:solidFill>
              </a:rPr>
              <a:t>of AK</a:t>
            </a:r>
            <a:endParaRPr lang="en-IN" dirty="0">
              <a:solidFill>
                <a:schemeClr val="tx1">
                  <a:lumMod val="85000"/>
                </a:schemeClr>
              </a:solidFill>
            </a:endParaRPr>
          </a:p>
        </p:txBody>
      </p:sp>
      <p:sp>
        <p:nvSpPr>
          <p:cNvPr id="3" name="Content Placeholder 2">
            <a:extLst>
              <a:ext uri="{FF2B5EF4-FFF2-40B4-BE49-F238E27FC236}">
                <a16:creationId xmlns:a16="http://schemas.microsoft.com/office/drawing/2014/main" id="{9FB49DD2-7096-2DC4-D30C-6143CE71C792}"/>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1900" dirty="0">
                <a:cs typeface="Times New Roman" panose="02020603050405020304" pitchFamily="18" charset="0"/>
              </a:rPr>
              <a:t>AK in human is composed of </a:t>
            </a:r>
            <a:r>
              <a:rPr lang="en-US" sz="1900" b="1" dirty="0">
                <a:cs typeface="Times New Roman" panose="02020603050405020304" pitchFamily="18" charset="0"/>
              </a:rPr>
              <a:t>194</a:t>
            </a:r>
            <a:r>
              <a:rPr lang="en-US" sz="1900" dirty="0">
                <a:cs typeface="Times New Roman" panose="02020603050405020304" pitchFamily="18" charset="0"/>
              </a:rPr>
              <a:t> amino acid residues with molecular weight </a:t>
            </a:r>
            <a:r>
              <a:rPr lang="en-US" sz="1900" dirty="0">
                <a:ea typeface="Cambria Math" panose="02040503050406030204" pitchFamily="18" charset="0"/>
                <a:cs typeface="Times New Roman" panose="02020603050405020304" pitchFamily="18" charset="0"/>
              </a:rPr>
              <a:t>∼</a:t>
            </a:r>
            <a:r>
              <a:rPr lang="en-US" sz="1900" b="1" dirty="0">
                <a:ea typeface="Cambria Math" panose="02040503050406030204" pitchFamily="18" charset="0"/>
                <a:cs typeface="Times New Roman" panose="02020603050405020304" pitchFamily="18" charset="0"/>
              </a:rPr>
              <a:t>22kDa</a:t>
            </a:r>
            <a:r>
              <a:rPr lang="en-US" sz="1900" dirty="0">
                <a:ea typeface="Cambria Math" panose="02040503050406030204" pitchFamily="18" charset="0"/>
                <a:cs typeface="Times New Roman" panose="02020603050405020304" pitchFamily="18" charset="0"/>
              </a:rPr>
              <a:t>. Bacterial AK is made up of ∼210-220 amino acids.</a:t>
            </a:r>
          </a:p>
          <a:p>
            <a:pPr marL="342900" indent="-342900">
              <a:buFont typeface="Arial" panose="020B0604020202020204" pitchFamily="34" charset="0"/>
              <a:buChar char="•"/>
            </a:pPr>
            <a:r>
              <a:rPr lang="en-US" sz="1900" dirty="0">
                <a:ea typeface="Cambria Math" panose="02040503050406030204" pitchFamily="18" charset="0"/>
                <a:cs typeface="Times New Roman" panose="02020603050405020304" pitchFamily="18" charset="0"/>
              </a:rPr>
              <a:t>Human AK is a globular protein composed of three domains – </a:t>
            </a:r>
            <a:r>
              <a:rPr lang="en-US" sz="1900" b="1" dirty="0">
                <a:ea typeface="Cambria Math" panose="02040503050406030204" pitchFamily="18" charset="0"/>
                <a:cs typeface="Times New Roman" panose="02020603050405020304" pitchFamily="18" charset="0"/>
              </a:rPr>
              <a:t>CORE</a:t>
            </a:r>
            <a:r>
              <a:rPr lang="en-US" sz="1900" dirty="0">
                <a:ea typeface="Cambria Math" panose="02040503050406030204" pitchFamily="18" charset="0"/>
                <a:cs typeface="Times New Roman" panose="02020603050405020304" pitchFamily="18" charset="0"/>
              </a:rPr>
              <a:t>, </a:t>
            </a:r>
            <a:r>
              <a:rPr lang="en-US" sz="1900" b="1" dirty="0">
                <a:ea typeface="Cambria Math" panose="02040503050406030204" pitchFamily="18" charset="0"/>
                <a:cs typeface="Times New Roman" panose="02020603050405020304" pitchFamily="18" charset="0"/>
              </a:rPr>
              <a:t>LID</a:t>
            </a:r>
            <a:r>
              <a:rPr lang="en-US" sz="1900" dirty="0">
                <a:ea typeface="Cambria Math" panose="02040503050406030204" pitchFamily="18" charset="0"/>
                <a:cs typeface="Times New Roman" panose="02020603050405020304" pitchFamily="18" charset="0"/>
              </a:rPr>
              <a:t> and Nucleoside Monophosphate (</a:t>
            </a:r>
            <a:r>
              <a:rPr lang="en-US" sz="1900" b="1" dirty="0">
                <a:ea typeface="Cambria Math" panose="02040503050406030204" pitchFamily="18" charset="0"/>
                <a:cs typeface="Times New Roman" panose="02020603050405020304" pitchFamily="18" charset="0"/>
              </a:rPr>
              <a:t>NMP</a:t>
            </a:r>
            <a:r>
              <a:rPr lang="en-US" sz="1900" dirty="0">
                <a:ea typeface="Cambria Math" panose="02040503050406030204" pitchFamily="18" charset="0"/>
                <a:cs typeface="Times New Roman" panose="02020603050405020304" pitchFamily="18" charset="0"/>
              </a:rPr>
              <a:t>) substrate binding region.</a:t>
            </a:r>
          </a:p>
          <a:p>
            <a:pPr marL="342900" indent="-342900">
              <a:buFont typeface="Arial" panose="020B0604020202020204" pitchFamily="34" charset="0"/>
              <a:buChar char="•"/>
            </a:pPr>
            <a:r>
              <a:rPr lang="en-US" sz="1900" dirty="0">
                <a:ea typeface="Cambria Math" panose="02040503050406030204" pitchFamily="18" charset="0"/>
                <a:cs typeface="Times New Roman" panose="02020603050405020304" pitchFamily="18" charset="0"/>
              </a:rPr>
              <a:t>CORE contains glycine rich region where phosphate doner binds called </a:t>
            </a:r>
            <a:r>
              <a:rPr lang="en-US" sz="1900" b="1" dirty="0">
                <a:ea typeface="Cambria Math" panose="02040503050406030204" pitchFamily="18" charset="0"/>
                <a:cs typeface="Times New Roman" panose="02020603050405020304" pitchFamily="18" charset="0"/>
              </a:rPr>
              <a:t>P-loop</a:t>
            </a:r>
            <a:r>
              <a:rPr lang="en-US" sz="1900" dirty="0">
                <a:ea typeface="Cambria Math" panose="02040503050406030204" pitchFamily="18" charset="0"/>
                <a:cs typeface="Times New Roman" panose="02020603050405020304" pitchFamily="18" charset="0"/>
              </a:rPr>
              <a:t>. It consists of 6 </a:t>
            </a:r>
            <a:r>
              <a:rPr lang="el-GR" sz="1900" dirty="0">
                <a:ea typeface="Cambria Math" panose="02040503050406030204" pitchFamily="18" charset="0"/>
                <a:cs typeface="Times New Roman" panose="02020603050405020304" pitchFamily="18" charset="0"/>
              </a:rPr>
              <a:t>β</a:t>
            </a:r>
            <a:r>
              <a:rPr lang="en-US" sz="1900" dirty="0">
                <a:ea typeface="Cambria Math" panose="02040503050406030204" pitchFamily="18" charset="0"/>
                <a:cs typeface="Times New Roman" panose="02020603050405020304" pitchFamily="18" charset="0"/>
              </a:rPr>
              <a:t>-strands and 6 </a:t>
            </a:r>
            <a:r>
              <a:rPr lang="el-GR" sz="1900" dirty="0">
                <a:ea typeface="Cambria Math" panose="02040503050406030204" pitchFamily="18" charset="0"/>
                <a:cs typeface="Times New Roman" panose="02020603050405020304" pitchFamily="18" charset="0"/>
              </a:rPr>
              <a:t>α</a:t>
            </a:r>
            <a:r>
              <a:rPr lang="en-US" sz="1900" dirty="0">
                <a:ea typeface="Cambria Math" panose="02040503050406030204" pitchFamily="18" charset="0"/>
                <a:cs typeface="Times New Roman" panose="02020603050405020304" pitchFamily="18" charset="0"/>
              </a:rPr>
              <a:t>-helices.</a:t>
            </a:r>
          </a:p>
          <a:p>
            <a:pPr marL="342900" indent="-342900">
              <a:buFont typeface="Arial" panose="020B0604020202020204" pitchFamily="34" charset="0"/>
              <a:buChar char="•"/>
            </a:pPr>
            <a:r>
              <a:rPr lang="en-US" sz="1900" dirty="0">
                <a:ea typeface="Cambria Math" panose="02040503050406030204" pitchFamily="18" charset="0"/>
                <a:cs typeface="Times New Roman" panose="02020603050405020304" pitchFamily="18" charset="0"/>
              </a:rPr>
              <a:t>The surface loop region (LID and NMP) connects the β-strands and </a:t>
            </a:r>
            <a:r>
              <a:rPr lang="el-GR" sz="1900" dirty="0">
                <a:ea typeface="Cambria Math" panose="02040503050406030204" pitchFamily="18" charset="0"/>
                <a:cs typeface="Times New Roman" panose="02020603050405020304" pitchFamily="18" charset="0"/>
              </a:rPr>
              <a:t>α</a:t>
            </a:r>
            <a:r>
              <a:rPr lang="en-US" sz="1900" dirty="0">
                <a:ea typeface="Cambria Math" panose="02040503050406030204" pitchFamily="18" charset="0"/>
                <a:cs typeface="Times New Roman" panose="02020603050405020304" pitchFamily="18" charset="0"/>
              </a:rPr>
              <a:t>-helices of CORE and contains ATP &amp; AMP binding sites.</a:t>
            </a:r>
          </a:p>
          <a:p>
            <a:pPr marL="342900" indent="-342900">
              <a:buFont typeface="Arial" panose="020B0604020202020204" pitchFamily="34" charset="0"/>
              <a:buChar char="•"/>
            </a:pPr>
            <a:r>
              <a:rPr lang="en-US" sz="1900" dirty="0">
                <a:ea typeface="Cambria Math" panose="02040503050406030204" pitchFamily="18" charset="0"/>
                <a:cs typeface="Times New Roman" panose="02020603050405020304" pitchFamily="18" charset="0"/>
              </a:rPr>
              <a:t>CORE is conformationally unaffected during enzymatic action of AK, while the surface loop region is highly flexible and undergoes significant conformational changes upon substrate binding, triggering the catalytic activity of enzyme.</a:t>
            </a:r>
          </a:p>
          <a:p>
            <a:pPr marL="342900" indent="-342900">
              <a:buFont typeface="Arial" panose="020B0604020202020204" pitchFamily="34" charset="0"/>
              <a:buChar char="•"/>
            </a:pPr>
            <a:r>
              <a:rPr lang="en-US" sz="1900" dirty="0">
                <a:cs typeface="Times New Roman" panose="02020603050405020304" pitchFamily="18" charset="0"/>
              </a:rPr>
              <a:t>The ATP binding site is situated between CORE and LID domains (near N-terminal) and the AMP site is located between CORE and AMP (near C-terminal).</a:t>
            </a:r>
            <a:endParaRPr lang="en-IN" sz="1900" dirty="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3C883FC8-A144-1D95-CFD8-2CC98D476A1F}"/>
              </a:ext>
            </a:extLst>
          </p:cNvPr>
          <p:cNvSpPr>
            <a:spLocks noGrp="1"/>
          </p:cNvSpPr>
          <p:nvPr>
            <p:ph type="sldNum" sz="quarter" idx="12"/>
          </p:nvPr>
        </p:nvSpPr>
        <p:spPr/>
        <p:txBody>
          <a:bodyPr/>
          <a:lstStyle/>
          <a:p>
            <a:fld id="{D1A98980-6983-4226-86DA-5B5FB1824377}" type="slidenum">
              <a:rPr lang="en-IN" smtClean="0"/>
              <a:pPr/>
              <a:t>4</a:t>
            </a:fld>
            <a:endParaRPr lang="en-IN"/>
          </a:p>
        </p:txBody>
      </p:sp>
    </p:spTree>
    <p:extLst>
      <p:ext uri="{BB962C8B-B14F-4D97-AF65-F5344CB8AC3E}">
        <p14:creationId xmlns:p14="http://schemas.microsoft.com/office/powerpoint/2010/main" val="3169111628"/>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5AE2-1E6D-51CB-046F-8B2E75C8256E}"/>
              </a:ext>
            </a:extLst>
          </p:cNvPr>
          <p:cNvSpPr>
            <a:spLocks noGrp="1"/>
          </p:cNvSpPr>
          <p:nvPr>
            <p:ph type="title"/>
          </p:nvPr>
        </p:nvSpPr>
        <p:spPr>
          <a:xfrm>
            <a:off x="1097280" y="5037212"/>
            <a:ext cx="10113645" cy="594361"/>
          </a:xfrm>
        </p:spPr>
        <p:txBody>
          <a:bodyPr/>
          <a:lstStyle/>
          <a:p>
            <a:r>
              <a:rPr lang="en-IN" sz="3200" dirty="0"/>
              <a:t>Examples of Nucleoside Analogues</a:t>
            </a:r>
          </a:p>
        </p:txBody>
      </p:sp>
      <p:sp>
        <p:nvSpPr>
          <p:cNvPr id="25" name="Text Placeholder 24">
            <a:extLst>
              <a:ext uri="{FF2B5EF4-FFF2-40B4-BE49-F238E27FC236}">
                <a16:creationId xmlns:a16="http://schemas.microsoft.com/office/drawing/2014/main" id="{6C3EFAC9-1C83-3334-299A-8ABE39E9D8A9}"/>
              </a:ext>
            </a:extLst>
          </p:cNvPr>
          <p:cNvSpPr>
            <a:spLocks noGrp="1"/>
          </p:cNvSpPr>
          <p:nvPr>
            <p:ph type="body" sz="half" idx="2"/>
          </p:nvPr>
        </p:nvSpPr>
        <p:spPr>
          <a:xfrm>
            <a:off x="1097280" y="5729401"/>
            <a:ext cx="10113264" cy="841082"/>
          </a:xfrm>
        </p:spPr>
        <p:txBody>
          <a:bodyPr>
            <a:normAutofit fontScale="92500" lnSpcReduction="10000"/>
          </a:bodyPr>
          <a:lstStyle/>
          <a:p>
            <a:pPr marL="342900" indent="-342900">
              <a:buFont typeface="Calibri" panose="020F0502020204030204" pitchFamily="34" charset="0"/>
              <a:buAutoNum type="alphaLcParenBoth"/>
            </a:pPr>
            <a:r>
              <a:rPr lang="en-IN" sz="1600" dirty="0">
                <a:solidFill>
                  <a:schemeClr val="tx2"/>
                </a:solidFill>
              </a:rPr>
              <a:t>Cladribine (CdA)</a:t>
            </a:r>
            <a:r>
              <a:rPr lang="en-IN" sz="1600" dirty="0"/>
              <a:t>: analogue of </a:t>
            </a:r>
            <a:r>
              <a:rPr lang="en-IN" sz="1600" i="1" dirty="0"/>
              <a:t>deoxy-Adenosine</a:t>
            </a:r>
            <a:r>
              <a:rPr lang="en-IN" sz="1600" dirty="0"/>
              <a:t> </a:t>
            </a:r>
            <a:r>
              <a:rPr lang="en-IN" sz="1600" dirty="0">
                <a:solidFill>
                  <a:schemeClr val="tx2"/>
                </a:solidFill>
              </a:rPr>
              <a:t>(dAdo)</a:t>
            </a:r>
          </a:p>
          <a:p>
            <a:pPr marL="342900" indent="-342900">
              <a:buFont typeface="Calibri" panose="020F0502020204030204" pitchFamily="34" charset="0"/>
              <a:buAutoNum type="alphaLcParenBoth"/>
            </a:pPr>
            <a:r>
              <a:rPr lang="en-IN" sz="1600" dirty="0">
                <a:solidFill>
                  <a:schemeClr val="tx2"/>
                </a:solidFill>
              </a:rPr>
              <a:t>Fludarabine (FaraA)</a:t>
            </a:r>
            <a:r>
              <a:rPr lang="en-IN" sz="1600" dirty="0"/>
              <a:t>: analogue of </a:t>
            </a:r>
            <a:r>
              <a:rPr lang="en-IN" sz="1600" i="1" dirty="0"/>
              <a:t>Adenosine</a:t>
            </a:r>
            <a:r>
              <a:rPr lang="en-IN" sz="1600" dirty="0"/>
              <a:t> </a:t>
            </a:r>
            <a:r>
              <a:rPr lang="en-IN" sz="1600" dirty="0">
                <a:solidFill>
                  <a:schemeClr val="tx2"/>
                </a:solidFill>
              </a:rPr>
              <a:t>(Ado)</a:t>
            </a:r>
          </a:p>
          <a:p>
            <a:pPr marL="342900" indent="-342900">
              <a:buFont typeface="Calibri" panose="020F0502020204030204" pitchFamily="34" charset="0"/>
              <a:buAutoNum type="alphaLcParenBoth"/>
            </a:pPr>
            <a:r>
              <a:rPr lang="en-IN" sz="1600" dirty="0">
                <a:solidFill>
                  <a:schemeClr val="tx2"/>
                </a:solidFill>
              </a:rPr>
              <a:t>Gemcitabine (dFdC)</a:t>
            </a:r>
            <a:r>
              <a:rPr lang="en-IN" sz="1600" dirty="0"/>
              <a:t>: analogue of </a:t>
            </a:r>
            <a:r>
              <a:rPr lang="en-IN" sz="1600" i="1" dirty="0"/>
              <a:t>deoxy-Cytidine</a:t>
            </a:r>
            <a:r>
              <a:rPr lang="en-IN" sz="1600" dirty="0"/>
              <a:t> </a:t>
            </a:r>
            <a:r>
              <a:rPr lang="en-IN" sz="1600" dirty="0">
                <a:solidFill>
                  <a:schemeClr val="tx2"/>
                </a:solidFill>
              </a:rPr>
              <a:t>(dCyd)</a:t>
            </a:r>
          </a:p>
          <a:p>
            <a:pPr marL="342900" indent="-342900">
              <a:buFont typeface="Calibri" panose="020F0502020204030204" pitchFamily="34" charset="0"/>
              <a:buAutoNum type="alphaLcParenBoth"/>
            </a:pPr>
            <a:endParaRPr lang="en-IN" sz="1400" dirty="0">
              <a:solidFill>
                <a:schemeClr val="tx2"/>
              </a:solidFill>
            </a:endParaRPr>
          </a:p>
          <a:p>
            <a:pPr marL="342900" indent="-342900">
              <a:buAutoNum type="alphaLcParenBoth"/>
            </a:pPr>
            <a:endParaRPr lang="en-IN" dirty="0"/>
          </a:p>
        </p:txBody>
      </p:sp>
      <p:sp>
        <p:nvSpPr>
          <p:cNvPr id="5" name="Slide Number Placeholder 4">
            <a:extLst>
              <a:ext uri="{FF2B5EF4-FFF2-40B4-BE49-F238E27FC236}">
                <a16:creationId xmlns:a16="http://schemas.microsoft.com/office/drawing/2014/main" id="{1872178E-0CE7-E8A9-716E-264BAC886B4D}"/>
              </a:ext>
            </a:extLst>
          </p:cNvPr>
          <p:cNvSpPr>
            <a:spLocks noGrp="1"/>
          </p:cNvSpPr>
          <p:nvPr>
            <p:ph type="sldNum" sz="quarter" idx="12"/>
          </p:nvPr>
        </p:nvSpPr>
        <p:spPr/>
        <p:txBody>
          <a:bodyPr/>
          <a:lstStyle/>
          <a:p>
            <a:fld id="{D1A98980-6983-4226-86DA-5B5FB1824377}" type="slidenum">
              <a:rPr lang="en-IN" smtClean="0"/>
              <a:t>40</a:t>
            </a:fld>
            <a:endParaRPr lang="en-IN"/>
          </a:p>
        </p:txBody>
      </p:sp>
      <p:pic>
        <p:nvPicPr>
          <p:cNvPr id="13" name="Picture 12">
            <a:extLst>
              <a:ext uri="{FF2B5EF4-FFF2-40B4-BE49-F238E27FC236}">
                <a16:creationId xmlns:a16="http://schemas.microsoft.com/office/drawing/2014/main" id="{1EFB0AA4-805B-6F35-EDD0-BA805B4C5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281" y="1100123"/>
            <a:ext cx="2692286" cy="2386651"/>
          </a:xfrm>
          <a:prstGeom prst="rect">
            <a:avLst/>
          </a:prstGeom>
        </p:spPr>
      </p:pic>
      <p:pic>
        <p:nvPicPr>
          <p:cNvPr id="15" name="Picture 14">
            <a:extLst>
              <a:ext uri="{FF2B5EF4-FFF2-40B4-BE49-F238E27FC236}">
                <a16:creationId xmlns:a16="http://schemas.microsoft.com/office/drawing/2014/main" id="{8D0ABAFA-7F08-9587-AAC2-109C336D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532" y="922716"/>
            <a:ext cx="2784760" cy="2506284"/>
          </a:xfrm>
          <a:prstGeom prst="rect">
            <a:avLst/>
          </a:prstGeom>
        </p:spPr>
      </p:pic>
      <p:pic>
        <p:nvPicPr>
          <p:cNvPr id="17" name="Picture 16">
            <a:extLst>
              <a:ext uri="{FF2B5EF4-FFF2-40B4-BE49-F238E27FC236}">
                <a16:creationId xmlns:a16="http://schemas.microsoft.com/office/drawing/2014/main" id="{C016F0E4-99A8-9096-114F-6B8BF90DF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506" y="922716"/>
            <a:ext cx="2378038" cy="2564058"/>
          </a:xfrm>
          <a:prstGeom prst="rect">
            <a:avLst/>
          </a:prstGeom>
        </p:spPr>
      </p:pic>
      <p:sp>
        <p:nvSpPr>
          <p:cNvPr id="18" name="TextBox 17">
            <a:extLst>
              <a:ext uri="{FF2B5EF4-FFF2-40B4-BE49-F238E27FC236}">
                <a16:creationId xmlns:a16="http://schemas.microsoft.com/office/drawing/2014/main" id="{E4DE5A70-CE8A-373C-C074-71AD5139F933}"/>
              </a:ext>
            </a:extLst>
          </p:cNvPr>
          <p:cNvSpPr txBox="1"/>
          <p:nvPr/>
        </p:nvSpPr>
        <p:spPr>
          <a:xfrm>
            <a:off x="878281" y="3760079"/>
            <a:ext cx="2692286" cy="628314"/>
          </a:xfrm>
          <a:prstGeom prst="rect">
            <a:avLst/>
          </a:prstGeom>
          <a:noFill/>
        </p:spPr>
        <p:txBody>
          <a:bodyPr wrap="square" rtlCol="0">
            <a:spAutoFit/>
          </a:bodyPr>
          <a:lstStyle/>
          <a:p>
            <a:pPr algn="ctr"/>
            <a:r>
              <a:rPr lang="en-IN" sz="1600" dirty="0">
                <a:solidFill>
                  <a:schemeClr val="tx2"/>
                </a:solidFill>
              </a:rPr>
              <a:t>Cladribine (CdA)</a:t>
            </a:r>
          </a:p>
          <a:p>
            <a:pPr algn="ctr">
              <a:lnSpc>
                <a:spcPct val="150000"/>
              </a:lnSpc>
            </a:pPr>
            <a:r>
              <a:rPr lang="en-IN" sz="1400" dirty="0">
                <a:solidFill>
                  <a:schemeClr val="tx1">
                    <a:lumMod val="85000"/>
                  </a:schemeClr>
                </a:solidFill>
              </a:rPr>
              <a:t>2-Chloro, 2-deoxy-Adenosine</a:t>
            </a:r>
            <a:endParaRPr lang="en-IN" sz="1600" dirty="0">
              <a:solidFill>
                <a:schemeClr val="tx1">
                  <a:lumMod val="85000"/>
                </a:schemeClr>
              </a:solidFill>
            </a:endParaRPr>
          </a:p>
        </p:txBody>
      </p:sp>
      <p:sp>
        <p:nvSpPr>
          <p:cNvPr id="19" name="TextBox 18">
            <a:extLst>
              <a:ext uri="{FF2B5EF4-FFF2-40B4-BE49-F238E27FC236}">
                <a16:creationId xmlns:a16="http://schemas.microsoft.com/office/drawing/2014/main" id="{4F976764-59BC-EE3C-3B6C-102851C30E19}"/>
              </a:ext>
            </a:extLst>
          </p:cNvPr>
          <p:cNvSpPr txBox="1"/>
          <p:nvPr/>
        </p:nvSpPr>
        <p:spPr>
          <a:xfrm>
            <a:off x="4514146" y="3760079"/>
            <a:ext cx="3279532" cy="628314"/>
          </a:xfrm>
          <a:prstGeom prst="rect">
            <a:avLst/>
          </a:prstGeom>
          <a:noFill/>
        </p:spPr>
        <p:txBody>
          <a:bodyPr wrap="square" rtlCol="0">
            <a:spAutoFit/>
          </a:bodyPr>
          <a:lstStyle/>
          <a:p>
            <a:pPr algn="ctr"/>
            <a:r>
              <a:rPr lang="en-IN" sz="1600" dirty="0">
                <a:solidFill>
                  <a:schemeClr val="tx2"/>
                </a:solidFill>
              </a:rPr>
              <a:t>Fludarabine (FaraA)</a:t>
            </a:r>
          </a:p>
          <a:p>
            <a:pPr algn="ctr">
              <a:lnSpc>
                <a:spcPct val="150000"/>
              </a:lnSpc>
            </a:pPr>
            <a:r>
              <a:rPr lang="en-IN" sz="1400" dirty="0">
                <a:solidFill>
                  <a:schemeClr val="tx1">
                    <a:lumMod val="85000"/>
                  </a:schemeClr>
                </a:solidFill>
              </a:rPr>
              <a:t>2-Fluoro, 9-</a:t>
            </a:r>
            <a:r>
              <a:rPr lang="el-GR" sz="1400" dirty="0">
                <a:solidFill>
                  <a:schemeClr val="tx1">
                    <a:lumMod val="85000"/>
                  </a:schemeClr>
                </a:solidFill>
              </a:rPr>
              <a:t>β-</a:t>
            </a:r>
            <a:r>
              <a:rPr lang="en-IN" sz="1400" dirty="0">
                <a:solidFill>
                  <a:schemeClr val="tx1">
                    <a:lumMod val="85000"/>
                  </a:schemeClr>
                </a:solidFill>
              </a:rPr>
              <a:t>arabinofuranosyl-Adenine</a:t>
            </a:r>
          </a:p>
        </p:txBody>
      </p:sp>
      <p:sp>
        <p:nvSpPr>
          <p:cNvPr id="20" name="TextBox 19">
            <a:extLst>
              <a:ext uri="{FF2B5EF4-FFF2-40B4-BE49-F238E27FC236}">
                <a16:creationId xmlns:a16="http://schemas.microsoft.com/office/drawing/2014/main" id="{BFCDED47-D977-585D-FAF9-F152DD3778B2}"/>
              </a:ext>
            </a:extLst>
          </p:cNvPr>
          <p:cNvSpPr txBox="1"/>
          <p:nvPr/>
        </p:nvSpPr>
        <p:spPr>
          <a:xfrm>
            <a:off x="8832506" y="3765780"/>
            <a:ext cx="2677160" cy="628314"/>
          </a:xfrm>
          <a:prstGeom prst="rect">
            <a:avLst/>
          </a:prstGeom>
          <a:noFill/>
        </p:spPr>
        <p:txBody>
          <a:bodyPr wrap="square" rtlCol="0">
            <a:spAutoFit/>
          </a:bodyPr>
          <a:lstStyle/>
          <a:p>
            <a:pPr algn="ctr"/>
            <a:r>
              <a:rPr lang="en-IN" sz="1600" dirty="0">
                <a:solidFill>
                  <a:schemeClr val="tx2"/>
                </a:solidFill>
              </a:rPr>
              <a:t>Gemcitabine (dFdC)</a:t>
            </a:r>
          </a:p>
          <a:p>
            <a:pPr algn="ctr">
              <a:lnSpc>
                <a:spcPct val="150000"/>
              </a:lnSpc>
            </a:pPr>
            <a:r>
              <a:rPr lang="en-IN" sz="1400" dirty="0">
                <a:solidFill>
                  <a:schemeClr val="tx1">
                    <a:lumMod val="85000"/>
                  </a:schemeClr>
                </a:solidFill>
              </a:rPr>
              <a:t>2’,2’-Difluorodeoxycytidine</a:t>
            </a:r>
            <a:endParaRPr lang="en-IN" sz="1600" dirty="0">
              <a:solidFill>
                <a:schemeClr val="tx1">
                  <a:lumMod val="85000"/>
                </a:schemeClr>
              </a:solidFill>
            </a:endParaRPr>
          </a:p>
        </p:txBody>
      </p:sp>
      <p:sp>
        <p:nvSpPr>
          <p:cNvPr id="21" name="TextBox 20">
            <a:extLst>
              <a:ext uri="{FF2B5EF4-FFF2-40B4-BE49-F238E27FC236}">
                <a16:creationId xmlns:a16="http://schemas.microsoft.com/office/drawing/2014/main" id="{CCA29063-A689-984E-1523-D69A49F6BFF2}"/>
              </a:ext>
            </a:extLst>
          </p:cNvPr>
          <p:cNvSpPr txBox="1"/>
          <p:nvPr/>
        </p:nvSpPr>
        <p:spPr>
          <a:xfrm>
            <a:off x="511187" y="548114"/>
            <a:ext cx="470269" cy="307777"/>
          </a:xfrm>
          <a:prstGeom prst="rect">
            <a:avLst/>
          </a:prstGeom>
          <a:noFill/>
        </p:spPr>
        <p:txBody>
          <a:bodyPr wrap="square" rtlCol="0">
            <a:spAutoFit/>
          </a:bodyPr>
          <a:lstStyle/>
          <a:p>
            <a:r>
              <a:rPr lang="en-IN" sz="1400" dirty="0">
                <a:solidFill>
                  <a:schemeClr val="accent3"/>
                </a:solidFill>
              </a:rPr>
              <a:t>(a)</a:t>
            </a:r>
          </a:p>
        </p:txBody>
      </p:sp>
      <p:sp>
        <p:nvSpPr>
          <p:cNvPr id="22" name="TextBox 21">
            <a:extLst>
              <a:ext uri="{FF2B5EF4-FFF2-40B4-BE49-F238E27FC236}">
                <a16:creationId xmlns:a16="http://schemas.microsoft.com/office/drawing/2014/main" id="{A788A367-AA0F-1C4B-F759-13CBEDE78F53}"/>
              </a:ext>
            </a:extLst>
          </p:cNvPr>
          <p:cNvSpPr txBox="1"/>
          <p:nvPr/>
        </p:nvSpPr>
        <p:spPr>
          <a:xfrm>
            <a:off x="4436711" y="548114"/>
            <a:ext cx="470269" cy="307777"/>
          </a:xfrm>
          <a:prstGeom prst="rect">
            <a:avLst/>
          </a:prstGeom>
          <a:noFill/>
        </p:spPr>
        <p:txBody>
          <a:bodyPr wrap="square" rtlCol="0">
            <a:spAutoFit/>
          </a:bodyPr>
          <a:lstStyle/>
          <a:p>
            <a:r>
              <a:rPr lang="en-IN" sz="1400" dirty="0">
                <a:solidFill>
                  <a:schemeClr val="accent3"/>
                </a:solidFill>
              </a:rPr>
              <a:t>(b)</a:t>
            </a:r>
          </a:p>
        </p:txBody>
      </p:sp>
      <p:sp>
        <p:nvSpPr>
          <p:cNvPr id="23" name="TextBox 22">
            <a:extLst>
              <a:ext uri="{FF2B5EF4-FFF2-40B4-BE49-F238E27FC236}">
                <a16:creationId xmlns:a16="http://schemas.microsoft.com/office/drawing/2014/main" id="{930C6A93-CFE1-853A-0BCF-ED330BE4634A}"/>
              </a:ext>
            </a:extLst>
          </p:cNvPr>
          <p:cNvSpPr txBox="1"/>
          <p:nvPr/>
        </p:nvSpPr>
        <p:spPr>
          <a:xfrm>
            <a:off x="8597371" y="559738"/>
            <a:ext cx="470269" cy="307777"/>
          </a:xfrm>
          <a:prstGeom prst="rect">
            <a:avLst/>
          </a:prstGeom>
          <a:noFill/>
        </p:spPr>
        <p:txBody>
          <a:bodyPr wrap="square" rtlCol="0">
            <a:spAutoFit/>
          </a:bodyPr>
          <a:lstStyle/>
          <a:p>
            <a:r>
              <a:rPr lang="en-IN" sz="1400" dirty="0">
                <a:solidFill>
                  <a:schemeClr val="accent3"/>
                </a:solidFill>
              </a:rPr>
              <a:t>(c)</a:t>
            </a:r>
          </a:p>
        </p:txBody>
      </p:sp>
    </p:spTree>
    <p:extLst>
      <p:ext uri="{BB962C8B-B14F-4D97-AF65-F5344CB8AC3E}">
        <p14:creationId xmlns:p14="http://schemas.microsoft.com/office/powerpoint/2010/main" val="351974372"/>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250"/>
                                        <p:tgtEl>
                                          <p:spTgt spid="2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childTnLst>
                          </p:cTn>
                        </p:par>
                        <p:par>
                          <p:cTn id="16" fill="hold">
                            <p:stCondLst>
                              <p:cond delay="250"/>
                            </p:stCondLst>
                            <p:childTnLst>
                              <p:par>
                                <p:cTn id="17" presetID="2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25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250"/>
                                        <p:tgtEl>
                                          <p:spTgt spid="2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250"/>
                                        <p:tgtEl>
                                          <p:spTgt spid="22"/>
                                        </p:tgtEl>
                                      </p:cBhvr>
                                    </p:animEffect>
                                  </p:childTnLst>
                                </p:cTn>
                              </p:par>
                            </p:childTnLst>
                          </p:cTn>
                        </p:par>
                        <p:par>
                          <p:cTn id="31" fill="hold">
                            <p:stCondLst>
                              <p:cond delay="250"/>
                            </p:stCondLst>
                            <p:childTnLst>
                              <p:par>
                                <p:cTn id="32" presetID="22" presetClass="entr" presetSubtype="1"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25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5">
                                            <p:txEl>
                                              <p:pRg st="1" end="1"/>
                                            </p:txEl>
                                          </p:spTgt>
                                        </p:tgtEl>
                                        <p:attrNameLst>
                                          <p:attrName>style.visibility</p:attrName>
                                        </p:attrNameLst>
                                      </p:cBhvr>
                                      <p:to>
                                        <p:strVal val="visible"/>
                                      </p:to>
                                    </p:set>
                                    <p:animEffect transition="in" filter="wipe(left)">
                                      <p:cBhvr>
                                        <p:cTn id="37" dur="250"/>
                                        <p:tgtEl>
                                          <p:spTgt spid="2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250"/>
                                        <p:tgtEl>
                                          <p:spTgt spid="23"/>
                                        </p:tgtEl>
                                      </p:cBhvr>
                                    </p:animEffect>
                                  </p:childTnLst>
                                </p:cTn>
                              </p:par>
                              <p:par>
                                <p:cTn id="43" presetID="22" presetClass="entr" presetSubtype="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250"/>
                                        <p:tgtEl>
                                          <p:spTgt spid="17"/>
                                        </p:tgtEl>
                                      </p:cBhvr>
                                    </p:animEffect>
                                  </p:childTnLst>
                                </p:cTn>
                              </p:par>
                            </p:childTnLst>
                          </p:cTn>
                        </p:par>
                        <p:par>
                          <p:cTn id="46" fill="hold">
                            <p:stCondLst>
                              <p:cond delay="250"/>
                            </p:stCondLst>
                            <p:childTnLst>
                              <p:par>
                                <p:cTn id="47" presetID="22" presetClass="entr" presetSubtype="1"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250"/>
                                        <p:tgtEl>
                                          <p:spTgt spid="2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xEl>
                                              <p:pRg st="2" end="2"/>
                                            </p:txEl>
                                          </p:spTgt>
                                        </p:tgtEl>
                                        <p:attrNameLst>
                                          <p:attrName>style.visibility</p:attrName>
                                        </p:attrNameLst>
                                      </p:cBhvr>
                                      <p:to>
                                        <p:strVal val="visible"/>
                                      </p:to>
                                    </p:set>
                                    <p:animEffect transition="in" filter="wipe(left)">
                                      <p:cBhvr>
                                        <p:cTn id="52" dur="25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uiExpand="1" build="p"/>
      <p:bldP spid="18" grpId="0"/>
      <p:bldP spid="19" grpId="0"/>
      <p:bldP spid="20" grpId="0"/>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B28B5-4E8F-A280-A6BB-22554CF7D13E}"/>
              </a:ext>
            </a:extLst>
          </p:cNvPr>
          <p:cNvSpPr>
            <a:spLocks noGrp="1"/>
          </p:cNvSpPr>
          <p:nvPr>
            <p:ph type="title"/>
          </p:nvPr>
        </p:nvSpPr>
        <p:spPr/>
        <p:txBody>
          <a:bodyPr/>
          <a:lstStyle/>
          <a:p>
            <a:r>
              <a:rPr lang="en-IN" dirty="0"/>
              <a:t>Conclusion</a:t>
            </a:r>
          </a:p>
        </p:txBody>
      </p:sp>
      <p:sp>
        <p:nvSpPr>
          <p:cNvPr id="5" name="Content Placeholder 4">
            <a:extLst>
              <a:ext uri="{FF2B5EF4-FFF2-40B4-BE49-F238E27FC236}">
                <a16:creationId xmlns:a16="http://schemas.microsoft.com/office/drawing/2014/main" id="{90FE5BCA-F36A-0456-43E8-57FF0CFF98F0}"/>
              </a:ext>
            </a:extLst>
          </p:cNvPr>
          <p:cNvSpPr>
            <a:spLocks noGrp="1"/>
          </p:cNvSpPr>
          <p:nvPr>
            <p:ph idx="1"/>
          </p:nvPr>
        </p:nvSpPr>
        <p:spPr>
          <a:xfrm>
            <a:off x="1097280" y="1833053"/>
            <a:ext cx="10058400" cy="4365728"/>
          </a:xfrm>
        </p:spPr>
        <p:txBody>
          <a:bodyPr>
            <a:noAutofit/>
          </a:bodyPr>
          <a:lstStyle/>
          <a:p>
            <a:r>
              <a:rPr lang="en-IN" sz="1600" dirty="0"/>
              <a:t>AKs are the only intracellular enzyme that can catalyze the interconversion of various adenine nucleotides, essential for nucleic acid synthesis and repair, cellular energy metabolism and homeostasis.</a:t>
            </a:r>
          </a:p>
        </p:txBody>
      </p:sp>
      <p:graphicFrame>
        <p:nvGraphicFramePr>
          <p:cNvPr id="6" name="Diagram 5">
            <a:extLst>
              <a:ext uri="{FF2B5EF4-FFF2-40B4-BE49-F238E27FC236}">
                <a16:creationId xmlns:a16="http://schemas.microsoft.com/office/drawing/2014/main" id="{42C4FE57-5D5D-4B8B-CAC7-D858A85D001A}"/>
              </a:ext>
            </a:extLst>
          </p:cNvPr>
          <p:cNvGraphicFramePr/>
          <p:nvPr>
            <p:extLst>
              <p:ext uri="{D42A27DB-BD31-4B8C-83A1-F6EECF244321}">
                <p14:modId xmlns:p14="http://schemas.microsoft.com/office/powerpoint/2010/main" val="1502229463"/>
              </p:ext>
            </p:extLst>
          </p:nvPr>
        </p:nvGraphicFramePr>
        <p:xfrm>
          <a:off x="237460" y="2470152"/>
          <a:ext cx="11717079" cy="3785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96DE5B8C-0D20-EDD3-B0FC-CB9E0AEF814B}"/>
              </a:ext>
            </a:extLst>
          </p:cNvPr>
          <p:cNvSpPr>
            <a:spLocks noGrp="1"/>
          </p:cNvSpPr>
          <p:nvPr>
            <p:ph type="sldNum" sz="quarter" idx="12"/>
          </p:nvPr>
        </p:nvSpPr>
        <p:spPr/>
        <p:txBody>
          <a:bodyPr/>
          <a:lstStyle/>
          <a:p>
            <a:fld id="{D1A98980-6983-4226-86DA-5B5FB1824377}" type="slidenum">
              <a:rPr lang="en-IN" smtClean="0"/>
              <a:t>41</a:t>
            </a:fld>
            <a:endParaRPr lang="en-IN"/>
          </a:p>
        </p:txBody>
      </p:sp>
    </p:spTree>
    <p:extLst>
      <p:ext uri="{BB962C8B-B14F-4D97-AF65-F5344CB8AC3E}">
        <p14:creationId xmlns:p14="http://schemas.microsoft.com/office/powerpoint/2010/main" val="163677849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25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graphicEl>
                                              <a:dgm id="{17ABEE48-D1B0-4812-8159-48957210A1C7}"/>
                                            </p:graphicEl>
                                          </p:spTgt>
                                        </p:tgtEl>
                                        <p:attrNameLst>
                                          <p:attrName>style.visibility</p:attrName>
                                        </p:attrNameLst>
                                      </p:cBhvr>
                                      <p:to>
                                        <p:strVal val="visible"/>
                                      </p:to>
                                    </p:set>
                                    <p:animEffect transition="in" filter="wipe(up)">
                                      <p:cBhvr>
                                        <p:cTn id="17" dur="250"/>
                                        <p:tgtEl>
                                          <p:spTgt spid="6">
                                            <p:graphicEl>
                                              <a:dgm id="{17ABEE48-D1B0-4812-8159-48957210A1C7}"/>
                                            </p:graphicEl>
                                          </p:spTgt>
                                        </p:tgtEl>
                                      </p:cBhvr>
                                    </p:animEffect>
                                  </p:childTnLst>
                                </p:cTn>
                              </p:par>
                            </p:childTnLst>
                          </p:cTn>
                        </p:par>
                        <p:par>
                          <p:cTn id="18" fill="hold">
                            <p:stCondLst>
                              <p:cond delay="250"/>
                            </p:stCondLst>
                            <p:childTnLst>
                              <p:par>
                                <p:cTn id="19" presetID="22" presetClass="entr" presetSubtype="1" fill="hold" grpId="0" nodeType="afterEffect">
                                  <p:stCondLst>
                                    <p:cond delay="0"/>
                                  </p:stCondLst>
                                  <p:childTnLst>
                                    <p:set>
                                      <p:cBhvr>
                                        <p:cTn id="20" dur="1" fill="hold">
                                          <p:stCondLst>
                                            <p:cond delay="0"/>
                                          </p:stCondLst>
                                        </p:cTn>
                                        <p:tgtEl>
                                          <p:spTgt spid="6">
                                            <p:graphicEl>
                                              <a:dgm id="{2DE59A75-1F67-4873-9130-71496D807F27}"/>
                                            </p:graphicEl>
                                          </p:spTgt>
                                        </p:tgtEl>
                                        <p:attrNameLst>
                                          <p:attrName>style.visibility</p:attrName>
                                        </p:attrNameLst>
                                      </p:cBhvr>
                                      <p:to>
                                        <p:strVal val="visible"/>
                                      </p:to>
                                    </p:set>
                                    <p:animEffect transition="in" filter="wipe(up)">
                                      <p:cBhvr>
                                        <p:cTn id="21" dur="250"/>
                                        <p:tgtEl>
                                          <p:spTgt spid="6">
                                            <p:graphicEl>
                                              <a:dgm id="{2DE59A75-1F67-4873-9130-71496D807F2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6">
                                            <p:graphicEl>
                                              <a:dgm id="{DF4CC1DF-1F60-4EE7-B678-C36558105539}"/>
                                            </p:graphicEl>
                                          </p:spTgt>
                                        </p:tgtEl>
                                        <p:attrNameLst>
                                          <p:attrName>style.visibility</p:attrName>
                                        </p:attrNameLst>
                                      </p:cBhvr>
                                      <p:to>
                                        <p:strVal val="visible"/>
                                      </p:to>
                                    </p:set>
                                    <p:animEffect transition="in" filter="wipe(up)">
                                      <p:cBhvr>
                                        <p:cTn id="26" dur="250"/>
                                        <p:tgtEl>
                                          <p:spTgt spid="6">
                                            <p:graphicEl>
                                              <a:dgm id="{DF4CC1DF-1F60-4EE7-B678-C36558105539}"/>
                                            </p:graphicEl>
                                          </p:spTgt>
                                        </p:tgtEl>
                                      </p:cBhvr>
                                    </p:animEffect>
                                  </p:childTnLst>
                                </p:cTn>
                              </p:par>
                            </p:childTnLst>
                          </p:cTn>
                        </p:par>
                        <p:par>
                          <p:cTn id="27" fill="hold">
                            <p:stCondLst>
                              <p:cond delay="250"/>
                            </p:stCondLst>
                            <p:childTnLst>
                              <p:par>
                                <p:cTn id="28" presetID="22" presetClass="entr" presetSubtype="1" fill="hold" grpId="0" nodeType="afterEffect">
                                  <p:stCondLst>
                                    <p:cond delay="0"/>
                                  </p:stCondLst>
                                  <p:childTnLst>
                                    <p:set>
                                      <p:cBhvr>
                                        <p:cTn id="29" dur="1" fill="hold">
                                          <p:stCondLst>
                                            <p:cond delay="0"/>
                                          </p:stCondLst>
                                        </p:cTn>
                                        <p:tgtEl>
                                          <p:spTgt spid="6">
                                            <p:graphicEl>
                                              <a:dgm id="{7CAA7E1A-AEAC-4320-BDDE-333BA57D4FB8}"/>
                                            </p:graphicEl>
                                          </p:spTgt>
                                        </p:tgtEl>
                                        <p:attrNameLst>
                                          <p:attrName>style.visibility</p:attrName>
                                        </p:attrNameLst>
                                      </p:cBhvr>
                                      <p:to>
                                        <p:strVal val="visible"/>
                                      </p:to>
                                    </p:set>
                                    <p:animEffect transition="in" filter="wipe(up)">
                                      <p:cBhvr>
                                        <p:cTn id="30" dur="250"/>
                                        <p:tgtEl>
                                          <p:spTgt spid="6">
                                            <p:graphicEl>
                                              <a:dgm id="{7CAA7E1A-AEAC-4320-BDDE-333BA57D4F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Graphic spid="6" grpId="0" uiExpand="1">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67556-CC75-1193-9540-EE1A4749728B}"/>
              </a:ext>
            </a:extLst>
          </p:cNvPr>
          <p:cNvSpPr>
            <a:spLocks noGrp="1"/>
          </p:cNvSpPr>
          <p:nvPr>
            <p:ph type="sldNum" sz="quarter" idx="12"/>
          </p:nvPr>
        </p:nvSpPr>
        <p:spPr/>
        <p:txBody>
          <a:bodyPr/>
          <a:lstStyle/>
          <a:p>
            <a:fld id="{D1A98980-6983-4226-86DA-5B5FB1824377}" type="slidenum">
              <a:rPr lang="en-IN" smtClean="0"/>
              <a:t>42</a:t>
            </a:fld>
            <a:endParaRPr lang="en-IN"/>
          </a:p>
        </p:txBody>
      </p:sp>
      <p:sp>
        <p:nvSpPr>
          <p:cNvPr id="4" name="TextBox 3">
            <a:extLst>
              <a:ext uri="{FF2B5EF4-FFF2-40B4-BE49-F238E27FC236}">
                <a16:creationId xmlns:a16="http://schemas.microsoft.com/office/drawing/2014/main" id="{0355B986-D45F-A426-7053-AC7FF938E8C0}"/>
              </a:ext>
            </a:extLst>
          </p:cNvPr>
          <p:cNvSpPr txBox="1"/>
          <p:nvPr/>
        </p:nvSpPr>
        <p:spPr>
          <a:xfrm>
            <a:off x="971993" y="5370277"/>
            <a:ext cx="10248014" cy="749141"/>
          </a:xfrm>
          <a:prstGeom prst="roundRect">
            <a:avLst/>
          </a:prstGeom>
          <a:solidFill>
            <a:schemeClr val="tx2"/>
          </a:solidFill>
          <a:ln w="19050">
            <a:solidFill>
              <a:schemeClr val="accent2"/>
            </a:solidFill>
          </a:ln>
        </p:spPr>
        <p:txBody>
          <a:bodyPr wrap="square" anchor="ctr">
            <a:spAutoFit/>
          </a:bodyPr>
          <a:lstStyle/>
          <a:p>
            <a:pPr algn="ctr"/>
            <a:r>
              <a:rPr lang="en-US" sz="1600" dirty="0">
                <a:solidFill>
                  <a:schemeClr val="bg1"/>
                </a:solidFill>
              </a:rPr>
              <a:t>Further studies in AK are therefore crucial to better understand its complex phosphoryl transfer mechanism and role in cellular processes, which can provide insights for the development of novel therapeutic strategies.</a:t>
            </a:r>
          </a:p>
          <a:p>
            <a:pPr algn="ctr"/>
            <a:endParaRPr lang="en-US" sz="600" dirty="0">
              <a:solidFill>
                <a:schemeClr val="bg1"/>
              </a:solidFill>
            </a:endParaRPr>
          </a:p>
        </p:txBody>
      </p:sp>
      <p:graphicFrame>
        <p:nvGraphicFramePr>
          <p:cNvPr id="3" name="Diagram 2">
            <a:extLst>
              <a:ext uri="{FF2B5EF4-FFF2-40B4-BE49-F238E27FC236}">
                <a16:creationId xmlns:a16="http://schemas.microsoft.com/office/drawing/2014/main" id="{BE6F4287-15CF-61A8-DE0B-413C280396DC}"/>
              </a:ext>
            </a:extLst>
          </p:cNvPr>
          <p:cNvGraphicFramePr/>
          <p:nvPr>
            <p:extLst>
              <p:ext uri="{D42A27DB-BD31-4B8C-83A1-F6EECF244321}">
                <p14:modId xmlns:p14="http://schemas.microsoft.com/office/powerpoint/2010/main" val="2621031688"/>
              </p:ext>
            </p:extLst>
          </p:nvPr>
        </p:nvGraphicFramePr>
        <p:xfrm>
          <a:off x="396949" y="182660"/>
          <a:ext cx="11398102" cy="5017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5966020"/>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graphicEl>
                                              <a:dgm id="{582E3825-C8C4-4537-9B03-8E84F4B06C02}"/>
                                            </p:graphicEl>
                                          </p:spTgt>
                                        </p:tgtEl>
                                        <p:attrNameLst>
                                          <p:attrName>style.visibility</p:attrName>
                                        </p:attrNameLst>
                                      </p:cBhvr>
                                      <p:to>
                                        <p:strVal val="visible"/>
                                      </p:to>
                                    </p:set>
                                    <p:animEffect transition="in" filter="wipe(up)">
                                      <p:cBhvr>
                                        <p:cTn id="7" dur="250"/>
                                        <p:tgtEl>
                                          <p:spTgt spid="3">
                                            <p:graphicEl>
                                              <a:dgm id="{582E3825-C8C4-4537-9B03-8E84F4B06C02}"/>
                                            </p:graphic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3">
                                            <p:graphicEl>
                                              <a:dgm id="{B9E694DF-D8ED-409B-90F9-C94530936015}"/>
                                            </p:graphicEl>
                                          </p:spTgt>
                                        </p:tgtEl>
                                        <p:attrNameLst>
                                          <p:attrName>style.visibility</p:attrName>
                                        </p:attrNameLst>
                                      </p:cBhvr>
                                      <p:to>
                                        <p:strVal val="visible"/>
                                      </p:to>
                                    </p:set>
                                    <p:animEffect transition="in" filter="wipe(up)">
                                      <p:cBhvr>
                                        <p:cTn id="11" dur="250"/>
                                        <p:tgtEl>
                                          <p:spTgt spid="3">
                                            <p:graphicEl>
                                              <a:dgm id="{B9E694DF-D8ED-409B-90F9-C94530936015}"/>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graphicEl>
                                              <a:dgm id="{4FE180DE-8D50-48A2-8FC8-64DC4C97602B}"/>
                                            </p:graphicEl>
                                          </p:spTgt>
                                        </p:tgtEl>
                                        <p:attrNameLst>
                                          <p:attrName>style.visibility</p:attrName>
                                        </p:attrNameLst>
                                      </p:cBhvr>
                                      <p:to>
                                        <p:strVal val="visible"/>
                                      </p:to>
                                    </p:set>
                                    <p:animEffect transition="in" filter="wipe(up)">
                                      <p:cBhvr>
                                        <p:cTn id="16" dur="250"/>
                                        <p:tgtEl>
                                          <p:spTgt spid="3">
                                            <p:graphicEl>
                                              <a:dgm id="{4FE180DE-8D50-48A2-8FC8-64DC4C97602B}"/>
                                            </p:graphicEl>
                                          </p:spTgt>
                                        </p:tgtEl>
                                      </p:cBhvr>
                                    </p:animEffect>
                                  </p:childTnLst>
                                </p:cTn>
                              </p:par>
                            </p:childTnLst>
                          </p:cTn>
                        </p:par>
                        <p:par>
                          <p:cTn id="17" fill="hold">
                            <p:stCondLst>
                              <p:cond delay="250"/>
                            </p:stCondLst>
                            <p:childTnLst>
                              <p:par>
                                <p:cTn id="18" presetID="22" presetClass="entr" presetSubtype="1" fill="hold" grpId="0" nodeType="afterEffect">
                                  <p:stCondLst>
                                    <p:cond delay="0"/>
                                  </p:stCondLst>
                                  <p:childTnLst>
                                    <p:set>
                                      <p:cBhvr>
                                        <p:cTn id="19" dur="1" fill="hold">
                                          <p:stCondLst>
                                            <p:cond delay="0"/>
                                          </p:stCondLst>
                                        </p:cTn>
                                        <p:tgtEl>
                                          <p:spTgt spid="3">
                                            <p:graphicEl>
                                              <a:dgm id="{C355603D-6243-4382-84D9-6839561DC565}"/>
                                            </p:graphicEl>
                                          </p:spTgt>
                                        </p:tgtEl>
                                        <p:attrNameLst>
                                          <p:attrName>style.visibility</p:attrName>
                                        </p:attrNameLst>
                                      </p:cBhvr>
                                      <p:to>
                                        <p:strVal val="visible"/>
                                      </p:to>
                                    </p:set>
                                    <p:animEffect transition="in" filter="wipe(up)">
                                      <p:cBhvr>
                                        <p:cTn id="20" dur="250"/>
                                        <p:tgtEl>
                                          <p:spTgt spid="3">
                                            <p:graphicEl>
                                              <a:dgm id="{C355603D-6243-4382-84D9-6839561DC565}"/>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graphicEl>
                                              <a:dgm id="{2F72E735-8FC7-4E3D-B478-F874444C73D8}"/>
                                            </p:graphicEl>
                                          </p:spTgt>
                                        </p:tgtEl>
                                        <p:attrNameLst>
                                          <p:attrName>style.visibility</p:attrName>
                                        </p:attrNameLst>
                                      </p:cBhvr>
                                      <p:to>
                                        <p:strVal val="visible"/>
                                      </p:to>
                                    </p:set>
                                    <p:animEffect transition="in" filter="wipe(up)">
                                      <p:cBhvr>
                                        <p:cTn id="25" dur="250"/>
                                        <p:tgtEl>
                                          <p:spTgt spid="3">
                                            <p:graphicEl>
                                              <a:dgm id="{2F72E735-8FC7-4E3D-B478-F874444C73D8}"/>
                                            </p:graphicEl>
                                          </p:spTgt>
                                        </p:tgtEl>
                                      </p:cBhvr>
                                    </p:animEffect>
                                  </p:childTnLst>
                                </p:cTn>
                              </p:par>
                            </p:childTnLst>
                          </p:cTn>
                        </p:par>
                        <p:par>
                          <p:cTn id="26" fill="hold">
                            <p:stCondLst>
                              <p:cond delay="250"/>
                            </p:stCondLst>
                            <p:childTnLst>
                              <p:par>
                                <p:cTn id="27" presetID="22" presetClass="entr" presetSubtype="1" fill="hold" grpId="0" nodeType="afterEffect">
                                  <p:stCondLst>
                                    <p:cond delay="0"/>
                                  </p:stCondLst>
                                  <p:childTnLst>
                                    <p:set>
                                      <p:cBhvr>
                                        <p:cTn id="28" dur="1" fill="hold">
                                          <p:stCondLst>
                                            <p:cond delay="0"/>
                                          </p:stCondLst>
                                        </p:cTn>
                                        <p:tgtEl>
                                          <p:spTgt spid="3">
                                            <p:graphicEl>
                                              <a:dgm id="{E0383441-A3DA-49D2-9456-38B644794BC5}"/>
                                            </p:graphicEl>
                                          </p:spTgt>
                                        </p:tgtEl>
                                        <p:attrNameLst>
                                          <p:attrName>style.visibility</p:attrName>
                                        </p:attrNameLst>
                                      </p:cBhvr>
                                      <p:to>
                                        <p:strVal val="visible"/>
                                      </p:to>
                                    </p:set>
                                    <p:animEffect transition="in" filter="wipe(up)">
                                      <p:cBhvr>
                                        <p:cTn id="29" dur="250"/>
                                        <p:tgtEl>
                                          <p:spTgt spid="3">
                                            <p:graphicEl>
                                              <a:dgm id="{E0383441-A3DA-49D2-9456-38B644794BC5}"/>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50"/>
                                        <p:tgtEl>
                                          <p:spTgt spid="4"/>
                                        </p:tgtEl>
                                      </p:cBhvr>
                                    </p:animEffect>
                                    <p:anim calcmode="lin" valueType="num">
                                      <p:cBhvr>
                                        <p:cTn id="35" dur="250" fill="hold"/>
                                        <p:tgtEl>
                                          <p:spTgt spid="4"/>
                                        </p:tgtEl>
                                        <p:attrNameLst>
                                          <p:attrName>ppt_x</p:attrName>
                                        </p:attrNameLst>
                                      </p:cBhvr>
                                      <p:tavLst>
                                        <p:tav tm="0">
                                          <p:val>
                                            <p:strVal val="#ppt_x"/>
                                          </p:val>
                                        </p:tav>
                                        <p:tav tm="100000">
                                          <p:val>
                                            <p:strVal val="#ppt_x"/>
                                          </p:val>
                                        </p:tav>
                                      </p:tavLst>
                                    </p:anim>
                                    <p:anim calcmode="lin" valueType="num">
                                      <p:cBhvr>
                                        <p:cTn id="36"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Graphic spid="3" grpId="0" uiExpand="1">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A0FC-4B64-1D0C-2253-4295F6864133}"/>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F8ABEAD6-2D1C-FD3A-1392-E31EB44919C9}"/>
              </a:ext>
            </a:extLst>
          </p:cNvPr>
          <p:cNvSpPr>
            <a:spLocks noGrp="1"/>
          </p:cNvSpPr>
          <p:nvPr>
            <p:ph idx="1"/>
          </p:nvPr>
        </p:nvSpPr>
        <p:spPr>
          <a:xfrm>
            <a:off x="1097280" y="2183988"/>
            <a:ext cx="10058400" cy="4023360"/>
          </a:xfrm>
        </p:spPr>
        <p:txBody>
          <a:bodyPr>
            <a:normAutofit/>
          </a:bodyPr>
          <a:lstStyle/>
          <a:p>
            <a:pPr marL="578358" lvl="1" indent="-285750">
              <a:spcBef>
                <a:spcPts val="600"/>
              </a:spcBef>
              <a:spcAft>
                <a:spcPts val="800"/>
              </a:spcAft>
              <a:buFont typeface="Wingdings" panose="05000000000000000000" pitchFamily="2" charset="2"/>
              <a:buChar char="v"/>
            </a:pPr>
            <a:r>
              <a:rPr lang="en-US" sz="1600" dirty="0"/>
              <a:t>Panayiotou, C; </a:t>
            </a:r>
            <a:r>
              <a:rPr lang="en-US" sz="1600" dirty="0" err="1"/>
              <a:t>Solaroli</a:t>
            </a:r>
            <a:r>
              <a:rPr lang="en-US" sz="1600" dirty="0"/>
              <a:t>, N; Karlsson, A. </a:t>
            </a:r>
            <a:r>
              <a:rPr lang="en-US" sz="1600" i="1" dirty="0"/>
              <a:t>The many isoforms of human adenylate kinases</a:t>
            </a:r>
            <a:r>
              <a:rPr lang="en-US" sz="1600" dirty="0"/>
              <a:t>. The international journal of biochemistry and cell biology </a:t>
            </a:r>
            <a:r>
              <a:rPr lang="en-US" sz="1600" b="1" dirty="0"/>
              <a:t>2014</a:t>
            </a:r>
          </a:p>
          <a:p>
            <a:pPr marL="578358" lvl="1" indent="-285750">
              <a:spcBef>
                <a:spcPts val="600"/>
              </a:spcBef>
              <a:spcAft>
                <a:spcPts val="800"/>
              </a:spcAft>
              <a:buFont typeface="Wingdings" panose="05000000000000000000" pitchFamily="2" charset="2"/>
              <a:buChar char="v"/>
            </a:pPr>
            <a:r>
              <a:rPr lang="en-US" sz="1600" dirty="0" err="1"/>
              <a:t>Formoso</a:t>
            </a:r>
            <a:r>
              <a:rPr lang="en-US" sz="1600" dirty="0"/>
              <a:t>, E; </a:t>
            </a:r>
            <a:r>
              <a:rPr lang="en-US" sz="1600" dirty="0" err="1"/>
              <a:t>Limongelli</a:t>
            </a:r>
            <a:r>
              <a:rPr lang="en-US" sz="1600" dirty="0"/>
              <a:t>, V; </a:t>
            </a:r>
            <a:r>
              <a:rPr lang="en-US" sz="1600" dirty="0" err="1"/>
              <a:t>Parrinello</a:t>
            </a:r>
            <a:r>
              <a:rPr lang="en-US" sz="1600" dirty="0"/>
              <a:t>, M. </a:t>
            </a:r>
            <a:r>
              <a:rPr lang="en-US" sz="1600" i="1" dirty="0"/>
              <a:t>Energetics and structural characterization of the large-scale functional motion of adenylate kinase</a:t>
            </a:r>
            <a:r>
              <a:rPr lang="en-US" sz="1600" dirty="0"/>
              <a:t>. Scientific reports </a:t>
            </a:r>
            <a:r>
              <a:rPr lang="en-US" sz="1600" b="1" dirty="0"/>
              <a:t>2015</a:t>
            </a:r>
          </a:p>
          <a:p>
            <a:pPr marL="578358" lvl="1" indent="-285750">
              <a:spcBef>
                <a:spcPts val="600"/>
              </a:spcBef>
              <a:spcAft>
                <a:spcPts val="800"/>
              </a:spcAft>
              <a:buFont typeface="Wingdings" panose="05000000000000000000" pitchFamily="2" charset="2"/>
              <a:buChar char="v"/>
            </a:pPr>
            <a:r>
              <a:rPr lang="en-IN" sz="1600" dirty="0" err="1"/>
              <a:t>Dzeja</a:t>
            </a:r>
            <a:r>
              <a:rPr lang="en-IN" sz="1600" dirty="0"/>
              <a:t>, P.; Terzic, A. </a:t>
            </a:r>
            <a:r>
              <a:rPr lang="en-IN" sz="1600" i="1" dirty="0"/>
              <a:t>Adenylate kinase and AMP signaling networks: metabolic monitoring, signal communication and body energy sensing</a:t>
            </a:r>
            <a:r>
              <a:rPr lang="en-IN" sz="1600" dirty="0"/>
              <a:t>. International journal of molecular sciences </a:t>
            </a:r>
            <a:r>
              <a:rPr lang="en-IN" sz="1600" b="1" dirty="0"/>
              <a:t>2009</a:t>
            </a:r>
            <a:endParaRPr lang="en-US" sz="1600" b="1" dirty="0"/>
          </a:p>
          <a:p>
            <a:pPr marL="578358" lvl="1" indent="-285750">
              <a:spcBef>
                <a:spcPts val="600"/>
              </a:spcBef>
              <a:spcAft>
                <a:spcPts val="800"/>
              </a:spcAft>
              <a:buFont typeface="Wingdings" panose="05000000000000000000" pitchFamily="2" charset="2"/>
              <a:buChar char="v"/>
            </a:pPr>
            <a:r>
              <a:rPr lang="en-US" sz="1600" dirty="0"/>
              <a:t>Ionescu, M. I. </a:t>
            </a:r>
            <a:r>
              <a:rPr lang="en-US" sz="1600" i="1" dirty="0"/>
              <a:t>Adenylate kinase: a ubiquitous enzyme correlated with medical conditions</a:t>
            </a:r>
            <a:r>
              <a:rPr lang="en-US" sz="1600" dirty="0"/>
              <a:t>. The Protein Journal </a:t>
            </a:r>
            <a:r>
              <a:rPr lang="en-US" sz="1600" b="1" dirty="0"/>
              <a:t>2019</a:t>
            </a:r>
          </a:p>
          <a:p>
            <a:pPr marL="578358" lvl="1" indent="-285750">
              <a:spcBef>
                <a:spcPts val="600"/>
              </a:spcBef>
              <a:spcAft>
                <a:spcPts val="800"/>
              </a:spcAft>
              <a:buFont typeface="Wingdings" panose="05000000000000000000" pitchFamily="2" charset="2"/>
              <a:buChar char="v"/>
            </a:pPr>
            <a:r>
              <a:rPr lang="en-IN" sz="1600" dirty="0"/>
              <a:t>Song, K; Wang, Y. </a:t>
            </a:r>
            <a:r>
              <a:rPr lang="en-IN" sz="1600" i="1" dirty="0"/>
              <a:t>A Convenient, Rapid, Sensitive, and Reliable Spectrophotometric Assay for Adenylate Kinase Activity</a:t>
            </a:r>
            <a:r>
              <a:rPr lang="en-IN" sz="1600" dirty="0"/>
              <a:t>. Molecules </a:t>
            </a:r>
            <a:r>
              <a:rPr lang="en-IN" sz="1600" b="1" dirty="0"/>
              <a:t>2019</a:t>
            </a:r>
          </a:p>
          <a:p>
            <a:pPr marL="578358" lvl="1" indent="-285750">
              <a:spcBef>
                <a:spcPts val="600"/>
              </a:spcBef>
              <a:spcAft>
                <a:spcPts val="800"/>
              </a:spcAft>
              <a:buFont typeface="Wingdings" panose="05000000000000000000" pitchFamily="2" charset="2"/>
              <a:buChar char="v"/>
            </a:pPr>
            <a:r>
              <a:rPr lang="en-US" sz="1600" dirty="0"/>
              <a:t>Chang, H.-Y; Fu, C.-Y. </a:t>
            </a:r>
            <a:r>
              <a:rPr lang="en-US" sz="1600" i="1" dirty="0"/>
              <a:t>Adenylate Kinase. Encyclopedia of Food Microbiology</a:t>
            </a:r>
            <a:r>
              <a:rPr lang="en-US" sz="1600" dirty="0"/>
              <a:t>: Second Edition </a:t>
            </a:r>
            <a:r>
              <a:rPr lang="en-US" sz="1600" b="1" dirty="0"/>
              <a:t>2014</a:t>
            </a:r>
            <a:r>
              <a:rPr lang="en-US" sz="1600" dirty="0"/>
              <a:t>, 18–23</a:t>
            </a:r>
          </a:p>
          <a:p>
            <a:pPr marL="578358" lvl="1" indent="-285750">
              <a:spcBef>
                <a:spcPts val="600"/>
              </a:spcBef>
              <a:spcAft>
                <a:spcPts val="800"/>
              </a:spcAft>
              <a:buFont typeface="Wingdings" panose="05000000000000000000" pitchFamily="2" charset="2"/>
              <a:buChar char="v"/>
            </a:pPr>
            <a:r>
              <a:rPr lang="en-US" sz="1600" dirty="0" err="1"/>
              <a:t>Stryer</a:t>
            </a:r>
            <a:r>
              <a:rPr lang="en-US" sz="1600" dirty="0"/>
              <a:t>, L ; Berg, J; </a:t>
            </a:r>
            <a:r>
              <a:rPr lang="en-US" sz="1600" dirty="0" err="1"/>
              <a:t>Tymoczko</a:t>
            </a:r>
            <a:r>
              <a:rPr lang="en-US" sz="1600" dirty="0"/>
              <a:t>, J. </a:t>
            </a:r>
            <a:r>
              <a:rPr lang="en-US" sz="1600" i="1" dirty="0"/>
              <a:t>Biochemistry, Fifth Edition</a:t>
            </a:r>
            <a:r>
              <a:rPr lang="en-US" sz="1600" dirty="0"/>
              <a:t>; [NCBI bookshelf]; W. H. Freeman: </a:t>
            </a:r>
            <a:r>
              <a:rPr lang="en-US" sz="1600" b="1" dirty="0"/>
              <a:t>2002</a:t>
            </a:r>
            <a:endParaRPr lang="en-IN" sz="1600" dirty="0"/>
          </a:p>
          <a:p>
            <a:pPr marL="0" indent="0">
              <a:spcBef>
                <a:spcPts val="600"/>
              </a:spcBef>
              <a:buNone/>
            </a:pPr>
            <a:endParaRPr lang="en-IN" sz="1800" dirty="0"/>
          </a:p>
        </p:txBody>
      </p:sp>
      <p:sp>
        <p:nvSpPr>
          <p:cNvPr id="4" name="Slide Number Placeholder 3">
            <a:extLst>
              <a:ext uri="{FF2B5EF4-FFF2-40B4-BE49-F238E27FC236}">
                <a16:creationId xmlns:a16="http://schemas.microsoft.com/office/drawing/2014/main" id="{952055A9-E43D-A686-3BD8-49235AD46ABA}"/>
              </a:ext>
            </a:extLst>
          </p:cNvPr>
          <p:cNvSpPr>
            <a:spLocks noGrp="1"/>
          </p:cNvSpPr>
          <p:nvPr>
            <p:ph type="sldNum" sz="quarter" idx="12"/>
          </p:nvPr>
        </p:nvSpPr>
        <p:spPr/>
        <p:txBody>
          <a:bodyPr/>
          <a:lstStyle/>
          <a:p>
            <a:fld id="{D1A98980-6983-4226-86DA-5B5FB1824377}" type="slidenum">
              <a:rPr lang="en-IN" smtClean="0"/>
              <a:t>43</a:t>
            </a:fld>
            <a:endParaRPr lang="en-IN"/>
          </a:p>
        </p:txBody>
      </p:sp>
      <p:sp>
        <p:nvSpPr>
          <p:cNvPr id="5" name="Footer Placeholder 4">
            <a:extLst>
              <a:ext uri="{FF2B5EF4-FFF2-40B4-BE49-F238E27FC236}">
                <a16:creationId xmlns:a16="http://schemas.microsoft.com/office/drawing/2014/main" id="{FE846DD5-598D-C5BD-82A1-0A95268C2735}"/>
              </a:ext>
            </a:extLst>
          </p:cNvPr>
          <p:cNvSpPr>
            <a:spLocks noGrp="1"/>
          </p:cNvSpPr>
          <p:nvPr>
            <p:ph type="ftr" sz="quarter" idx="11"/>
          </p:nvPr>
        </p:nvSpPr>
        <p:spPr>
          <a:xfrm>
            <a:off x="3684598" y="6412649"/>
            <a:ext cx="4822804" cy="365125"/>
          </a:xfrm>
        </p:spPr>
        <p:txBody>
          <a:bodyPr/>
          <a:lstStyle/>
          <a:p>
            <a:r>
              <a:rPr lang="en-IN" sz="1800" cap="small" dirty="0">
                <a:solidFill>
                  <a:schemeClr val="tx2"/>
                </a:solidFill>
              </a:rPr>
              <a:t>Thank You!</a:t>
            </a:r>
          </a:p>
        </p:txBody>
      </p:sp>
    </p:spTree>
    <p:extLst>
      <p:ext uri="{BB962C8B-B14F-4D97-AF65-F5344CB8AC3E}">
        <p14:creationId xmlns:p14="http://schemas.microsoft.com/office/powerpoint/2010/main" val="4024445825"/>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250"/>
                                        <p:tgtEl>
                                          <p:spTgt spid="3">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250"/>
                                        <p:tgtEl>
                                          <p:spTgt spid="3">
                                            <p:txEl>
                                              <p:pRg st="1" end="1"/>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250"/>
                                        <p:tgtEl>
                                          <p:spTgt spid="3">
                                            <p:txEl>
                                              <p:pRg st="2" end="2"/>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250"/>
                                        <p:tgtEl>
                                          <p:spTgt spid="3">
                                            <p:txEl>
                                              <p:pRg st="3" end="3"/>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50"/>
                                        <p:tgtEl>
                                          <p:spTgt spid="3">
                                            <p:txEl>
                                              <p:pRg st="4" end="4"/>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250"/>
                                        <p:tgtEl>
                                          <p:spTgt spid="3">
                                            <p:txEl>
                                              <p:pRg st="5" end="5"/>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250"/>
                                        <p:tgtEl>
                                          <p:spTgt spid="3">
                                            <p:txEl>
                                              <p:pRg st="6" end="6"/>
                                            </p:txEl>
                                          </p:spTgt>
                                        </p:tgtEl>
                                      </p:cBhvr>
                                    </p:animEffect>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250" fill="hold"/>
                                        <p:tgtEl>
                                          <p:spTgt spid="5"/>
                                        </p:tgtEl>
                                        <p:attrNameLst>
                                          <p:attrName>ppt_x</p:attrName>
                                        </p:attrNameLst>
                                      </p:cBhvr>
                                      <p:tavLst>
                                        <p:tav tm="0">
                                          <p:val>
                                            <p:strVal val="#ppt_x"/>
                                          </p:val>
                                        </p:tav>
                                        <p:tav tm="100000">
                                          <p:val>
                                            <p:strVal val="#ppt_x"/>
                                          </p:val>
                                        </p:tav>
                                      </p:tavLst>
                                    </p:anim>
                                    <p:anim calcmode="lin" valueType="num">
                                      <p:cBhvr additive="base">
                                        <p:cTn id="40"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945881-AA65-A11C-3995-A7EC09CC84B2}"/>
              </a:ext>
            </a:extLst>
          </p:cNvPr>
          <p:cNvSpPr>
            <a:spLocks noGrp="1"/>
          </p:cNvSpPr>
          <p:nvPr>
            <p:ph type="sldNum" sz="quarter" idx="12"/>
          </p:nvPr>
        </p:nvSpPr>
        <p:spPr/>
        <p:txBody>
          <a:bodyPr/>
          <a:lstStyle/>
          <a:p>
            <a:fld id="{D1A98980-6983-4226-86DA-5B5FB1824377}" type="slidenum">
              <a:rPr lang="en-IN" smtClean="0"/>
              <a:pPr/>
              <a:t>5</a:t>
            </a:fld>
            <a:endParaRPr lang="en-IN" dirty="0"/>
          </a:p>
        </p:txBody>
      </p:sp>
      <p:grpSp>
        <p:nvGrpSpPr>
          <p:cNvPr id="25" name="Group 24">
            <a:extLst>
              <a:ext uri="{FF2B5EF4-FFF2-40B4-BE49-F238E27FC236}">
                <a16:creationId xmlns:a16="http://schemas.microsoft.com/office/drawing/2014/main" id="{448F1567-542B-E436-9EEF-D827C95EA309}"/>
              </a:ext>
            </a:extLst>
          </p:cNvPr>
          <p:cNvGrpSpPr/>
          <p:nvPr/>
        </p:nvGrpSpPr>
        <p:grpSpPr>
          <a:xfrm>
            <a:off x="6266206" y="3071596"/>
            <a:ext cx="3193685" cy="3592715"/>
            <a:chOff x="6214090" y="2799762"/>
            <a:chExt cx="3461838" cy="3894372"/>
          </a:xfrm>
        </p:grpSpPr>
        <p:sp>
          <p:nvSpPr>
            <p:cNvPr id="23" name="Rectangle: Rounded Corners 22">
              <a:extLst>
                <a:ext uri="{FF2B5EF4-FFF2-40B4-BE49-F238E27FC236}">
                  <a16:creationId xmlns:a16="http://schemas.microsoft.com/office/drawing/2014/main" id="{6AF8A69D-988E-CED5-D8CD-EBAA4EDFEC0A}"/>
                </a:ext>
              </a:extLst>
            </p:cNvPr>
            <p:cNvSpPr/>
            <p:nvPr/>
          </p:nvSpPr>
          <p:spPr>
            <a:xfrm>
              <a:off x="6214090" y="2799762"/>
              <a:ext cx="3461838" cy="3894372"/>
            </a:xfrm>
            <a:prstGeom prst="roundRect">
              <a:avLst>
                <a:gd name="adj" fmla="val 6835"/>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7E5F87E7-0818-D0F4-6DF3-6CCB44FB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32" y="2953971"/>
              <a:ext cx="3289955" cy="3585954"/>
            </a:xfrm>
            <a:prstGeom prst="rect">
              <a:avLst/>
            </a:prstGeom>
          </p:spPr>
        </p:pic>
      </p:grpSp>
      <p:grpSp>
        <p:nvGrpSpPr>
          <p:cNvPr id="24" name="Group 23">
            <a:extLst>
              <a:ext uri="{FF2B5EF4-FFF2-40B4-BE49-F238E27FC236}">
                <a16:creationId xmlns:a16="http://schemas.microsoft.com/office/drawing/2014/main" id="{791A33EE-D4E6-C16A-28AB-DD755CC978B3}"/>
              </a:ext>
            </a:extLst>
          </p:cNvPr>
          <p:cNvGrpSpPr/>
          <p:nvPr/>
        </p:nvGrpSpPr>
        <p:grpSpPr>
          <a:xfrm>
            <a:off x="2526560" y="3071596"/>
            <a:ext cx="3473211" cy="3592715"/>
            <a:chOff x="2224726" y="2799762"/>
            <a:chExt cx="3764834" cy="3894372"/>
          </a:xfrm>
        </p:grpSpPr>
        <p:sp>
          <p:nvSpPr>
            <p:cNvPr id="17" name="Rectangle: Rounded Corners 16">
              <a:extLst>
                <a:ext uri="{FF2B5EF4-FFF2-40B4-BE49-F238E27FC236}">
                  <a16:creationId xmlns:a16="http://schemas.microsoft.com/office/drawing/2014/main" id="{9E9C51B4-0247-6A25-F55F-98B32D7E575D}"/>
                </a:ext>
              </a:extLst>
            </p:cNvPr>
            <p:cNvSpPr/>
            <p:nvPr/>
          </p:nvSpPr>
          <p:spPr>
            <a:xfrm>
              <a:off x="2224726" y="2799762"/>
              <a:ext cx="3764834" cy="3894372"/>
            </a:xfrm>
            <a:prstGeom prst="roundRect">
              <a:avLst>
                <a:gd name="adj" fmla="val 6835"/>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FC69213A-2212-BA54-8C3D-67EFC949B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811" y="2981727"/>
              <a:ext cx="3518905" cy="3580881"/>
            </a:xfrm>
            <a:prstGeom prst="rect">
              <a:avLst/>
            </a:prstGeom>
          </p:spPr>
        </p:pic>
      </p:grpSp>
      <p:grpSp>
        <p:nvGrpSpPr>
          <p:cNvPr id="16" name="Group 15">
            <a:extLst>
              <a:ext uri="{FF2B5EF4-FFF2-40B4-BE49-F238E27FC236}">
                <a16:creationId xmlns:a16="http://schemas.microsoft.com/office/drawing/2014/main" id="{97EDF2F4-0566-C1C6-53F2-A8E162AC62D6}"/>
              </a:ext>
            </a:extLst>
          </p:cNvPr>
          <p:cNvGrpSpPr/>
          <p:nvPr/>
        </p:nvGrpSpPr>
        <p:grpSpPr>
          <a:xfrm>
            <a:off x="1647651" y="572598"/>
            <a:ext cx="8896698" cy="2246018"/>
            <a:chOff x="1875935" y="233232"/>
            <a:chExt cx="8896698" cy="2246018"/>
          </a:xfrm>
        </p:grpSpPr>
        <p:sp>
          <p:nvSpPr>
            <p:cNvPr id="15" name="Rectangle: Rounded Corners 14">
              <a:extLst>
                <a:ext uri="{FF2B5EF4-FFF2-40B4-BE49-F238E27FC236}">
                  <a16:creationId xmlns:a16="http://schemas.microsoft.com/office/drawing/2014/main" id="{2AFCCFAE-C1E3-E8A6-958A-E0D87CD76522}"/>
                </a:ext>
              </a:extLst>
            </p:cNvPr>
            <p:cNvSpPr/>
            <p:nvPr/>
          </p:nvSpPr>
          <p:spPr>
            <a:xfrm>
              <a:off x="1875935" y="233232"/>
              <a:ext cx="8896698" cy="2246018"/>
            </a:xfrm>
            <a:prstGeom prst="roundRect">
              <a:avLst>
                <a:gd name="adj" fmla="val 10441"/>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D81A4F8F-3946-82DB-41A0-C0451A624FE4}"/>
                </a:ext>
              </a:extLst>
            </p:cNvPr>
            <p:cNvPicPr>
              <a:picLocks noChangeAspect="1"/>
            </p:cNvPicPr>
            <p:nvPr/>
          </p:nvPicPr>
          <p:blipFill rotWithShape="1">
            <a:blip r:embed="rId4">
              <a:extLst>
                <a:ext uri="{28A0092B-C50C-407E-A947-70E740481C1C}">
                  <a14:useLocalDpi xmlns:a14="http://schemas.microsoft.com/office/drawing/2010/main" val="0"/>
                </a:ext>
              </a:extLst>
            </a:blip>
            <a:srcRect l="9575" t="5746" r="6942" b="50032"/>
            <a:stretch/>
          </p:blipFill>
          <p:spPr>
            <a:xfrm>
              <a:off x="1969101" y="318074"/>
              <a:ext cx="8710367" cy="2076334"/>
            </a:xfrm>
            <a:prstGeom prst="rect">
              <a:avLst/>
            </a:prstGeom>
          </p:spPr>
        </p:pic>
      </p:grpSp>
      <p:sp>
        <p:nvSpPr>
          <p:cNvPr id="26" name="TextBox 25">
            <a:extLst>
              <a:ext uri="{FF2B5EF4-FFF2-40B4-BE49-F238E27FC236}">
                <a16:creationId xmlns:a16="http://schemas.microsoft.com/office/drawing/2014/main" id="{A177DFAE-1EF1-3628-6C21-A729C43B7D7A}"/>
              </a:ext>
            </a:extLst>
          </p:cNvPr>
          <p:cNvSpPr txBox="1"/>
          <p:nvPr/>
        </p:nvSpPr>
        <p:spPr>
          <a:xfrm>
            <a:off x="1647651" y="193689"/>
            <a:ext cx="8896698" cy="307777"/>
          </a:xfrm>
          <a:prstGeom prst="rect">
            <a:avLst/>
          </a:prstGeom>
          <a:noFill/>
        </p:spPr>
        <p:txBody>
          <a:bodyPr wrap="square" rtlCol="0">
            <a:spAutoFit/>
          </a:bodyPr>
          <a:lstStyle/>
          <a:p>
            <a:r>
              <a:rPr lang="en-IN" sz="1400" dirty="0">
                <a:solidFill>
                  <a:schemeClr val="accent3"/>
                </a:solidFill>
              </a:rPr>
              <a:t>(a)</a:t>
            </a:r>
            <a:r>
              <a:rPr lang="en-IN" sz="1400" dirty="0">
                <a:solidFill>
                  <a:schemeClr val="tx2"/>
                </a:solidFill>
              </a:rPr>
              <a:t>   Residue of AK in </a:t>
            </a:r>
            <a:r>
              <a:rPr lang="en-IN" sz="1400" i="1" dirty="0">
                <a:solidFill>
                  <a:schemeClr val="tx2"/>
                </a:solidFill>
              </a:rPr>
              <a:t>Escherichia coli</a:t>
            </a:r>
            <a:r>
              <a:rPr lang="en-IN" sz="1400" dirty="0">
                <a:solidFill>
                  <a:schemeClr val="tx2"/>
                </a:solidFill>
              </a:rPr>
              <a:t> involved in substrate binding</a:t>
            </a:r>
          </a:p>
        </p:txBody>
      </p:sp>
      <p:sp>
        <p:nvSpPr>
          <p:cNvPr id="27" name="TextBox 26">
            <a:extLst>
              <a:ext uri="{FF2B5EF4-FFF2-40B4-BE49-F238E27FC236}">
                <a16:creationId xmlns:a16="http://schemas.microsoft.com/office/drawing/2014/main" id="{CE21744C-9B47-06B6-85C7-81DA7285509B}"/>
              </a:ext>
            </a:extLst>
          </p:cNvPr>
          <p:cNvSpPr txBox="1"/>
          <p:nvPr/>
        </p:nvSpPr>
        <p:spPr>
          <a:xfrm>
            <a:off x="216816" y="3913845"/>
            <a:ext cx="2309744" cy="1908215"/>
          </a:xfrm>
          <a:prstGeom prst="rect">
            <a:avLst/>
          </a:prstGeom>
          <a:noFill/>
        </p:spPr>
        <p:txBody>
          <a:bodyPr wrap="square" rtlCol="0">
            <a:spAutoFit/>
          </a:bodyPr>
          <a:lstStyle/>
          <a:p>
            <a:r>
              <a:rPr lang="en-US" sz="1400" dirty="0">
                <a:solidFill>
                  <a:schemeClr val="accent3"/>
                </a:solidFill>
                <a:cs typeface="Times New Roman" panose="02020603050405020304" pitchFamily="18" charset="0"/>
              </a:rPr>
              <a:t>(b)</a:t>
            </a:r>
            <a:r>
              <a:rPr lang="en-US" sz="1400" dirty="0">
                <a:solidFill>
                  <a:schemeClr val="tx2"/>
                </a:solidFill>
                <a:cs typeface="Times New Roman" panose="02020603050405020304" pitchFamily="18" charset="0"/>
              </a:rPr>
              <a:t>   AK bound to ATP and AMP</a:t>
            </a:r>
          </a:p>
          <a:p>
            <a:endParaRPr lang="en-US" sz="600" dirty="0">
              <a:solidFill>
                <a:schemeClr val="tx2"/>
              </a:solidFill>
              <a:cs typeface="Times New Roman" panose="02020603050405020304" pitchFamily="18" charset="0"/>
            </a:endParaRPr>
          </a:p>
          <a:p>
            <a:pPr marL="171450" indent="-171450">
              <a:buFont typeface="Arial" panose="020B0604020202020204" pitchFamily="34" charset="0"/>
              <a:buChar char="•"/>
            </a:pPr>
            <a:r>
              <a:rPr lang="en-US" sz="1400" dirty="0">
                <a:cs typeface="Times New Roman" panose="02020603050405020304" pitchFamily="18" charset="0"/>
              </a:rPr>
              <a:t> CORE (1-29,68-117,161-214) –  Gray</a:t>
            </a:r>
          </a:p>
          <a:p>
            <a:pPr marL="171450" indent="-171450">
              <a:buFont typeface="Arial" panose="020B0604020202020204" pitchFamily="34" charset="0"/>
              <a:buChar char="•"/>
            </a:pPr>
            <a:r>
              <a:rPr lang="en-US" sz="1400" dirty="0">
                <a:cs typeface="Times New Roman" panose="02020603050405020304" pitchFamily="18" charset="0"/>
              </a:rPr>
              <a:t> LID (118-160) – </a:t>
            </a:r>
            <a:r>
              <a:rPr lang="en-US" sz="1400" dirty="0">
                <a:solidFill>
                  <a:srgbClr val="92D050"/>
                </a:solidFill>
                <a:cs typeface="Times New Roman" panose="02020603050405020304" pitchFamily="18" charset="0"/>
              </a:rPr>
              <a:t>Green</a:t>
            </a:r>
          </a:p>
          <a:p>
            <a:pPr marL="171450" indent="-171450">
              <a:buFont typeface="Arial" panose="020B0604020202020204" pitchFamily="34" charset="0"/>
              <a:buChar char="•"/>
            </a:pPr>
            <a:r>
              <a:rPr lang="en-US" sz="1400" dirty="0">
                <a:cs typeface="Times New Roman" panose="02020603050405020304" pitchFamily="18" charset="0"/>
              </a:rPr>
              <a:t> NMP (30-67) – </a:t>
            </a:r>
            <a:r>
              <a:rPr lang="en-US" sz="1400" dirty="0">
                <a:solidFill>
                  <a:srgbClr val="FFFF00"/>
                </a:solidFill>
                <a:cs typeface="Times New Roman" panose="02020603050405020304" pitchFamily="18" charset="0"/>
              </a:rPr>
              <a:t>Yellow</a:t>
            </a:r>
          </a:p>
          <a:p>
            <a:pPr marL="171450" indent="-171450">
              <a:buFont typeface="Arial" panose="020B0604020202020204" pitchFamily="34" charset="0"/>
              <a:buChar char="•"/>
            </a:pPr>
            <a:r>
              <a:rPr lang="en-US" sz="1400" dirty="0">
                <a:cs typeface="Times New Roman" panose="02020603050405020304" pitchFamily="18" charset="0"/>
              </a:rPr>
              <a:t> P-loop (7-13) – </a:t>
            </a:r>
            <a:r>
              <a:rPr lang="en-US" sz="1400" dirty="0">
                <a:solidFill>
                  <a:srgbClr val="FFC000"/>
                </a:solidFill>
                <a:cs typeface="Times New Roman" panose="02020603050405020304" pitchFamily="18" charset="0"/>
              </a:rPr>
              <a:t>Orange</a:t>
            </a:r>
          </a:p>
          <a:p>
            <a:endParaRPr lang="en-IN" sz="1400" dirty="0">
              <a:solidFill>
                <a:schemeClr val="tx2"/>
              </a:solidFill>
            </a:endParaRPr>
          </a:p>
        </p:txBody>
      </p:sp>
      <p:sp>
        <p:nvSpPr>
          <p:cNvPr id="28" name="TextBox 27">
            <a:extLst>
              <a:ext uri="{FF2B5EF4-FFF2-40B4-BE49-F238E27FC236}">
                <a16:creationId xmlns:a16="http://schemas.microsoft.com/office/drawing/2014/main" id="{74CA6CB8-2371-C2D0-1138-62BD274DC924}"/>
              </a:ext>
            </a:extLst>
          </p:cNvPr>
          <p:cNvSpPr txBox="1"/>
          <p:nvPr/>
        </p:nvSpPr>
        <p:spPr>
          <a:xfrm>
            <a:off x="9539176" y="4283176"/>
            <a:ext cx="2436007" cy="1169551"/>
          </a:xfrm>
          <a:prstGeom prst="rect">
            <a:avLst/>
          </a:prstGeom>
          <a:noFill/>
        </p:spPr>
        <p:txBody>
          <a:bodyPr wrap="square" rtlCol="0">
            <a:spAutoFit/>
          </a:bodyPr>
          <a:lstStyle/>
          <a:p>
            <a:r>
              <a:rPr lang="en-US" sz="1400" dirty="0">
                <a:solidFill>
                  <a:schemeClr val="accent3"/>
                </a:solidFill>
                <a:cs typeface="Times New Roman" panose="02020603050405020304" pitchFamily="18" charset="0"/>
              </a:rPr>
              <a:t>(c)</a:t>
            </a:r>
            <a:r>
              <a:rPr lang="en-US" sz="1400" dirty="0">
                <a:solidFill>
                  <a:schemeClr val="tx2"/>
                </a:solidFill>
                <a:cs typeface="Times New Roman" panose="02020603050405020304" pitchFamily="18" charset="0"/>
              </a:rPr>
              <a:t>   3D Ribbon model of AK complexed with 2ADP</a:t>
            </a:r>
          </a:p>
          <a:p>
            <a:endParaRPr lang="en-US" sz="1400" dirty="0">
              <a:solidFill>
                <a:schemeClr val="tx2"/>
              </a:solidFill>
              <a:cs typeface="Times New Roman" panose="02020603050405020304" pitchFamily="18" charset="0"/>
            </a:endParaRPr>
          </a:p>
          <a:p>
            <a:pPr marL="285750" indent="-285750">
              <a:buFont typeface="Arial" panose="020B0604020202020204" pitchFamily="34" charset="0"/>
              <a:buChar char="•"/>
            </a:pPr>
            <a:r>
              <a:rPr lang="en-US" sz="1400" dirty="0">
                <a:cs typeface="Times New Roman" panose="02020603050405020304" pitchFamily="18" charset="0"/>
              </a:rPr>
              <a:t>Active center – </a:t>
            </a:r>
            <a:r>
              <a:rPr lang="en-US" sz="1400" dirty="0">
                <a:solidFill>
                  <a:srgbClr val="FFFF00"/>
                </a:solidFill>
                <a:cs typeface="Times New Roman" panose="02020603050405020304" pitchFamily="18" charset="0"/>
              </a:rPr>
              <a:t>Yellow</a:t>
            </a:r>
          </a:p>
          <a:p>
            <a:pPr marL="285750" indent="-285750">
              <a:buFont typeface="Arial" panose="020B0604020202020204" pitchFamily="34" charset="0"/>
              <a:buChar char="•"/>
            </a:pPr>
            <a:r>
              <a:rPr lang="en-US" sz="1400" dirty="0">
                <a:cs typeface="Times New Roman" panose="02020603050405020304" pitchFamily="18" charset="0"/>
              </a:rPr>
              <a:t>ATP binding site – </a:t>
            </a:r>
            <a:r>
              <a:rPr lang="en-US" sz="1400" dirty="0">
                <a:solidFill>
                  <a:srgbClr val="92D050"/>
                </a:solidFill>
                <a:cs typeface="Times New Roman" panose="02020603050405020304" pitchFamily="18" charset="0"/>
              </a:rPr>
              <a:t>Green</a:t>
            </a:r>
            <a:r>
              <a:rPr lang="en-US" sz="1400" dirty="0">
                <a:cs typeface="Times New Roman" panose="02020603050405020304" pitchFamily="18" charset="0"/>
              </a:rPr>
              <a:t> </a:t>
            </a:r>
            <a:endParaRPr lang="en-US" sz="1400"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3202251972"/>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4BA2-81A4-2591-705E-72C6839566AF}"/>
              </a:ext>
            </a:extLst>
          </p:cNvPr>
          <p:cNvSpPr>
            <a:spLocks noGrp="1"/>
          </p:cNvSpPr>
          <p:nvPr>
            <p:ph type="title"/>
          </p:nvPr>
        </p:nvSpPr>
        <p:spPr/>
        <p:txBody>
          <a:bodyPr/>
          <a:lstStyle/>
          <a:p>
            <a:r>
              <a:rPr lang="en-IN" dirty="0"/>
              <a:t>Mechanism </a:t>
            </a:r>
            <a:r>
              <a:rPr lang="en-IN" sz="2800" cap="small" dirty="0">
                <a:solidFill>
                  <a:schemeClr val="tx1">
                    <a:lumMod val="85000"/>
                  </a:schemeClr>
                </a:solidFill>
              </a:rPr>
              <a:t>of</a:t>
            </a:r>
            <a:r>
              <a:rPr lang="en-IN" sz="2800" dirty="0">
                <a:solidFill>
                  <a:schemeClr val="tx1">
                    <a:lumMod val="85000"/>
                  </a:schemeClr>
                </a:solidFill>
              </a:rPr>
              <a:t> AK</a:t>
            </a:r>
            <a:endParaRPr lang="en-IN" dirty="0">
              <a:solidFill>
                <a:schemeClr val="tx1">
                  <a:lumMod val="85000"/>
                </a:schemeClr>
              </a:solidFill>
            </a:endParaRPr>
          </a:p>
        </p:txBody>
      </p:sp>
      <p:sp>
        <p:nvSpPr>
          <p:cNvPr id="3" name="Content Placeholder 2">
            <a:extLst>
              <a:ext uri="{FF2B5EF4-FFF2-40B4-BE49-F238E27FC236}">
                <a16:creationId xmlns:a16="http://schemas.microsoft.com/office/drawing/2014/main" id="{FBD42D52-EBD0-6814-E2FA-469D3FE2558B}"/>
              </a:ext>
            </a:extLst>
          </p:cNvPr>
          <p:cNvSpPr>
            <a:spLocks noGrp="1"/>
          </p:cNvSpPr>
          <p:nvPr>
            <p:ph idx="1"/>
          </p:nvPr>
        </p:nvSpPr>
        <p:spPr/>
        <p:txBody>
          <a:bodyPr>
            <a:normAutofit/>
          </a:bodyPr>
          <a:lstStyle/>
          <a:p>
            <a:pPr marL="342900" indent="-342900" algn="just">
              <a:buFont typeface="Arial" panose="020B0604020202020204" pitchFamily="34" charset="0"/>
              <a:buChar char="•"/>
            </a:pPr>
            <a:r>
              <a:rPr lang="en-US" sz="1800" dirty="0">
                <a:cs typeface="Times New Roman" panose="02020603050405020304" pitchFamily="18" charset="0"/>
              </a:rPr>
              <a:t>In absence of any bound ligand, enzyme is in unligated ‘</a:t>
            </a:r>
            <a:r>
              <a:rPr lang="en-US" sz="1800" i="1" dirty="0">
                <a:solidFill>
                  <a:schemeClr val="tx2"/>
                </a:solidFill>
                <a:cs typeface="Times New Roman" panose="02020603050405020304" pitchFamily="18" charset="0"/>
              </a:rPr>
              <a:t>open</a:t>
            </a:r>
            <a:r>
              <a:rPr lang="en-US" sz="1800" dirty="0">
                <a:cs typeface="Times New Roman" panose="02020603050405020304" pitchFamily="18" charset="0"/>
              </a:rPr>
              <a:t>’ conformation. As Mg</a:t>
            </a:r>
            <a:r>
              <a:rPr lang="en-US" sz="1800" baseline="30000" dirty="0">
                <a:cs typeface="Times New Roman" panose="02020603050405020304" pitchFamily="18" charset="0"/>
              </a:rPr>
              <a:t>2+</a:t>
            </a:r>
            <a:r>
              <a:rPr lang="en-US" sz="1800" dirty="0">
                <a:cs typeface="Times New Roman" panose="02020603050405020304" pitchFamily="18" charset="0"/>
              </a:rPr>
              <a:t> complexed phosphate doner binds with enzyme, it triggers closing of open surface loop of LID, which signals NMP binding site to close with substrate bound within the pocket. Thus AK adopts ‘</a:t>
            </a:r>
            <a:r>
              <a:rPr lang="en-US" sz="1800" i="1" dirty="0">
                <a:solidFill>
                  <a:schemeClr val="tx2"/>
                </a:solidFill>
                <a:cs typeface="Times New Roman" panose="02020603050405020304" pitchFamily="18" charset="0"/>
              </a:rPr>
              <a:t>closed</a:t>
            </a:r>
            <a:r>
              <a:rPr lang="en-US" sz="1800" dirty="0">
                <a:cs typeface="Times New Roman" panose="02020603050405020304" pitchFamily="18" charset="0"/>
              </a:rPr>
              <a:t>’ conformation.</a:t>
            </a:r>
          </a:p>
          <a:p>
            <a:pPr marL="342900" indent="-342900" algn="just">
              <a:buFont typeface="Arial" panose="020B0604020202020204" pitchFamily="34" charset="0"/>
              <a:buChar char="•"/>
            </a:pPr>
            <a:r>
              <a:rPr lang="en-US" sz="1800" dirty="0">
                <a:cs typeface="Times New Roman" panose="02020603050405020304" pitchFamily="18" charset="0"/>
              </a:rPr>
              <a:t>In closed state, AK globular structure shrinks, causing water molecules to expel from enzymatic cavity, which brings the substrate in proximity with phosphate doner.</a:t>
            </a:r>
          </a:p>
          <a:p>
            <a:pPr marL="342900" indent="-342900" algn="just">
              <a:buFont typeface="Arial" panose="020B0604020202020204" pitchFamily="34" charset="0"/>
              <a:buChar char="•"/>
            </a:pPr>
            <a:r>
              <a:rPr lang="en-US" sz="1800" dirty="0">
                <a:cs typeface="Times New Roman" panose="02020603050405020304" pitchFamily="18" charset="0"/>
              </a:rPr>
              <a:t>Presence of Mg</a:t>
            </a:r>
            <a:r>
              <a:rPr lang="en-US" sz="1800" baseline="30000" dirty="0">
                <a:cs typeface="Times New Roman" panose="02020603050405020304" pitchFamily="18" charset="0"/>
              </a:rPr>
              <a:t>2+</a:t>
            </a:r>
            <a:r>
              <a:rPr lang="en-US" sz="1800" dirty="0">
                <a:cs typeface="Times New Roman" panose="02020603050405020304" pitchFamily="18" charset="0"/>
              </a:rPr>
              <a:t> increases electrophilicity of ATP resulting in migration of γ-phosphate from ATP to AMP.</a:t>
            </a:r>
          </a:p>
          <a:p>
            <a:pPr marL="342900" indent="-342900" algn="just">
              <a:buFont typeface="Arial" panose="020B0604020202020204" pitchFamily="34" charset="0"/>
              <a:buChar char="•"/>
            </a:pPr>
            <a:r>
              <a:rPr lang="en-US" sz="1800" dirty="0">
                <a:cs typeface="Times New Roman" panose="02020603050405020304" pitchFamily="18" charset="0"/>
              </a:rPr>
              <a:t>Phosphate transfer triggers LID and NMP to open up releasing the ADP molecules. This marks completion of one catalytic cycle resulting in AK back to its ‘</a:t>
            </a:r>
            <a:r>
              <a:rPr lang="en-US" sz="1800" i="1" dirty="0">
                <a:solidFill>
                  <a:schemeClr val="tx2"/>
                </a:solidFill>
                <a:cs typeface="Times New Roman" panose="02020603050405020304" pitchFamily="18" charset="0"/>
              </a:rPr>
              <a:t>open</a:t>
            </a:r>
            <a:r>
              <a:rPr lang="en-US" sz="1800" dirty="0">
                <a:cs typeface="Times New Roman" panose="02020603050405020304" pitchFamily="18" charset="0"/>
              </a:rPr>
              <a:t>’ conformation.</a:t>
            </a:r>
          </a:p>
          <a:p>
            <a:endParaRPr lang="en-IN" sz="1600" dirty="0"/>
          </a:p>
        </p:txBody>
      </p:sp>
      <p:sp>
        <p:nvSpPr>
          <p:cNvPr id="4" name="Slide Number Placeholder 3">
            <a:extLst>
              <a:ext uri="{FF2B5EF4-FFF2-40B4-BE49-F238E27FC236}">
                <a16:creationId xmlns:a16="http://schemas.microsoft.com/office/drawing/2014/main" id="{A5126EAB-B249-7889-49B3-A559FE59B6C9}"/>
              </a:ext>
            </a:extLst>
          </p:cNvPr>
          <p:cNvSpPr>
            <a:spLocks noGrp="1"/>
          </p:cNvSpPr>
          <p:nvPr>
            <p:ph type="sldNum" sz="quarter" idx="12"/>
          </p:nvPr>
        </p:nvSpPr>
        <p:spPr/>
        <p:txBody>
          <a:bodyPr/>
          <a:lstStyle/>
          <a:p>
            <a:fld id="{D1A98980-6983-4226-86DA-5B5FB1824377}" type="slidenum">
              <a:rPr lang="en-IN" smtClean="0"/>
              <a:pPr/>
              <a:t>6</a:t>
            </a:fld>
            <a:endParaRPr lang="en-IN"/>
          </a:p>
        </p:txBody>
      </p:sp>
      <p:pic>
        <p:nvPicPr>
          <p:cNvPr id="7" name="Picture 6">
            <a:extLst>
              <a:ext uri="{FF2B5EF4-FFF2-40B4-BE49-F238E27FC236}">
                <a16:creationId xmlns:a16="http://schemas.microsoft.com/office/drawing/2014/main" id="{C44BE82A-0536-6795-320A-CB53E7363D34}"/>
              </a:ext>
            </a:extLst>
          </p:cNvPr>
          <p:cNvPicPr>
            <a:picLocks noChangeAspect="1"/>
          </p:cNvPicPr>
          <p:nvPr/>
        </p:nvPicPr>
        <p:blipFill rotWithShape="1">
          <a:blip r:embed="rId2">
            <a:extLst>
              <a:ext uri="{28A0092B-C50C-407E-A947-70E740481C1C}">
                <a14:useLocalDpi xmlns:a14="http://schemas.microsoft.com/office/drawing/2010/main" val="0"/>
              </a:ext>
            </a:extLst>
          </a:blip>
          <a:srcRect t="25347" b="56944"/>
          <a:stretch/>
        </p:blipFill>
        <p:spPr>
          <a:xfrm>
            <a:off x="0" y="5148922"/>
            <a:ext cx="12192000" cy="1182086"/>
          </a:xfrm>
          <a:prstGeom prst="rect">
            <a:avLst/>
          </a:prstGeom>
        </p:spPr>
      </p:pic>
    </p:spTree>
    <p:extLst>
      <p:ext uri="{BB962C8B-B14F-4D97-AF65-F5344CB8AC3E}">
        <p14:creationId xmlns:p14="http://schemas.microsoft.com/office/powerpoint/2010/main" val="276533174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9AEE-E20B-C4B0-BD73-B871E581F29E}"/>
              </a:ext>
            </a:extLst>
          </p:cNvPr>
          <p:cNvSpPr>
            <a:spLocks noGrp="1"/>
          </p:cNvSpPr>
          <p:nvPr>
            <p:ph type="title"/>
          </p:nvPr>
        </p:nvSpPr>
        <p:spPr/>
        <p:txBody>
          <a:bodyPr/>
          <a:lstStyle/>
          <a:p>
            <a:r>
              <a:rPr lang="en-IN" dirty="0"/>
              <a:t>Inhibition Testing</a:t>
            </a:r>
          </a:p>
        </p:txBody>
      </p:sp>
      <p:sp>
        <p:nvSpPr>
          <p:cNvPr id="3" name="Content Placeholder 2">
            <a:extLst>
              <a:ext uri="{FF2B5EF4-FFF2-40B4-BE49-F238E27FC236}">
                <a16:creationId xmlns:a16="http://schemas.microsoft.com/office/drawing/2014/main" id="{9359F449-4C1C-30CE-6F2B-5941468A23DA}"/>
              </a:ext>
            </a:extLst>
          </p:cNvPr>
          <p:cNvSpPr>
            <a:spLocks noGrp="1"/>
          </p:cNvSpPr>
          <p:nvPr>
            <p:ph idx="1"/>
          </p:nvPr>
        </p:nvSpPr>
        <p:spPr>
          <a:xfrm>
            <a:off x="1097280" y="1977709"/>
            <a:ext cx="5605178" cy="4300542"/>
          </a:xfrm>
        </p:spPr>
        <p:txBody>
          <a:bodyPr>
            <a:normAutofit/>
          </a:bodyPr>
          <a:lstStyle/>
          <a:p>
            <a:pPr marL="285750" indent="-285750">
              <a:buFont typeface="Arial" panose="020B0604020202020204" pitchFamily="34" charset="0"/>
              <a:buChar char="•"/>
            </a:pPr>
            <a:r>
              <a:rPr lang="en-US" sz="1600" dirty="0">
                <a:cs typeface="Times New Roman" panose="02020603050405020304" pitchFamily="18" charset="0"/>
              </a:rPr>
              <a:t>Crystal structure of AK from </a:t>
            </a:r>
            <a:r>
              <a:rPr lang="en-US" sz="1600" i="1" dirty="0">
                <a:cs typeface="Times New Roman" panose="02020603050405020304" pitchFamily="18" charset="0"/>
              </a:rPr>
              <a:t>E. coli </a:t>
            </a:r>
            <a:r>
              <a:rPr lang="en-US" sz="1600" dirty="0">
                <a:cs typeface="Times New Roman" panose="02020603050405020304" pitchFamily="18" charset="0"/>
              </a:rPr>
              <a:t>with AP5A [ P1,P5-Di(adenosine-5') pentaphosphate] inhibitor shows that AP5A binds with Arg88 at </a:t>
            </a:r>
            <a:r>
              <a:rPr lang="el-GR" sz="1600" dirty="0">
                <a:cs typeface="Times New Roman" panose="02020603050405020304" pitchFamily="18" charset="0"/>
              </a:rPr>
              <a:t>α</a:t>
            </a:r>
            <a:r>
              <a:rPr lang="en-US" sz="1600" dirty="0">
                <a:cs typeface="Times New Roman" panose="02020603050405020304" pitchFamily="18" charset="0"/>
              </a:rPr>
              <a:t>-phosphate group. This inhibition results 99% loss of catalytic activity suggesting Arg88 plays crucial role in phosphoryl transfer reaction.</a:t>
            </a:r>
          </a:p>
          <a:p>
            <a:pPr marL="285750" indent="-285750">
              <a:buFont typeface="Arial" panose="020B0604020202020204" pitchFamily="34" charset="0"/>
              <a:buChar char="•"/>
            </a:pPr>
            <a:r>
              <a:rPr lang="en-US" sz="1600" dirty="0">
                <a:cs typeface="Times New Roman" panose="02020603050405020304" pitchFamily="18" charset="0"/>
              </a:rPr>
              <a:t>Another residue in CORE domain that remains highly conserved across species is Arg119, located at adenosine binding region of AK and binds with Adenine within active site.</a:t>
            </a:r>
          </a:p>
          <a:p>
            <a:pPr marL="285750" indent="-285750">
              <a:buFont typeface="Arial" panose="020B0604020202020204" pitchFamily="34" charset="0"/>
              <a:buChar char="•"/>
            </a:pPr>
            <a:r>
              <a:rPr lang="en-US" sz="1600" dirty="0">
                <a:cs typeface="Times New Roman" panose="02020603050405020304" pitchFamily="18" charset="0"/>
              </a:rPr>
              <a:t>Other conserved residues are Lys113, Arg123, Arg156 and Arg167 which form a network of positive amino acids which stabilizes accumulation of negative charge on phosphoryl group during the transfer.</a:t>
            </a:r>
          </a:p>
          <a:p>
            <a:pPr marL="285750" indent="-285750">
              <a:buFont typeface="Arial" panose="020B0604020202020204" pitchFamily="34" charset="0"/>
              <a:buChar char="•"/>
            </a:pPr>
            <a:r>
              <a:rPr lang="en-US" sz="1600" dirty="0">
                <a:cs typeface="Times New Roman" panose="02020603050405020304" pitchFamily="18" charset="0"/>
              </a:rPr>
              <a:t>This lysine-arginine network is also bound by two distal aspartate residues that causes the enzyme to fold and lose flexibility. </a:t>
            </a:r>
          </a:p>
          <a:p>
            <a:endParaRPr lang="en-IN" sz="1800" dirty="0"/>
          </a:p>
        </p:txBody>
      </p:sp>
      <p:sp>
        <p:nvSpPr>
          <p:cNvPr id="4" name="Slide Number Placeholder 3">
            <a:extLst>
              <a:ext uri="{FF2B5EF4-FFF2-40B4-BE49-F238E27FC236}">
                <a16:creationId xmlns:a16="http://schemas.microsoft.com/office/drawing/2014/main" id="{1EA856F0-C418-9686-B627-AF85F9253CB6}"/>
              </a:ext>
            </a:extLst>
          </p:cNvPr>
          <p:cNvSpPr>
            <a:spLocks noGrp="1"/>
          </p:cNvSpPr>
          <p:nvPr>
            <p:ph type="sldNum" sz="quarter" idx="12"/>
          </p:nvPr>
        </p:nvSpPr>
        <p:spPr/>
        <p:txBody>
          <a:bodyPr/>
          <a:lstStyle/>
          <a:p>
            <a:fld id="{D1A98980-6983-4226-86DA-5B5FB1824377}" type="slidenum">
              <a:rPr lang="en-IN" smtClean="0"/>
              <a:pPr/>
              <a:t>7</a:t>
            </a:fld>
            <a:endParaRPr lang="en-IN"/>
          </a:p>
        </p:txBody>
      </p:sp>
      <p:grpSp>
        <p:nvGrpSpPr>
          <p:cNvPr id="7" name="Group 6">
            <a:extLst>
              <a:ext uri="{FF2B5EF4-FFF2-40B4-BE49-F238E27FC236}">
                <a16:creationId xmlns:a16="http://schemas.microsoft.com/office/drawing/2014/main" id="{CE52BCC2-756E-112E-C966-57EA25F8C15D}"/>
              </a:ext>
            </a:extLst>
          </p:cNvPr>
          <p:cNvGrpSpPr/>
          <p:nvPr/>
        </p:nvGrpSpPr>
        <p:grpSpPr>
          <a:xfrm>
            <a:off x="7317096" y="2045022"/>
            <a:ext cx="4128940" cy="3301301"/>
            <a:chOff x="7269962" y="1931900"/>
            <a:chExt cx="4128940" cy="3301301"/>
          </a:xfrm>
        </p:grpSpPr>
        <p:sp>
          <p:nvSpPr>
            <p:cNvPr id="6" name="Rectangle: Rounded Corners 5">
              <a:extLst>
                <a:ext uri="{FF2B5EF4-FFF2-40B4-BE49-F238E27FC236}">
                  <a16:creationId xmlns:a16="http://schemas.microsoft.com/office/drawing/2014/main" id="{4F2B9979-EDF5-51ED-3098-FE3D37A11328}"/>
                </a:ext>
              </a:extLst>
            </p:cNvPr>
            <p:cNvSpPr/>
            <p:nvPr/>
          </p:nvSpPr>
          <p:spPr>
            <a:xfrm>
              <a:off x="7269962" y="1931900"/>
              <a:ext cx="4128940" cy="3301301"/>
            </a:xfrm>
            <a:prstGeom prst="roundRect">
              <a:avLst>
                <a:gd name="adj" fmla="val 7815"/>
              </a:avLst>
            </a:prstGeom>
            <a:solidFill>
              <a:schemeClr val="tx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057CFC8-D047-C896-E4C8-966BE7E49E1C}"/>
                </a:ext>
              </a:extLst>
            </p:cNvPr>
            <p:cNvPicPr>
              <a:picLocks noChangeAspect="1"/>
            </p:cNvPicPr>
            <p:nvPr/>
          </p:nvPicPr>
          <p:blipFill rotWithShape="1">
            <a:blip r:embed="rId2">
              <a:extLst>
                <a:ext uri="{28A0092B-C50C-407E-A947-70E740481C1C}">
                  <a14:useLocalDpi xmlns:a14="http://schemas.microsoft.com/office/drawing/2010/main" val="0"/>
                </a:ext>
              </a:extLst>
            </a:blip>
            <a:srcRect l="20000" r="18438"/>
            <a:stretch/>
          </p:blipFill>
          <p:spPr>
            <a:xfrm>
              <a:off x="7513185" y="2251284"/>
              <a:ext cx="3642495" cy="2662535"/>
            </a:xfrm>
            <a:prstGeom prst="rect">
              <a:avLst/>
            </a:prstGeom>
          </p:spPr>
        </p:pic>
      </p:grpSp>
      <p:sp>
        <p:nvSpPr>
          <p:cNvPr id="8" name="TextBox 7">
            <a:extLst>
              <a:ext uri="{FF2B5EF4-FFF2-40B4-BE49-F238E27FC236}">
                <a16:creationId xmlns:a16="http://schemas.microsoft.com/office/drawing/2014/main" id="{9D01E5EC-164B-2803-F32C-BA4D09D0C2AB}"/>
              </a:ext>
            </a:extLst>
          </p:cNvPr>
          <p:cNvSpPr txBox="1"/>
          <p:nvPr/>
        </p:nvSpPr>
        <p:spPr>
          <a:xfrm>
            <a:off x="7186388" y="5500096"/>
            <a:ext cx="5015061" cy="307777"/>
          </a:xfrm>
          <a:prstGeom prst="rect">
            <a:avLst/>
          </a:prstGeom>
          <a:noFill/>
        </p:spPr>
        <p:txBody>
          <a:bodyPr wrap="square" rtlCol="0">
            <a:spAutoFit/>
          </a:bodyPr>
          <a:lstStyle/>
          <a:p>
            <a:r>
              <a:rPr lang="en-US" sz="1400" dirty="0">
                <a:solidFill>
                  <a:schemeClr val="tx2"/>
                </a:solidFill>
                <a:cs typeface="Times New Roman" panose="02020603050405020304" pitchFamily="18" charset="0"/>
              </a:rPr>
              <a:t>Key residue in AK of </a:t>
            </a:r>
            <a:r>
              <a:rPr lang="en-US" sz="1400" i="1" dirty="0">
                <a:solidFill>
                  <a:schemeClr val="tx2"/>
                </a:solidFill>
                <a:cs typeface="Times New Roman" panose="02020603050405020304" pitchFamily="18" charset="0"/>
              </a:rPr>
              <a:t>E. coli </a:t>
            </a:r>
            <a:r>
              <a:rPr lang="en-US" sz="1400" dirty="0">
                <a:solidFill>
                  <a:schemeClr val="tx2"/>
                </a:solidFill>
                <a:cs typeface="Times New Roman" panose="02020603050405020304" pitchFamily="18" charset="0"/>
              </a:rPr>
              <a:t>crystallized with AP5A inhibitor</a:t>
            </a:r>
            <a:endParaRPr lang="en-IN" sz="1400" dirty="0">
              <a:solidFill>
                <a:schemeClr val="tx2"/>
              </a:solidFill>
            </a:endParaRPr>
          </a:p>
        </p:txBody>
      </p:sp>
    </p:spTree>
    <p:extLst>
      <p:ext uri="{BB962C8B-B14F-4D97-AF65-F5344CB8AC3E}">
        <p14:creationId xmlns:p14="http://schemas.microsoft.com/office/powerpoint/2010/main" val="2016799501"/>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4237-BEA5-1F4B-E12A-94C3AEAA65EE}"/>
              </a:ext>
            </a:extLst>
          </p:cNvPr>
          <p:cNvSpPr>
            <a:spLocks noGrp="1"/>
          </p:cNvSpPr>
          <p:nvPr>
            <p:ph type="title"/>
          </p:nvPr>
        </p:nvSpPr>
        <p:spPr/>
        <p:txBody>
          <a:bodyPr/>
          <a:lstStyle/>
          <a:p>
            <a:r>
              <a:rPr lang="en-IN" dirty="0"/>
              <a:t>MD Simulation</a:t>
            </a:r>
          </a:p>
        </p:txBody>
      </p:sp>
      <p:sp>
        <p:nvSpPr>
          <p:cNvPr id="3" name="Content Placeholder 2">
            <a:extLst>
              <a:ext uri="{FF2B5EF4-FFF2-40B4-BE49-F238E27FC236}">
                <a16:creationId xmlns:a16="http://schemas.microsoft.com/office/drawing/2014/main" id="{D9C50A79-C134-A6E6-FDB9-BA2DC525997D}"/>
              </a:ext>
            </a:extLst>
          </p:cNvPr>
          <p:cNvSpPr>
            <a:spLocks noGrp="1"/>
          </p:cNvSpPr>
          <p:nvPr>
            <p:ph idx="1"/>
          </p:nvPr>
        </p:nvSpPr>
        <p:spPr>
          <a:xfrm>
            <a:off x="1097280" y="1930575"/>
            <a:ext cx="10058400" cy="4023360"/>
          </a:xfrm>
        </p:spPr>
        <p:txBody>
          <a:bodyPr>
            <a:normAutofit/>
          </a:bodyPr>
          <a:lstStyle/>
          <a:p>
            <a:pPr marL="342900" indent="-342900">
              <a:buFont typeface="Arial" panose="020B0604020202020204" pitchFamily="34" charset="0"/>
              <a:buChar char="•"/>
            </a:pPr>
            <a:r>
              <a:rPr lang="en-US" sz="1800" dirty="0">
                <a:cs typeface="Times New Roman" panose="02020603050405020304" pitchFamily="18" charset="0"/>
              </a:rPr>
              <a:t>Conformational sampling of AK can be done using </a:t>
            </a:r>
            <a:r>
              <a:rPr lang="en-US" sz="1800" dirty="0">
                <a:ea typeface="Cambria Math" panose="02040503050406030204" pitchFamily="18" charset="0"/>
                <a:cs typeface="Times New Roman" panose="02020603050405020304" pitchFamily="18" charset="0"/>
              </a:rPr>
              <a:t>∼1</a:t>
            </a:r>
            <a:r>
              <a:rPr lang="el-GR" sz="1800" dirty="0">
                <a:ea typeface="Cambria Math" panose="02040503050406030204" pitchFamily="18" charset="0"/>
                <a:cs typeface="Times New Roman" panose="02020603050405020304" pitchFamily="18" charset="0"/>
              </a:rPr>
              <a:t>μ</a:t>
            </a:r>
            <a:r>
              <a:rPr lang="en-US" sz="1800" dirty="0">
                <a:ea typeface="Cambria Math" panose="02040503050406030204" pitchFamily="18" charset="0"/>
                <a:cs typeface="Times New Roman" panose="02020603050405020304" pitchFamily="18" charset="0"/>
              </a:rPr>
              <a:t>s metadynamic sampling rate, which allows for collective motion of X-ray structural functions of AK to be simulated in 1</a:t>
            </a:r>
            <a:r>
              <a:rPr lang="el-GR" sz="1800" dirty="0">
                <a:ea typeface="Cambria Math" panose="02040503050406030204" pitchFamily="18" charset="0"/>
                <a:cs typeface="Times New Roman" panose="02020603050405020304" pitchFamily="18" charset="0"/>
              </a:rPr>
              <a:t>μ</a:t>
            </a:r>
            <a:r>
              <a:rPr lang="en-US" sz="1800" dirty="0">
                <a:ea typeface="Cambria Math" panose="02040503050406030204" pitchFamily="18" charset="0"/>
                <a:cs typeface="Times New Roman" panose="02020603050405020304" pitchFamily="18" charset="0"/>
              </a:rPr>
              <a:t>s-</a:t>
            </a:r>
            <a:r>
              <a:rPr lang="en-US" sz="1800" dirty="0" err="1">
                <a:ea typeface="Cambria Math" panose="02040503050406030204" pitchFamily="18" charset="0"/>
                <a:cs typeface="Times New Roman" panose="02020603050405020304" pitchFamily="18" charset="0"/>
              </a:rPr>
              <a:t>ms</a:t>
            </a:r>
            <a:r>
              <a:rPr lang="en-US" sz="1800" dirty="0">
                <a:ea typeface="Cambria Math" panose="02040503050406030204" pitchFamily="18" charset="0"/>
                <a:cs typeface="Times New Roman" panose="02020603050405020304" pitchFamily="18" charset="0"/>
              </a:rPr>
              <a:t> timescale.</a:t>
            </a:r>
          </a:p>
          <a:p>
            <a:pPr marL="342900" indent="-342900">
              <a:buFont typeface="Arial" panose="020B0604020202020204" pitchFamily="34" charset="0"/>
              <a:buChar char="•"/>
            </a:pPr>
            <a:r>
              <a:rPr lang="en-US" sz="1800" dirty="0">
                <a:ea typeface="Cambria Math" panose="02040503050406030204" pitchFamily="18" charset="0"/>
                <a:cs typeface="Times New Roman" panose="02020603050405020304" pitchFamily="18" charset="0"/>
              </a:rPr>
              <a:t>From MD simulation of X-ray structure of AK, it is evident that the enzyme adopts several conformations separated by few k</a:t>
            </a:r>
            <a:r>
              <a:rPr lang="en-US" sz="1800" baseline="-25000" dirty="0">
                <a:ea typeface="Cambria Math" panose="02040503050406030204" pitchFamily="18" charset="0"/>
                <a:cs typeface="Times New Roman" panose="02020603050405020304" pitchFamily="18" charset="0"/>
              </a:rPr>
              <a:t>B</a:t>
            </a:r>
            <a:r>
              <a:rPr lang="en-US" sz="1800" dirty="0">
                <a:ea typeface="Cambria Math" panose="02040503050406030204" pitchFamily="18" charset="0"/>
                <a:cs typeface="Times New Roman" panose="02020603050405020304" pitchFamily="18" charset="0"/>
              </a:rPr>
              <a:t>T.</a:t>
            </a:r>
          </a:p>
          <a:p>
            <a:pPr marL="342900" indent="-342900">
              <a:buFont typeface="Arial" panose="020B0604020202020204" pitchFamily="34" charset="0"/>
              <a:buChar char="•"/>
            </a:pPr>
            <a:r>
              <a:rPr lang="en-US" sz="1800" dirty="0">
                <a:ea typeface="Cambria Math" panose="02040503050406030204" pitchFamily="18" charset="0"/>
                <a:cs typeface="Times New Roman" panose="02020603050405020304" pitchFamily="18" charset="0"/>
              </a:rPr>
              <a:t>From Root Mean Square Deviation </a:t>
            </a:r>
            <a:r>
              <a:rPr lang="en-US" sz="1800" dirty="0">
                <a:solidFill>
                  <a:schemeClr val="tx2"/>
                </a:solidFill>
                <a:ea typeface="Cambria Math" panose="02040503050406030204" pitchFamily="18" charset="0"/>
                <a:cs typeface="Times New Roman" panose="02020603050405020304" pitchFamily="18" charset="0"/>
              </a:rPr>
              <a:t>(RMSD)</a:t>
            </a:r>
            <a:r>
              <a:rPr lang="en-US" sz="1800" dirty="0">
                <a:ea typeface="Cambria Math" panose="02040503050406030204" pitchFamily="18" charset="0"/>
                <a:cs typeface="Times New Roman" panose="02020603050405020304" pitchFamily="18" charset="0"/>
              </a:rPr>
              <a:t> and Fluctuation </a:t>
            </a:r>
            <a:r>
              <a:rPr lang="en-US" sz="1800" dirty="0">
                <a:solidFill>
                  <a:schemeClr val="tx2"/>
                </a:solidFill>
                <a:ea typeface="Cambria Math" panose="02040503050406030204" pitchFamily="18" charset="0"/>
                <a:cs typeface="Times New Roman" panose="02020603050405020304" pitchFamily="18" charset="0"/>
              </a:rPr>
              <a:t>(RMSF)</a:t>
            </a:r>
            <a:r>
              <a:rPr lang="en-US" sz="1800" dirty="0">
                <a:ea typeface="Cambria Math" panose="02040503050406030204" pitchFamily="18" charset="0"/>
                <a:cs typeface="Times New Roman" panose="02020603050405020304" pitchFamily="18" charset="0"/>
              </a:rPr>
              <a:t> plots, it is evident that CORE is conformationally stable, while LID transverses wider conformational space than NMP. LID is more flexible than NMP and attains several conformations from open to closed structure.</a:t>
            </a:r>
          </a:p>
          <a:p>
            <a:pPr marL="342900" indent="-342900">
              <a:buFont typeface="Arial" panose="020B0604020202020204" pitchFamily="34" charset="0"/>
              <a:buChar char="•"/>
            </a:pPr>
            <a:r>
              <a:rPr lang="en-US" sz="1800" dirty="0">
                <a:ea typeface="Cambria Math" panose="02040503050406030204" pitchFamily="18" charset="0"/>
                <a:cs typeface="Times New Roman" panose="02020603050405020304" pitchFamily="18" charset="0"/>
              </a:rPr>
              <a:t>Among these possible conformations, open and closed states bear lowest free energy, implying these are the most prominent conformations.</a:t>
            </a:r>
          </a:p>
          <a:p>
            <a:pPr marL="342900" indent="-342900">
              <a:buFont typeface="Arial" panose="020B0604020202020204" pitchFamily="34" charset="0"/>
              <a:buChar char="•"/>
            </a:pPr>
            <a:r>
              <a:rPr lang="en-US" sz="1800" dirty="0">
                <a:ea typeface="Cambria Math" panose="02040503050406030204" pitchFamily="18" charset="0"/>
                <a:cs typeface="Times New Roman" panose="02020603050405020304" pitchFamily="18" charset="0"/>
              </a:rPr>
              <a:t>Open state is 1-2 k</a:t>
            </a:r>
            <a:r>
              <a:rPr lang="en-US" sz="1800" baseline="-25000" dirty="0">
                <a:ea typeface="Cambria Math" panose="02040503050406030204" pitchFamily="18" charset="0"/>
                <a:cs typeface="Times New Roman" panose="02020603050405020304" pitchFamily="18" charset="0"/>
              </a:rPr>
              <a:t>B</a:t>
            </a:r>
            <a:r>
              <a:rPr lang="en-US" sz="1800" dirty="0">
                <a:ea typeface="Cambria Math" panose="02040503050406030204" pitchFamily="18" charset="0"/>
                <a:cs typeface="Times New Roman" panose="02020603050405020304" pitchFamily="18" charset="0"/>
              </a:rPr>
              <a:t>T lower in free energy than closed state, that’s why open state corresponds to binding of ligands to AK.</a:t>
            </a:r>
          </a:p>
        </p:txBody>
      </p:sp>
      <p:sp>
        <p:nvSpPr>
          <p:cNvPr id="4" name="Slide Number Placeholder 3">
            <a:extLst>
              <a:ext uri="{FF2B5EF4-FFF2-40B4-BE49-F238E27FC236}">
                <a16:creationId xmlns:a16="http://schemas.microsoft.com/office/drawing/2014/main" id="{219EDD7F-61D8-1F38-4071-1DD35BBEEB5F}"/>
              </a:ext>
            </a:extLst>
          </p:cNvPr>
          <p:cNvSpPr>
            <a:spLocks noGrp="1"/>
          </p:cNvSpPr>
          <p:nvPr>
            <p:ph type="sldNum" sz="quarter" idx="12"/>
          </p:nvPr>
        </p:nvSpPr>
        <p:spPr/>
        <p:txBody>
          <a:bodyPr/>
          <a:lstStyle/>
          <a:p>
            <a:fld id="{D1A98980-6983-4226-86DA-5B5FB1824377}" type="slidenum">
              <a:rPr lang="en-IN" smtClean="0"/>
              <a:pPr/>
              <a:t>8</a:t>
            </a:fld>
            <a:endParaRPr lang="en-IN"/>
          </a:p>
        </p:txBody>
      </p:sp>
    </p:spTree>
    <p:extLst>
      <p:ext uri="{BB962C8B-B14F-4D97-AF65-F5344CB8AC3E}">
        <p14:creationId xmlns:p14="http://schemas.microsoft.com/office/powerpoint/2010/main" val="3759088489"/>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1349-9FBA-5D37-3B03-502C5D8E0FA5}"/>
              </a:ext>
            </a:extLst>
          </p:cNvPr>
          <p:cNvSpPr>
            <a:spLocks noGrp="1"/>
          </p:cNvSpPr>
          <p:nvPr>
            <p:ph type="title"/>
          </p:nvPr>
        </p:nvSpPr>
        <p:spPr>
          <a:xfrm>
            <a:off x="1097280" y="5065776"/>
            <a:ext cx="10113645" cy="700180"/>
          </a:xfrm>
        </p:spPr>
        <p:txBody>
          <a:bodyPr/>
          <a:lstStyle/>
          <a:p>
            <a:r>
              <a:rPr lang="en-IN" dirty="0"/>
              <a:t>RMSD Plots </a:t>
            </a:r>
            <a:r>
              <a:rPr lang="en-IN" sz="2800" dirty="0">
                <a:solidFill>
                  <a:schemeClr val="tx1">
                    <a:lumMod val="85000"/>
                  </a:schemeClr>
                </a:solidFill>
              </a:rPr>
              <a:t>from MD simulations</a:t>
            </a:r>
            <a:endParaRPr lang="en-IN" dirty="0">
              <a:solidFill>
                <a:schemeClr val="tx1">
                  <a:lumMod val="85000"/>
                </a:schemeClr>
              </a:solidFill>
            </a:endParaRPr>
          </a:p>
        </p:txBody>
      </p:sp>
      <p:sp>
        <p:nvSpPr>
          <p:cNvPr id="4" name="Text Placeholder 3">
            <a:extLst>
              <a:ext uri="{FF2B5EF4-FFF2-40B4-BE49-F238E27FC236}">
                <a16:creationId xmlns:a16="http://schemas.microsoft.com/office/drawing/2014/main" id="{DA517FD2-8017-32D4-3DB4-BCB2E2D466E9}"/>
              </a:ext>
            </a:extLst>
          </p:cNvPr>
          <p:cNvSpPr>
            <a:spLocks noGrp="1"/>
          </p:cNvSpPr>
          <p:nvPr>
            <p:ph type="body" sz="half" idx="2"/>
          </p:nvPr>
        </p:nvSpPr>
        <p:spPr>
          <a:xfrm>
            <a:off x="1097280" y="5816252"/>
            <a:ext cx="10113264" cy="801363"/>
          </a:xfrm>
        </p:spPr>
        <p:txBody>
          <a:bodyPr>
            <a:normAutofit/>
          </a:bodyPr>
          <a:lstStyle/>
          <a:p>
            <a:r>
              <a:rPr lang="en-US" sz="1400" dirty="0">
                <a:cs typeface="Times New Roman" panose="02020603050405020304" pitchFamily="18" charset="0"/>
              </a:rPr>
              <a:t>RMSD values calculated for each domain of AK in</a:t>
            </a:r>
          </a:p>
          <a:p>
            <a:pPr marL="342900" indent="-342900">
              <a:buAutoNum type="alphaLcParenBoth"/>
            </a:pPr>
            <a:r>
              <a:rPr lang="en-IN" sz="1400" dirty="0"/>
              <a:t>Open conformation</a:t>
            </a:r>
          </a:p>
          <a:p>
            <a:pPr marL="342900" indent="-342900">
              <a:buAutoNum type="alphaLcParenBoth"/>
            </a:pPr>
            <a:r>
              <a:rPr lang="en-IN" sz="1400" dirty="0"/>
              <a:t>Closed conformation</a:t>
            </a:r>
          </a:p>
        </p:txBody>
      </p:sp>
      <p:sp>
        <p:nvSpPr>
          <p:cNvPr id="5" name="Slide Number Placeholder 4">
            <a:extLst>
              <a:ext uri="{FF2B5EF4-FFF2-40B4-BE49-F238E27FC236}">
                <a16:creationId xmlns:a16="http://schemas.microsoft.com/office/drawing/2014/main" id="{7F7E6192-0AB1-CCAB-2293-003316D60B61}"/>
              </a:ext>
            </a:extLst>
          </p:cNvPr>
          <p:cNvSpPr>
            <a:spLocks noGrp="1"/>
          </p:cNvSpPr>
          <p:nvPr>
            <p:ph type="sldNum" sz="quarter" idx="12"/>
          </p:nvPr>
        </p:nvSpPr>
        <p:spPr/>
        <p:txBody>
          <a:bodyPr/>
          <a:lstStyle/>
          <a:p>
            <a:fld id="{D1A98980-6983-4226-86DA-5B5FB1824377}" type="slidenum">
              <a:rPr lang="en-IN" smtClean="0"/>
              <a:pPr/>
              <a:t>9</a:t>
            </a:fld>
            <a:endParaRPr lang="en-IN" dirty="0"/>
          </a:p>
        </p:txBody>
      </p:sp>
      <p:grpSp>
        <p:nvGrpSpPr>
          <p:cNvPr id="9" name="Group 8">
            <a:extLst>
              <a:ext uri="{FF2B5EF4-FFF2-40B4-BE49-F238E27FC236}">
                <a16:creationId xmlns:a16="http://schemas.microsoft.com/office/drawing/2014/main" id="{7DA6FAFF-B7BB-7A42-67BE-07FB8ED6EC24}"/>
              </a:ext>
            </a:extLst>
          </p:cNvPr>
          <p:cNvGrpSpPr/>
          <p:nvPr/>
        </p:nvGrpSpPr>
        <p:grpSpPr>
          <a:xfrm>
            <a:off x="428431" y="400644"/>
            <a:ext cx="5240392" cy="3836776"/>
            <a:chOff x="763572" y="589112"/>
            <a:chExt cx="5240392" cy="3454988"/>
          </a:xfrm>
        </p:grpSpPr>
        <p:sp>
          <p:nvSpPr>
            <p:cNvPr id="8" name="Rectangle: Rounded Corners 7">
              <a:extLst>
                <a:ext uri="{FF2B5EF4-FFF2-40B4-BE49-F238E27FC236}">
                  <a16:creationId xmlns:a16="http://schemas.microsoft.com/office/drawing/2014/main" id="{301AB4D9-16B5-3547-1AE5-A45D28EB2CB9}"/>
                </a:ext>
              </a:extLst>
            </p:cNvPr>
            <p:cNvSpPr/>
            <p:nvPr/>
          </p:nvSpPr>
          <p:spPr>
            <a:xfrm>
              <a:off x="763572" y="589112"/>
              <a:ext cx="5240392" cy="3454988"/>
            </a:xfrm>
            <a:prstGeom prst="roundRect">
              <a:avLst>
                <a:gd name="adj" fmla="val 8235"/>
              </a:avLst>
            </a:prstGeom>
            <a:solidFill>
              <a:schemeClr val="tx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BED1227-A164-94A1-B96A-40FE52C3FF95}"/>
                </a:ext>
              </a:extLst>
            </p:cNvPr>
            <p:cNvPicPr>
              <a:picLocks noChangeAspect="1"/>
            </p:cNvPicPr>
            <p:nvPr/>
          </p:nvPicPr>
          <p:blipFill rotWithShape="1">
            <a:blip r:embed="rId2">
              <a:extLst>
                <a:ext uri="{28A0092B-C50C-407E-A947-70E740481C1C}">
                  <a14:useLocalDpi xmlns:a14="http://schemas.microsoft.com/office/drawing/2010/main" val="0"/>
                </a:ext>
              </a:extLst>
            </a:blip>
            <a:srcRect l="2344" t="1389" r="52188" b="20833"/>
            <a:stretch/>
          </p:blipFill>
          <p:spPr>
            <a:xfrm>
              <a:off x="961607" y="762061"/>
              <a:ext cx="4844323" cy="3096078"/>
            </a:xfrm>
            <a:prstGeom prst="rect">
              <a:avLst/>
            </a:prstGeom>
          </p:spPr>
        </p:pic>
      </p:grpSp>
      <p:grpSp>
        <p:nvGrpSpPr>
          <p:cNvPr id="11" name="Group 10">
            <a:extLst>
              <a:ext uri="{FF2B5EF4-FFF2-40B4-BE49-F238E27FC236}">
                <a16:creationId xmlns:a16="http://schemas.microsoft.com/office/drawing/2014/main" id="{650503BB-8578-70AD-B089-02278C029F98}"/>
              </a:ext>
            </a:extLst>
          </p:cNvPr>
          <p:cNvGrpSpPr/>
          <p:nvPr/>
        </p:nvGrpSpPr>
        <p:grpSpPr>
          <a:xfrm>
            <a:off x="6523179" y="415884"/>
            <a:ext cx="5261950" cy="3836776"/>
            <a:chOff x="6608190" y="777207"/>
            <a:chExt cx="5261950" cy="2965234"/>
          </a:xfrm>
        </p:grpSpPr>
        <p:sp>
          <p:nvSpPr>
            <p:cNvPr id="10" name="Rectangle: Rounded Corners 9">
              <a:extLst>
                <a:ext uri="{FF2B5EF4-FFF2-40B4-BE49-F238E27FC236}">
                  <a16:creationId xmlns:a16="http://schemas.microsoft.com/office/drawing/2014/main" id="{F326FC02-880B-1015-6BFE-557C5F4D9FB5}"/>
                </a:ext>
              </a:extLst>
            </p:cNvPr>
            <p:cNvSpPr/>
            <p:nvPr/>
          </p:nvSpPr>
          <p:spPr>
            <a:xfrm>
              <a:off x="6608190" y="777207"/>
              <a:ext cx="5261950" cy="2965234"/>
            </a:xfrm>
            <a:prstGeom prst="roundRect">
              <a:avLst>
                <a:gd name="adj" fmla="val 6185"/>
              </a:avLst>
            </a:prstGeom>
            <a:solidFill>
              <a:schemeClr val="tx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8C16A42-EB41-A113-A4F1-F230C49FC2DD}"/>
                </a:ext>
              </a:extLst>
            </p:cNvPr>
            <p:cNvPicPr>
              <a:picLocks noChangeAspect="1"/>
            </p:cNvPicPr>
            <p:nvPr/>
          </p:nvPicPr>
          <p:blipFill rotWithShape="1">
            <a:blip r:embed="rId2">
              <a:extLst>
                <a:ext uri="{28A0092B-C50C-407E-A947-70E740481C1C}">
                  <a14:useLocalDpi xmlns:a14="http://schemas.microsoft.com/office/drawing/2010/main" val="0"/>
                </a:ext>
              </a:extLst>
            </a:blip>
            <a:srcRect l="53125" t="2778" r="1875" b="19618"/>
            <a:stretch/>
          </p:blipFill>
          <p:spPr>
            <a:xfrm>
              <a:off x="6743041" y="897748"/>
              <a:ext cx="4992248" cy="2724153"/>
            </a:xfrm>
            <a:prstGeom prst="rect">
              <a:avLst/>
            </a:prstGeom>
          </p:spPr>
        </p:pic>
      </p:grpSp>
      <p:sp>
        <p:nvSpPr>
          <p:cNvPr id="12" name="TextBox 11">
            <a:extLst>
              <a:ext uri="{FF2B5EF4-FFF2-40B4-BE49-F238E27FC236}">
                <a16:creationId xmlns:a16="http://schemas.microsoft.com/office/drawing/2014/main" id="{362D8F8E-1440-9AAC-46DB-55F6E408A5C7}"/>
              </a:ext>
            </a:extLst>
          </p:cNvPr>
          <p:cNvSpPr txBox="1"/>
          <p:nvPr/>
        </p:nvSpPr>
        <p:spPr>
          <a:xfrm>
            <a:off x="1451726" y="4341650"/>
            <a:ext cx="3193802" cy="338554"/>
          </a:xfrm>
          <a:prstGeom prst="rect">
            <a:avLst/>
          </a:prstGeom>
          <a:noFill/>
        </p:spPr>
        <p:txBody>
          <a:bodyPr wrap="square" rtlCol="0">
            <a:spAutoFit/>
          </a:bodyPr>
          <a:lstStyle/>
          <a:p>
            <a:pPr algn="ctr"/>
            <a:r>
              <a:rPr lang="en-IN" sz="1600" dirty="0">
                <a:solidFill>
                  <a:schemeClr val="accent3"/>
                </a:solidFill>
              </a:rPr>
              <a:t>(a)</a:t>
            </a:r>
            <a:r>
              <a:rPr lang="en-IN" sz="1600" dirty="0"/>
              <a:t>  </a:t>
            </a:r>
            <a:r>
              <a:rPr lang="en-IN" sz="1600" dirty="0">
                <a:solidFill>
                  <a:schemeClr val="tx2"/>
                </a:solidFill>
              </a:rPr>
              <a:t>Open conformation</a:t>
            </a:r>
            <a:r>
              <a:rPr lang="en-IN" sz="1600" dirty="0"/>
              <a:t> </a:t>
            </a:r>
          </a:p>
        </p:txBody>
      </p:sp>
      <p:sp>
        <p:nvSpPr>
          <p:cNvPr id="15" name="TextBox 14">
            <a:extLst>
              <a:ext uri="{FF2B5EF4-FFF2-40B4-BE49-F238E27FC236}">
                <a16:creationId xmlns:a16="http://schemas.microsoft.com/office/drawing/2014/main" id="{A27ADE27-D30C-1B2F-A685-077337EDD9FC}"/>
              </a:ext>
            </a:extLst>
          </p:cNvPr>
          <p:cNvSpPr txBox="1"/>
          <p:nvPr/>
        </p:nvSpPr>
        <p:spPr>
          <a:xfrm>
            <a:off x="7557253" y="4336905"/>
            <a:ext cx="3193802" cy="338554"/>
          </a:xfrm>
          <a:prstGeom prst="rect">
            <a:avLst/>
          </a:prstGeom>
          <a:noFill/>
        </p:spPr>
        <p:txBody>
          <a:bodyPr wrap="square" rtlCol="0">
            <a:spAutoFit/>
          </a:bodyPr>
          <a:lstStyle/>
          <a:p>
            <a:pPr algn="ctr"/>
            <a:r>
              <a:rPr lang="en-IN" sz="1600" dirty="0">
                <a:solidFill>
                  <a:schemeClr val="accent3"/>
                </a:solidFill>
              </a:rPr>
              <a:t>(a)</a:t>
            </a:r>
            <a:r>
              <a:rPr lang="en-IN" sz="1600" dirty="0"/>
              <a:t>  </a:t>
            </a:r>
            <a:r>
              <a:rPr lang="en-IN" sz="1600" dirty="0">
                <a:solidFill>
                  <a:schemeClr val="tx2"/>
                </a:solidFill>
              </a:rPr>
              <a:t>Closed conformation</a:t>
            </a:r>
            <a:r>
              <a:rPr lang="en-IN" sz="1600" dirty="0"/>
              <a:t> </a:t>
            </a:r>
          </a:p>
        </p:txBody>
      </p:sp>
    </p:spTree>
    <p:extLst>
      <p:ext uri="{BB962C8B-B14F-4D97-AF65-F5344CB8AC3E}">
        <p14:creationId xmlns:p14="http://schemas.microsoft.com/office/powerpoint/2010/main" val="1766196114"/>
      </p:ext>
    </p:extLst>
  </p:cSld>
  <p:clrMapOvr>
    <a:masterClrMapping/>
  </p:clrMapOvr>
  <mc:AlternateContent xmlns:mc="http://schemas.openxmlformats.org/markup-compatibility/2006" xmlns:p14="http://schemas.microsoft.com/office/powerpoint/2010/main">
    <mc:Choice Requires="p14">
      <p:transition p14:dur="300">
        <p14:prism isContent="1" isInverted="1"/>
      </p:transition>
    </mc:Choice>
    <mc:Fallback xmlns="">
      <p:transition>
        <p:fade/>
      </p:transition>
    </mc:Fallback>
  </mc:AlternateContent>
</p:sld>
</file>

<file path=ppt/theme/theme1.xml><?xml version="1.0" encoding="utf-8"?>
<a:theme xmlns:a="http://schemas.openxmlformats.org/drawingml/2006/main" name="Retrospec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3">
      <a:majorFont>
        <a:latin typeface="Product Sans Light"/>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1457</TotalTime>
  <Words>3986</Words>
  <Application>Microsoft Office PowerPoint</Application>
  <PresentationFormat>Widescreen</PresentationFormat>
  <Paragraphs>472</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 Math</vt:lpstr>
      <vt:lpstr>Courier New</vt:lpstr>
      <vt:lpstr>Product Sans</vt:lpstr>
      <vt:lpstr>Product Sans Light</vt:lpstr>
      <vt:lpstr>Times New Roman</vt:lpstr>
      <vt:lpstr>Wingdings</vt:lpstr>
      <vt:lpstr>Retrospect</vt:lpstr>
      <vt:lpstr>PowerPoint Presentation</vt:lpstr>
      <vt:lpstr>Introduction</vt:lpstr>
      <vt:lpstr>PowerPoint Presentation</vt:lpstr>
      <vt:lpstr>Structure of AK</vt:lpstr>
      <vt:lpstr>PowerPoint Presentation</vt:lpstr>
      <vt:lpstr>Mechanism of AK</vt:lpstr>
      <vt:lpstr>Inhibition Testing</vt:lpstr>
      <vt:lpstr>MD Simulation</vt:lpstr>
      <vt:lpstr>RMSD Plots from MD simulations</vt:lpstr>
      <vt:lpstr>RMSF and Superimposition Plots from MD simulations</vt:lpstr>
      <vt:lpstr>PowerPoint Presentation</vt:lpstr>
      <vt:lpstr>AK Assay</vt:lpstr>
      <vt:lpstr>Introduction to Assay</vt:lpstr>
      <vt:lpstr>Conventional Assays (Coupled Reactions)</vt:lpstr>
      <vt:lpstr>Spectrophotometric Assay (based on pH)</vt:lpstr>
      <vt:lpstr>Thermostability and Effect of KCl on AK activity</vt:lpstr>
      <vt:lpstr>AK Isoforms in Humans</vt:lpstr>
      <vt:lpstr>Human AK Isoforms</vt:lpstr>
      <vt:lpstr>PowerPoint Presentation</vt:lpstr>
      <vt:lpstr>AK Shuttle</vt:lpstr>
      <vt:lpstr>Mechanism of AK Shuttle</vt:lpstr>
      <vt:lpstr>AK Shuttle</vt:lpstr>
      <vt:lpstr>Bucket Brigade in AK Shuttle </vt:lpstr>
      <vt:lpstr>NDPKs (Nucleoside Diphosphate Kinases)</vt:lpstr>
      <vt:lpstr>Introduction to NDPKs</vt:lpstr>
      <vt:lpstr>Mechanism of NDPKs </vt:lpstr>
      <vt:lpstr>NDPK Mechanism</vt:lpstr>
      <vt:lpstr>AK as NDPKs</vt:lpstr>
      <vt:lpstr>Intracellular Synthesis of Purine Nucleotides</vt:lpstr>
      <vt:lpstr>Importance of Nucleotides</vt:lpstr>
      <vt:lpstr>PowerPoint Presentation</vt:lpstr>
      <vt:lpstr>The de-novo Pathway</vt:lpstr>
      <vt:lpstr>The de-novo Pathway</vt:lpstr>
      <vt:lpstr>The salvage Pathway</vt:lpstr>
      <vt:lpstr>The salvage pathway</vt:lpstr>
      <vt:lpstr>Nucleoside Analogues (NAs)</vt:lpstr>
      <vt:lpstr>Introduction to NAs</vt:lpstr>
      <vt:lpstr>Mechanism of NAs</vt:lpstr>
      <vt:lpstr>Mechanism of NAs</vt:lpstr>
      <vt:lpstr>Examples of Nucleoside Analogues</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 Chauhan</dc:creator>
  <cp:lastModifiedBy>Rohan Chauhan</cp:lastModifiedBy>
  <cp:revision>127</cp:revision>
  <dcterms:created xsi:type="dcterms:W3CDTF">2023-05-05T02:33:37Z</dcterms:created>
  <dcterms:modified xsi:type="dcterms:W3CDTF">2023-08-20T07:00:08Z</dcterms:modified>
</cp:coreProperties>
</file>